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9" r:id="rId3"/>
    <p:sldId id="257" r:id="rId4"/>
    <p:sldId id="259" r:id="rId5"/>
    <p:sldId id="261" r:id="rId6"/>
    <p:sldId id="316" r:id="rId7"/>
    <p:sldId id="315" r:id="rId8"/>
    <p:sldId id="314" r:id="rId9"/>
    <p:sldId id="313" r:id="rId10"/>
    <p:sldId id="317" r:id="rId11"/>
    <p:sldId id="320" r:id="rId12"/>
    <p:sldId id="319" r:id="rId13"/>
    <p:sldId id="318" r:id="rId14"/>
    <p:sldId id="323" r:id="rId15"/>
    <p:sldId id="322" r:id="rId16"/>
    <p:sldId id="321" r:id="rId17"/>
    <p:sldId id="327" r:id="rId18"/>
    <p:sldId id="326" r:id="rId19"/>
    <p:sldId id="325" r:id="rId20"/>
    <p:sldId id="324" r:id="rId21"/>
    <p:sldId id="328" r:id="rId22"/>
    <p:sldId id="329" r:id="rId23"/>
    <p:sldId id="290" r:id="rId24"/>
    <p:sldId id="291" r:id="rId25"/>
    <p:sldId id="292" r:id="rId26"/>
    <p:sldId id="293" r:id="rId27"/>
    <p:sldId id="294" r:id="rId28"/>
    <p:sldId id="295" r:id="rId29"/>
    <p:sldId id="280" r:id="rId30"/>
  </p:sldIdLst>
  <p:sldSz cx="9144000" cy="5715000" type="screen16x10"/>
  <p:notesSz cx="6858000" cy="9144000"/>
  <p:custDataLst>
    <p:tags r:id="rId33"/>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2" autoAdjust="0"/>
    <p:restoredTop sz="99322"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09/11/2015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9/11/2015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26</a:t>
            </a:fld>
            <a:endParaRPr lang="el-GR"/>
          </a:p>
        </p:txBody>
      </p:sp>
    </p:spTree>
    <p:extLst>
      <p:ext uri="{BB962C8B-B14F-4D97-AF65-F5344CB8AC3E}">
        <p14:creationId xmlns:p14="http://schemas.microsoft.com/office/powerpoint/2010/main" xmlns="" val="3649980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251520" y="1993404"/>
            <a:ext cx="8640960" cy="722105"/>
          </a:xfrm>
        </p:spPr>
        <p:txBody>
          <a:bodyPr>
            <a:noAutofit/>
          </a:bodyPr>
          <a:lstStyle/>
          <a:p>
            <a:r>
              <a:rPr lang="el-GR" sz="4000" dirty="0" smtClean="0"/>
              <a:t>Εμπορικό και Οικονομικό Δίκαιο</a:t>
            </a:r>
            <a:endParaRPr lang="el-GR" sz="4000" dirty="0"/>
          </a:p>
        </p:txBody>
      </p:sp>
      <p:sp>
        <p:nvSpPr>
          <p:cNvPr id="3" name="Υπότιτλος 2"/>
          <p:cNvSpPr>
            <a:spLocks noGrp="1"/>
          </p:cNvSpPr>
          <p:nvPr>
            <p:ph type="subTitle" idx="1"/>
          </p:nvPr>
        </p:nvSpPr>
        <p:spPr>
          <a:xfrm>
            <a:off x="683568" y="2929508"/>
            <a:ext cx="7776864" cy="1112461"/>
          </a:xfrm>
        </p:spPr>
        <p:txBody>
          <a:bodyPr>
            <a:noAutofit/>
          </a:bodyPr>
          <a:lstStyle/>
          <a:p>
            <a:r>
              <a:rPr lang="el-GR" altLang="zh-CN" sz="3600" b="1" dirty="0" smtClean="0">
                <a:cs typeface="Segoe UI" pitchFamily="18" charset="0"/>
              </a:rPr>
              <a:t>Αξιόγραφα</a:t>
            </a:r>
          </a:p>
          <a:p>
            <a:r>
              <a:rPr lang="el-GR" altLang="zh-CN" sz="3600" b="1" dirty="0" smtClean="0">
                <a:cs typeface="Segoe UI" pitchFamily="18" charset="0"/>
              </a:rPr>
              <a:t>Παππά Βιβή</a:t>
            </a:r>
            <a:endParaRPr lang="en-US" altLang="zh-CN" sz="3600" b="1" dirty="0" smtClean="0">
              <a:cs typeface="Segoe UI" pitchFamily="18" charset="0"/>
            </a:endParaRP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0000" lnSpcReduction="20000"/>
          </a:bodyPr>
          <a:lstStyle/>
          <a:p>
            <a:pPr>
              <a:buNone/>
            </a:pPr>
            <a:r>
              <a:rPr lang="el-GR" sz="4000" b="1" dirty="0" smtClean="0"/>
              <a:t>Οπισθογράφηση</a:t>
            </a:r>
            <a:endParaRPr lang="en-US" sz="4000" dirty="0" smtClean="0"/>
          </a:p>
          <a:p>
            <a:pPr marL="0" indent="0">
              <a:buNone/>
            </a:pPr>
            <a:r>
              <a:rPr lang="el-GR" dirty="0" smtClean="0"/>
              <a:t>Η συναλλαγματική, εφόσον δεν γραφτεί επάνω σε αυτήν η ρήτρα </a:t>
            </a:r>
            <a:r>
              <a:rPr lang="el-GR" dirty="0" err="1" smtClean="0"/>
              <a:t>΄΄όχι</a:t>
            </a:r>
            <a:r>
              <a:rPr lang="el-GR" dirty="0" smtClean="0"/>
              <a:t> σε </a:t>
            </a:r>
            <a:r>
              <a:rPr lang="el-GR" dirty="0" err="1" smtClean="0"/>
              <a:t>διαταγήν΄΄</a:t>
            </a:r>
            <a:r>
              <a:rPr lang="el-GR" dirty="0" smtClean="0"/>
              <a:t> (οπότε και μετατρέπεται σε ονομαστική και μπορεί να την εισπράξει μόνο ο λήπτης ή ο τελευταίος οπισθογράφος) μπορεί να μεταβιβαστεί. </a:t>
            </a:r>
            <a:endParaRPr lang="en-US" dirty="0" smtClean="0"/>
          </a:p>
          <a:p>
            <a:pPr marL="0" indent="0">
              <a:buNone/>
            </a:pPr>
            <a:r>
              <a:rPr lang="el-GR" dirty="0" smtClean="0"/>
              <a:t>Η μεταβίβαση γίνεται με οπισθογράφηση, δηλαδή με μια πράξη του λήπτη της συναλλαγματικής ότι μεταβιβάζει το δικαίωμα για την απαίτηση που αναγράφεται σε αυτήν σε κάποιο άλλο πρόσωπο. Μαζί με την οπισθογράφηση το πρόσωπο που μεταβιβάζει πρέπει να παραδώσει στα χέρια του προσώπου που αποκτά την συναλλαγματική.</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10</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a:buNone/>
            </a:pPr>
            <a:r>
              <a:rPr lang="el-GR" dirty="0" smtClean="0"/>
              <a:t>Η οπισθογράφηση διακρίνεται σε : </a:t>
            </a:r>
            <a:endParaRPr lang="en-US" dirty="0" smtClean="0"/>
          </a:p>
          <a:p>
            <a:pPr marL="514350" indent="-514350">
              <a:lnSpc>
                <a:spcPct val="90000"/>
              </a:lnSpc>
              <a:buFont typeface="+mj-lt"/>
              <a:buAutoNum type="alphaUcPeriod"/>
            </a:pPr>
            <a:r>
              <a:rPr lang="el-GR" sz="2400" dirty="0" smtClean="0"/>
              <a:t>Πλήρη οπισθογράφηση, όταν περιέχει αυτή την απλή και καθαρή εντολή για πληρωμή του αναγραφόμενου στην συναλλαγματική ποσού, το όνομα του νέου λήπτη, ημερομηνία και υπογραφή π.χ. </a:t>
            </a:r>
            <a:r>
              <a:rPr lang="el-GR" sz="2400" dirty="0" err="1" smtClean="0"/>
              <a:t>΄΄πληρώσατε</a:t>
            </a:r>
            <a:r>
              <a:rPr lang="el-GR" sz="2400" dirty="0" smtClean="0"/>
              <a:t> </a:t>
            </a:r>
            <a:r>
              <a:rPr lang="el-GR" sz="2400" dirty="0" err="1" smtClean="0"/>
              <a:t>αντ</a:t>
            </a:r>
            <a:r>
              <a:rPr lang="el-GR" sz="2400" dirty="0" smtClean="0"/>
              <a:t>’ εμού στον </a:t>
            </a:r>
            <a:r>
              <a:rPr lang="el-GR" sz="2400" dirty="0" err="1" smtClean="0"/>
              <a:t>κ.Βασιλείου</a:t>
            </a:r>
            <a:r>
              <a:rPr lang="el-GR" sz="2400" dirty="0" smtClean="0"/>
              <a:t>. Ιεράπετρα 26 </a:t>
            </a:r>
            <a:r>
              <a:rPr lang="el-GR" sz="2400" dirty="0" err="1" smtClean="0"/>
              <a:t>Μαίου</a:t>
            </a:r>
            <a:r>
              <a:rPr lang="el-GR" sz="2400" dirty="0" smtClean="0"/>
              <a:t> 2006. Υπογραφή </a:t>
            </a:r>
            <a:r>
              <a:rPr lang="el-GR" sz="2400" dirty="0" err="1" smtClean="0"/>
              <a:t>Α.Ανδρέου΄΄</a:t>
            </a:r>
            <a:r>
              <a:rPr lang="el-GR" sz="2400" dirty="0" smtClean="0"/>
              <a:t>.</a:t>
            </a:r>
          </a:p>
          <a:p>
            <a:pPr marL="514350" indent="-514350">
              <a:lnSpc>
                <a:spcPct val="90000"/>
              </a:lnSpc>
              <a:buFont typeface="+mj-lt"/>
              <a:buAutoNum type="alphaUcPeriod"/>
            </a:pPr>
            <a:r>
              <a:rPr lang="el-GR" sz="2400" dirty="0" smtClean="0"/>
              <a:t>Λευκή οπισθογράφηση, όταν περιέχει μόνο την υπογραφή του οπισθογράφου και τίποτε άλλο.</a:t>
            </a:r>
            <a:endParaRPr lang="en-US" sz="24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Autofit/>
          </a:bodyPr>
          <a:lstStyle/>
          <a:p>
            <a:pPr marL="0" indent="0">
              <a:lnSpc>
                <a:spcPct val="80000"/>
              </a:lnSpc>
              <a:buNone/>
            </a:pPr>
            <a:r>
              <a:rPr lang="el-GR" sz="2400" dirty="0" smtClean="0"/>
              <a:t>Ο νέος κτήτορας-κομιστής όπως λέγεται της συναλλαγματικής μπορεί και αυτός στην συνέχεια να την οπισθογραφήσει. Δεν υπάρχει περιορισμός στον αριθμό οπισθογραφήσεων.</a:t>
            </a:r>
            <a:endParaRPr lang="en-US" sz="2400" dirty="0" smtClean="0"/>
          </a:p>
          <a:p>
            <a:pPr marL="0" indent="0">
              <a:lnSpc>
                <a:spcPct val="80000"/>
              </a:lnSpc>
              <a:buNone/>
            </a:pPr>
            <a:r>
              <a:rPr lang="el-GR" sz="2400" dirty="0" smtClean="0"/>
              <a:t>Νόμιμος κομιστής της συναλλαγματικής θεωρείται ο τελευταίος κάτοχος της συναλλαγματικής, ο οποίος στηρίζει το δικαίωμα του αυτό σε αδιάκοπη σειρά οπισθογραφήσεων. </a:t>
            </a:r>
            <a:endParaRPr lang="en-US" sz="2400" dirty="0" smtClean="0"/>
          </a:p>
          <a:p>
            <a:pPr marL="0" indent="0">
              <a:lnSpc>
                <a:spcPct val="80000"/>
              </a:lnSpc>
              <a:buNone/>
            </a:pPr>
            <a:r>
              <a:rPr lang="el-GR" sz="2400" dirty="0" smtClean="0"/>
              <a:t>Με την οπισθογράφηση μεταβιβάζονται το δικαίωμα πάνω στο χαρτί, το έγγραφο δηλαδή της συναλλαγματικής και το δικαίωμα επί του ποσού που υπάρχει γραμμένο πάνω στο έγγραφο.</a:t>
            </a:r>
            <a:endParaRPr lang="en-US" sz="2400" dirty="0" smtClean="0"/>
          </a:p>
          <a:p>
            <a:pPr marL="0" indent="0">
              <a:lnSpc>
                <a:spcPct val="80000"/>
              </a:lnSpc>
              <a:buNone/>
            </a:pPr>
            <a:endParaRPr lang="en-US" sz="2400" dirty="0" smtClean="0"/>
          </a:p>
          <a:p>
            <a:pPr marL="0" indent="0">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12</a:t>
            </a:fld>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b="1" dirty="0" smtClean="0"/>
              <a:t>Ευθύνη </a:t>
            </a:r>
            <a:endParaRPr lang="en-US" dirty="0" smtClean="0"/>
          </a:p>
          <a:p>
            <a:pPr marL="0" indent="0">
              <a:buNone/>
            </a:pPr>
            <a:r>
              <a:rPr lang="el-GR" dirty="0" smtClean="0"/>
              <a:t>Η ευθύνη του οπισθογράφου δεν περιορίζεται μόνο έναντι του νέου κομιστή, που απέκτησε την συναλλαγματική, αλλά και έναντι των μεταγενέστερων κομιστών.</a:t>
            </a:r>
            <a:endParaRPr lang="en-US" dirty="0" smtClean="0"/>
          </a:p>
          <a:p>
            <a:pPr marL="0" indent="0">
              <a:buNone/>
            </a:pPr>
            <a:r>
              <a:rPr lang="el-GR" dirty="0" smtClean="0"/>
              <a:t>Π.χ. Ο λήπτης μιας συναλλαγματικής Α την οπισθογραφεί και την μεταβιβάζει στον Β, αυτός στον Γ, αυτός στον Δ και αυτός στον Ε.</a:t>
            </a:r>
            <a:endParaRPr lang="en-US" dirty="0" smtClean="0"/>
          </a:p>
          <a:p>
            <a:pPr marL="0" indent="0">
              <a:buNone/>
            </a:pPr>
            <a:r>
              <a:rPr lang="el-GR" dirty="0" smtClean="0"/>
              <a:t>Ο Α ευθύνεται για το ποσό της συναλλαγματικής έναντι των Β.Γ.Δ.Ε. </a:t>
            </a:r>
            <a:endParaRPr lang="en-US" dirty="0" smtClean="0"/>
          </a:p>
          <a:p>
            <a:pPr marL="0" indent="0">
              <a:buNone/>
            </a:pPr>
            <a:r>
              <a:rPr lang="el-GR" dirty="0" smtClean="0"/>
              <a:t>Ο Β ευθύνεται έναντι των Γ,Δ,Ε αλλά έχει απαίτηση κατά του Α, εάν καταβάλλει αυτός τελικά το ποσό της συναλλαγματικής.</a:t>
            </a:r>
            <a:endParaRPr lang="en-US" dirty="0" smtClean="0"/>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13</a:t>
            </a:fld>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marL="0" indent="0">
              <a:lnSpc>
                <a:spcPct val="80000"/>
              </a:lnSpc>
              <a:buNone/>
            </a:pPr>
            <a:r>
              <a:rPr lang="el-GR" sz="2400" dirty="0" smtClean="0"/>
              <a:t>Ο Γ ευθύνεται έναντι των Δ,Ε αλλά έχει απαίτηση κατά των Α και Β (χωρίς ορισμένη σειρά-μπορεί να απαιτήσει ολόκληρο το ποσό, που ενδεχομένως θα καταβάλλει ή από τον ένα ή από τον άλλο).</a:t>
            </a:r>
            <a:endParaRPr lang="en-US" sz="2400" dirty="0" smtClean="0"/>
          </a:p>
          <a:p>
            <a:pPr marL="0" indent="0">
              <a:lnSpc>
                <a:spcPct val="80000"/>
              </a:lnSpc>
              <a:buNone/>
            </a:pPr>
            <a:r>
              <a:rPr lang="el-GR" sz="2400" dirty="0" smtClean="0"/>
              <a:t>Ο Δ ευθύνεται έναντι του Ε αλλά έχει απαίτηση έναντι των Α,Β,Γ.</a:t>
            </a:r>
            <a:endParaRPr lang="en-US" sz="2400" dirty="0" smtClean="0"/>
          </a:p>
          <a:p>
            <a:pPr marL="0" indent="0">
              <a:lnSpc>
                <a:spcPct val="80000"/>
              </a:lnSpc>
              <a:buNone/>
            </a:pPr>
            <a:r>
              <a:rPr lang="el-GR" sz="2400" dirty="0" smtClean="0"/>
              <a:t>Ο Ε ως κομιστής της συναλλαγματικής μπορεί να ζητήσει την πληρωμή του ποσού της συναλλαγματικής από οποιονδήποτε από τους οπισθογράφους Α,Β,Γ και Δ.</a:t>
            </a:r>
            <a:endParaRPr lang="en-US" sz="2400" dirty="0" smtClean="0"/>
          </a:p>
          <a:p>
            <a:pPr marL="0" indent="0">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14</a:t>
            </a:fld>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marL="0" indent="0">
              <a:lnSpc>
                <a:spcPct val="80000"/>
              </a:lnSpc>
              <a:buNone/>
            </a:pPr>
            <a:r>
              <a:rPr lang="el-GR" sz="2600" dirty="0" smtClean="0"/>
              <a:t>Όλοι δε οι παραπάνω έχουν απαίτηση κατά του εκδότη της συναλλαγματικής και του πληρωτή της (μόνο εάν ο πληρωτής αποδέχθηκε την συναλλαγματική).</a:t>
            </a:r>
            <a:endParaRPr lang="en-US" sz="2600" dirty="0" smtClean="0"/>
          </a:p>
          <a:p>
            <a:pPr marL="0" indent="0">
              <a:lnSpc>
                <a:spcPct val="80000"/>
              </a:lnSpc>
              <a:buNone/>
            </a:pPr>
            <a:r>
              <a:rPr lang="el-GR" sz="2600" dirty="0" smtClean="0"/>
              <a:t>Πάντως υπάρχει δυνατότητα περιορισμού της ευθύνης του οπισθογράφου, εάν δίπλα από την υπογραφή του τεθεί η ρήτρα άνευ ευθύνης μου, οπότε δεν θα ευθύνεται κατά των μεταγενέστερων κομιστών της συναλλαγματικής. </a:t>
            </a:r>
            <a:endParaRPr lang="en-US" sz="2600" dirty="0" smtClean="0"/>
          </a:p>
          <a:p>
            <a:pPr marL="0" indent="0">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15</a:t>
            </a:fld>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85000" lnSpcReduction="10000"/>
          </a:bodyPr>
          <a:lstStyle/>
          <a:p>
            <a:pPr marL="0" indent="0">
              <a:lnSpc>
                <a:spcPct val="90000"/>
              </a:lnSpc>
              <a:buNone/>
            </a:pPr>
            <a:r>
              <a:rPr lang="el-GR" b="1" dirty="0" smtClean="0"/>
              <a:t>Τριτεγγύηση</a:t>
            </a:r>
            <a:endParaRPr lang="en-US" dirty="0" smtClean="0"/>
          </a:p>
          <a:p>
            <a:pPr marL="0" indent="0">
              <a:lnSpc>
                <a:spcPct val="90000"/>
              </a:lnSpc>
              <a:buNone/>
            </a:pPr>
            <a:r>
              <a:rPr lang="el-GR" sz="3100" dirty="0" smtClean="0"/>
              <a:t>Τριτεγγύηση είναι η πράξη τρίτου προσώπου, το οποίου εγγυάται για πρόσωπο που έχει ευθύνη από την συναλλαγματική. (εκδότη, πληρωτή, οπισθογράφο).</a:t>
            </a:r>
            <a:endParaRPr lang="en-US" sz="3100" dirty="0" smtClean="0"/>
          </a:p>
          <a:p>
            <a:pPr marL="0" indent="0">
              <a:lnSpc>
                <a:spcPct val="90000"/>
              </a:lnSpc>
              <a:buNone/>
            </a:pPr>
            <a:r>
              <a:rPr lang="el-GR" sz="3100" dirty="0" smtClean="0"/>
              <a:t>Η τριτεγγύηση γίνεται με την υπογραφή του τριτεγγυητή κάτω από την φράση </a:t>
            </a:r>
            <a:r>
              <a:rPr lang="el-GR" sz="3100" dirty="0" err="1" smtClean="0"/>
              <a:t>΄΄τριτεγγυώμαι</a:t>
            </a:r>
            <a:r>
              <a:rPr lang="el-GR" sz="3100" dirty="0" smtClean="0"/>
              <a:t> υπέρ του ..........΄΄. Εάν δεν αναγράφεται το συγκεκριμένο πρόσωπο υπέρ του οποίου δίδεται η τριτεγγύηση αυτή θεωρείται ότι δόθηκε υπέρ του εκδότη.</a:t>
            </a:r>
            <a:endParaRPr lang="en-US" sz="3100" dirty="0" smtClean="0"/>
          </a:p>
          <a:p>
            <a:pPr marL="0" indent="0">
              <a:lnSpc>
                <a:spcPct val="90000"/>
              </a:lnSpc>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marL="0" indent="0">
              <a:lnSpc>
                <a:spcPct val="80000"/>
              </a:lnSpc>
              <a:buNone/>
            </a:pPr>
            <a:r>
              <a:rPr lang="el-GR" sz="2400" dirty="0" smtClean="0"/>
              <a:t>Ο τριτεγγυητής ευθύνεται για το ποσό για το οποίο </a:t>
            </a:r>
            <a:r>
              <a:rPr lang="el-GR" sz="2400" dirty="0" err="1" smtClean="0"/>
              <a:t>τριτεγγυήθη</a:t>
            </a:r>
            <a:r>
              <a:rPr lang="el-GR" sz="2400" dirty="0" smtClean="0"/>
              <a:t>. Είναι δυνατόν να τριτεγγυηθεί μόνο για μέρος του ποσού της συναλλαγματικής και </a:t>
            </a:r>
            <a:r>
              <a:rPr lang="el-GR" sz="2400" dirty="0" err="1" smtClean="0"/>
              <a:t>όζι</a:t>
            </a:r>
            <a:r>
              <a:rPr lang="el-GR" sz="2400" dirty="0" smtClean="0"/>
              <a:t> για ολόκληρο το ποσό. </a:t>
            </a:r>
            <a:endParaRPr lang="en-US" sz="2400" dirty="0" smtClean="0"/>
          </a:p>
          <a:p>
            <a:pPr marL="0" indent="0">
              <a:lnSpc>
                <a:spcPct val="80000"/>
              </a:lnSpc>
              <a:buNone/>
            </a:pPr>
            <a:r>
              <a:rPr lang="el-GR" sz="2400" dirty="0" smtClean="0"/>
              <a:t>Η ευθύνη του τριτεγγυητή είναι ανάλογη με την ευθύνη του προσώπου για το οποίο </a:t>
            </a:r>
            <a:r>
              <a:rPr lang="el-GR" sz="2400" dirty="0" err="1" smtClean="0"/>
              <a:t>τριτεγγυήθη</a:t>
            </a:r>
            <a:r>
              <a:rPr lang="el-GR" sz="2400" dirty="0" smtClean="0"/>
              <a:t>. Αν δηλαδή στο προηγούμενο παράδειγμα ο Ζ τριτεγγυήθηκε υπέρ του οπισθογράφου Δ τότε ο Ζ ευθύνεται για το ποσό της συναλλαγματικής μόνο έναντι του Ε. Αν τριτεγγυήθηκε υπέρ του Γ ευθύνεται έναντι των Δ και Ε. </a:t>
            </a:r>
            <a:endParaRPr lang="en-US" sz="2400" dirty="0" smtClean="0"/>
          </a:p>
          <a:p>
            <a:pPr marL="0" indent="0">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17</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marL="0" indent="0">
              <a:lnSpc>
                <a:spcPct val="80000"/>
              </a:lnSpc>
              <a:buNone/>
            </a:pPr>
            <a:r>
              <a:rPr lang="el-GR" sz="2600" dirty="0" smtClean="0"/>
              <a:t>Εάν ο τριτεγγυητής πληρώσει την συναλλαγματική αποκτά τα δικαιώματα που απορρέουν από την συναλλαγματική, μπορεί δηλαδή να στραφεί κατά του προσώπου για το οποίο τριτεγγυήθηκε και κατά όλων των προσώπων που ευθύνονται έναντι του τελευταίου.</a:t>
            </a:r>
            <a:endParaRPr lang="en-US" sz="2600" dirty="0" smtClean="0"/>
          </a:p>
          <a:p>
            <a:pPr marL="0" indent="0">
              <a:lnSpc>
                <a:spcPct val="80000"/>
              </a:lnSpc>
              <a:buNone/>
            </a:pPr>
            <a:endParaRPr lang="en-US" sz="2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Autofit/>
          </a:bodyPr>
          <a:lstStyle/>
          <a:p>
            <a:pPr marL="0" indent="0">
              <a:lnSpc>
                <a:spcPct val="80000"/>
              </a:lnSpc>
              <a:buNone/>
            </a:pPr>
            <a:r>
              <a:rPr lang="el-GR" sz="2600" b="1" dirty="0" smtClean="0"/>
              <a:t>Αποδοχή</a:t>
            </a:r>
            <a:endParaRPr lang="en-US" sz="2600" dirty="0" smtClean="0"/>
          </a:p>
          <a:p>
            <a:pPr marL="0" indent="0">
              <a:lnSpc>
                <a:spcPct val="80000"/>
              </a:lnSpc>
              <a:buNone/>
            </a:pPr>
            <a:r>
              <a:rPr lang="el-GR" sz="2200" dirty="0" smtClean="0"/>
              <a:t>Αποδοχή της συναλλαγματικής είναι η δήλωση του πληρωτή ότι αποδέχεται να πληρώσει το χρηματικό ποσό που αναγράφεται στην συναλλαγματική κατά τον χρόνο λήξης της. </a:t>
            </a:r>
            <a:endParaRPr lang="en-US" sz="2200" dirty="0" smtClean="0"/>
          </a:p>
          <a:p>
            <a:pPr marL="0" indent="0">
              <a:lnSpc>
                <a:spcPct val="80000"/>
              </a:lnSpc>
              <a:buNone/>
            </a:pPr>
            <a:r>
              <a:rPr lang="el-GR" sz="2200" dirty="0" smtClean="0"/>
              <a:t>Η αποδοχή γίνεται πάνω στην συναλλαγματική με την υπογραφή του πληρωτή κάτω από την φράση </a:t>
            </a:r>
            <a:r>
              <a:rPr lang="el-GR" sz="2200" dirty="0" err="1" smtClean="0"/>
              <a:t>΄΄Δεκτή΄΄</a:t>
            </a:r>
            <a:r>
              <a:rPr lang="el-GR" sz="2200" dirty="0" smtClean="0"/>
              <a:t>.</a:t>
            </a:r>
            <a:endParaRPr lang="en-US" sz="2200" dirty="0" smtClean="0"/>
          </a:p>
          <a:p>
            <a:pPr marL="0" indent="0">
              <a:lnSpc>
                <a:spcPct val="80000"/>
              </a:lnSpc>
              <a:buNone/>
            </a:pPr>
            <a:r>
              <a:rPr lang="el-GR" sz="2200" dirty="0" smtClean="0"/>
              <a:t>Πριν από την υπογραφή ο πληρωτής δεν φέρει καμία ευθύνη από την συναλλαγματική.</a:t>
            </a:r>
          </a:p>
          <a:p>
            <a:pPr marL="0" indent="0">
              <a:lnSpc>
                <a:spcPct val="80000"/>
              </a:lnSpc>
              <a:buNone/>
            </a:pPr>
            <a:r>
              <a:rPr lang="el-GR" sz="2200" dirty="0" smtClean="0"/>
              <a:t>Με την υπογραφή ο πληρωτής (το ένα δηλαδή από τα βασικά πρόσωπα κατά την σύνταξη της συναλλαγματικής) γίνεται αποδέκτης και καθίσταται οφειλέτης, δηλαδή υποχρεώνεται να καταβάλλει το ποσό της συναλλαγματικής κατά την λήξη της.</a:t>
            </a:r>
            <a:endParaRPr lang="en-US" sz="2200" dirty="0" smtClean="0"/>
          </a:p>
          <a:p>
            <a:pPr marL="0" indent="0">
              <a:lnSpc>
                <a:spcPct val="80000"/>
              </a:lnSpc>
              <a:buNone/>
            </a:pPr>
            <a:r>
              <a:rPr lang="el-GR" sz="2200" dirty="0" smtClean="0"/>
              <a:t> </a:t>
            </a:r>
            <a:endParaRPr lang="en-US" sz="2200" dirty="0" smtClean="0"/>
          </a:p>
          <a:p>
            <a:pPr marL="0" indent="0">
              <a:lnSpc>
                <a:spcPct val="80000"/>
              </a:lnSpc>
              <a:buNone/>
            </a:pPr>
            <a:endParaRPr lang="en-US" sz="22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Εμπορικό και Οικονομικό Δίκαιο</a:t>
            </a:r>
          </a:p>
          <a:p>
            <a:pPr algn="l"/>
            <a:r>
              <a:rPr lang="el-GR" sz="2800" b="1" dirty="0" smtClean="0"/>
              <a:t>Ενότητα</a:t>
            </a:r>
            <a:r>
              <a:rPr lang="en-US" sz="2800" b="1" dirty="0" smtClean="0"/>
              <a:t> </a:t>
            </a:r>
            <a:r>
              <a:rPr lang="el-GR" sz="2800" b="1" smtClean="0"/>
              <a:t>4: </a:t>
            </a:r>
            <a:r>
              <a:rPr lang="el-GR" altLang="zh-CN" sz="2800" b="1" dirty="0" smtClean="0">
                <a:cs typeface="Segoe UI" pitchFamily="18" charset="0"/>
              </a:rPr>
              <a:t>Αξιόγραφα - Συναλλαγματική</a:t>
            </a:r>
          </a:p>
          <a:p>
            <a:pPr algn="l">
              <a:lnSpc>
                <a:spcPts val="2400"/>
              </a:lnSpc>
              <a:tabLst/>
            </a:pPr>
            <a:r>
              <a:rPr lang="el-GR" altLang="zh-CN" sz="2800" dirty="0" smtClean="0">
                <a:cs typeface="Segoe UI" pitchFamily="18" charset="0"/>
              </a:rPr>
              <a:t>Παππά Βιβή</a:t>
            </a:r>
            <a:endParaRPr lang="el-GR" sz="2400" dirty="0" smtClean="0"/>
          </a:p>
          <a:p>
            <a:pPr algn="l">
              <a:lnSpc>
                <a:spcPts val="2600"/>
              </a:lnSpc>
            </a:pPr>
            <a:r>
              <a:rPr lang="el-GR" sz="2400" dirty="0" smtClean="0"/>
              <a:t>Πρέβεζα,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Autofit/>
          </a:bodyPr>
          <a:lstStyle/>
          <a:p>
            <a:pPr marL="0" indent="0">
              <a:lnSpc>
                <a:spcPct val="80000"/>
              </a:lnSpc>
              <a:buNone/>
            </a:pPr>
            <a:r>
              <a:rPr lang="el-GR" sz="2400" dirty="0" smtClean="0"/>
              <a:t>Εάν ο πληρωτής δεν βάλει την υπογραφή του και έτσι δεν αποδεχτεί την συναλλαγματική και η συναλλαγματική τελικά κυκλοφορήσει μπορεί ο τελευταίος που την έχει στα χέρια του και την εμφανίζει κομιστής, να ζητήσει την πληρωμή της από όλα τα υπόλοιπα πρόσωπα που έθεσαν την υπογραφή τους πάνω σε αυτή, δηλαδή από εκδότη, οπισθογράφους και τριτεγγυητές. Στην περίπτωση αυτή (όταν δηλαδή ο πληρωτής δεν αποδέχθηκε την συναλλαγματική) ο κομιστής της πρέπει να συντάξει διαμαρτυρικό (συμβολαιογραφικό έγγραφο) περί μη αποδοχής της για να ασκήσει την αξίωση του κατά των υπολοίπων προσώπων που έχουν υπογράψει την συναλλαγματική.</a:t>
            </a:r>
            <a:endParaRPr lang="en-US" sz="2400" dirty="0" smtClean="0"/>
          </a:p>
          <a:p>
            <a:pPr marL="0" indent="0">
              <a:lnSpc>
                <a:spcPct val="80000"/>
              </a:lnSpc>
              <a:buNone/>
            </a:pPr>
            <a:endParaRPr lang="en-US" sz="24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marL="0" indent="0">
              <a:buNone/>
            </a:pPr>
            <a:r>
              <a:rPr lang="el-GR" b="1" dirty="0" smtClean="0"/>
              <a:t>Πληρωμή</a:t>
            </a:r>
            <a:endParaRPr lang="en-US" dirty="0" smtClean="0"/>
          </a:p>
          <a:p>
            <a:pPr marL="0" indent="0">
              <a:lnSpc>
                <a:spcPct val="80000"/>
              </a:lnSpc>
              <a:buNone/>
            </a:pPr>
            <a:r>
              <a:rPr lang="el-GR" sz="2400" dirty="0" smtClean="0"/>
              <a:t>Η συναλλαγματική πρέπει να εμφανιστεί για πληρωμή την ημέρα λήξης της ή το αργότερο μέσα σε δύο μέρες από την λήξη της.</a:t>
            </a:r>
            <a:endParaRPr lang="en-US" sz="2400" dirty="0" smtClean="0"/>
          </a:p>
          <a:p>
            <a:pPr marL="0" indent="0">
              <a:lnSpc>
                <a:spcPct val="80000"/>
              </a:lnSpc>
              <a:buNone/>
            </a:pPr>
            <a:r>
              <a:rPr lang="el-GR" sz="2400" dirty="0" smtClean="0"/>
              <a:t>Η συναλλαγματική όψεως μπορεί να εμφανιστεί για πληρωμή οποτεδήποτε, αλλά μέσα σε ένα έτος από την χρονολογία έκδοσης της.</a:t>
            </a:r>
          </a:p>
          <a:p>
            <a:pPr marL="0" indent="0">
              <a:lnSpc>
                <a:spcPct val="80000"/>
              </a:lnSpc>
              <a:buNone/>
            </a:pPr>
            <a:r>
              <a:rPr lang="el-GR" sz="2400" dirty="0" smtClean="0"/>
              <a:t>Η εμφάνιση θα πρέπει να γίνεται από τον δικαιούχο στον τόπο πληρωμής.</a:t>
            </a:r>
            <a:endParaRPr lang="en-US" sz="2400" dirty="0" smtClean="0"/>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Autofit/>
          </a:bodyPr>
          <a:lstStyle/>
          <a:p>
            <a:pPr marL="0" indent="0">
              <a:lnSpc>
                <a:spcPct val="80000"/>
              </a:lnSpc>
              <a:buNone/>
            </a:pPr>
            <a:r>
              <a:rPr lang="el-GR" sz="2200" dirty="0" smtClean="0"/>
              <a:t>Εάν τελικά η συναλλαγματική πληρωθεί στον δικαιούχο της από κάποιο από τα πρόσωπα που έχουν υπογράψει αυτήν, μπορεί να στραφεί εξ’ αναγωγής κατά των υπολοίπων προσώπων που ευθύνονται από την συναλλαγματική ως εξής :</a:t>
            </a:r>
            <a:endParaRPr lang="en-US" sz="2200" dirty="0" smtClean="0"/>
          </a:p>
          <a:p>
            <a:pPr marL="514350" indent="-514350">
              <a:lnSpc>
                <a:spcPct val="80000"/>
              </a:lnSpc>
              <a:buFont typeface="+mj-lt"/>
              <a:buAutoNum type="arabicPeriod"/>
            </a:pPr>
            <a:r>
              <a:rPr lang="el-GR" sz="2200" dirty="0" smtClean="0"/>
              <a:t>Ο οπισθογράφος μπορεί να στραφεί κατά προηγούμενων οπισθογράφων, κατά του εκδότη, κατά του αποδέκτη και κατά τριτεγγυητή.</a:t>
            </a:r>
          </a:p>
          <a:p>
            <a:pPr marL="514350" indent="-514350">
              <a:lnSpc>
                <a:spcPct val="80000"/>
              </a:lnSpc>
              <a:buFont typeface="+mj-lt"/>
              <a:buAutoNum type="arabicPeriod"/>
            </a:pPr>
            <a:r>
              <a:rPr lang="el-GR" sz="2200" dirty="0" smtClean="0"/>
              <a:t>Ο τριτεγγυητής οπισθογράφου μπορεί να στραφεί κατά του οπισθογράφου για τον οποίο τριτεγγυήθηκε.</a:t>
            </a:r>
          </a:p>
          <a:p>
            <a:pPr marL="514350" indent="-514350">
              <a:lnSpc>
                <a:spcPct val="80000"/>
              </a:lnSpc>
              <a:buFont typeface="+mj-lt"/>
              <a:buAutoNum type="arabicPeriod"/>
            </a:pPr>
            <a:r>
              <a:rPr lang="el-GR" sz="2200" dirty="0" smtClean="0"/>
              <a:t>Ο εκδότης μπορεί να στραφεί κατά του αποδέκτη και του τριτεγγυητή του.</a:t>
            </a:r>
          </a:p>
          <a:p>
            <a:pPr marL="514350" indent="-514350">
              <a:lnSpc>
                <a:spcPct val="80000"/>
              </a:lnSpc>
              <a:buFont typeface="+mj-lt"/>
              <a:buAutoNum type="arabicPeriod"/>
            </a:pPr>
            <a:r>
              <a:rPr lang="el-GR" sz="2200" dirty="0" smtClean="0"/>
              <a:t>Ο τριτεγγυητής του εκδότη μπορεί να στραφεί κατά του εκδότη, του αποδέκτη και του τριτεγγυητή του.</a:t>
            </a:r>
            <a:endParaRPr lang="en-US"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err="1" smtClean="0"/>
              <a:t>Αλεξανδρίδου</a:t>
            </a:r>
            <a:r>
              <a:rPr lang="el-GR" sz="1400" dirty="0" smtClean="0"/>
              <a:t> Ελ.,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Δίκαιο</a:t>
            </a:r>
            <a:r>
              <a:rPr lang="el-GR" sz="1400" dirty="0" smtClean="0"/>
              <a:t> &amp; </a:t>
            </a:r>
            <a:r>
              <a:rPr lang="el-GR" sz="1400" dirty="0" err="1" smtClean="0"/>
              <a:t>Οικονομία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a:t>
            </a:r>
            <a:r>
              <a:rPr lang="el-GR" sz="1400" dirty="0" err="1" smtClean="0"/>
              <a:t>προσωπικών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2007. </a:t>
            </a:r>
            <a:endParaRPr lang="en-US" sz="1400" dirty="0" smtClean="0"/>
          </a:p>
          <a:p>
            <a:pPr>
              <a:buNone/>
            </a:pPr>
            <a:r>
              <a:rPr lang="el-GR" sz="1400" dirty="0" err="1" smtClean="0"/>
              <a:t>Αντωνόπουλος</a:t>
            </a:r>
            <a:r>
              <a:rPr lang="el-GR" sz="1400" dirty="0" smtClean="0"/>
              <a:t> Β., </a:t>
            </a:r>
            <a:r>
              <a:rPr lang="el-GR" sz="1400" dirty="0" err="1" smtClean="0"/>
              <a:t>Δίκαιο</a:t>
            </a:r>
            <a:r>
              <a:rPr lang="el-GR" sz="1400" dirty="0" smtClean="0"/>
              <a:t> Α.Ε. και Ε.Π.Ε., </a:t>
            </a:r>
            <a:r>
              <a:rPr lang="el-GR" sz="1400" dirty="0" err="1" smtClean="0"/>
              <a:t>Εκδόσεις</a:t>
            </a:r>
            <a:r>
              <a:rPr lang="el-GR" sz="1400" dirty="0" smtClean="0"/>
              <a:t> </a:t>
            </a:r>
            <a:r>
              <a:rPr lang="el-GR" sz="1400" dirty="0" err="1" smtClean="0"/>
              <a:t>Σάκκουλα</a:t>
            </a:r>
            <a:r>
              <a:rPr lang="el-GR" sz="1400" dirty="0" smtClean="0"/>
              <a:t> 2009. </a:t>
            </a:r>
            <a:r>
              <a:rPr lang="el-GR" sz="1400" dirty="0" err="1" smtClean="0"/>
              <a:t>Κιάντου</a:t>
            </a:r>
            <a:r>
              <a:rPr lang="el-GR" sz="1400" dirty="0" smtClean="0"/>
              <a:t>-</a:t>
            </a:r>
            <a:r>
              <a:rPr lang="el-GR" sz="1400" dirty="0" err="1" smtClean="0"/>
              <a:t>Παμπούκη</a:t>
            </a:r>
            <a:r>
              <a:rPr lang="el-GR" sz="1400" dirty="0" smtClean="0"/>
              <a:t> Αλ., </a:t>
            </a:r>
            <a:r>
              <a:rPr lang="el-GR" sz="1400" dirty="0" err="1" smtClean="0"/>
              <a:t>Δίκαιο</a:t>
            </a:r>
            <a:r>
              <a:rPr lang="el-GR" sz="1400" dirty="0" smtClean="0"/>
              <a:t> </a:t>
            </a:r>
            <a:r>
              <a:rPr lang="el-GR" sz="1400" dirty="0" err="1" smtClean="0"/>
              <a:t>αξιογράφων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1997. </a:t>
            </a:r>
            <a:endParaRPr lang="en-US" sz="1400" dirty="0" smtClean="0"/>
          </a:p>
          <a:p>
            <a:pPr>
              <a:buNone/>
            </a:pPr>
            <a:r>
              <a:rPr lang="el-GR" sz="1400" dirty="0" err="1" smtClean="0"/>
              <a:t>Μούζουλας</a:t>
            </a:r>
            <a:r>
              <a:rPr lang="el-GR" sz="1400" dirty="0" smtClean="0"/>
              <a:t> Σ., </a:t>
            </a:r>
            <a:r>
              <a:rPr lang="el-GR" sz="1400" dirty="0" err="1" smtClean="0"/>
              <a:t>Διοικητικό</a:t>
            </a:r>
            <a:r>
              <a:rPr lang="el-GR" sz="1400" dirty="0" smtClean="0"/>
              <a:t> </a:t>
            </a:r>
            <a:r>
              <a:rPr lang="el-GR" sz="1400" dirty="0" err="1" smtClean="0"/>
              <a:t>Συμβούλιο</a:t>
            </a:r>
            <a:r>
              <a:rPr lang="el-GR" sz="1400" dirty="0" smtClean="0"/>
              <a:t> </a:t>
            </a:r>
            <a:r>
              <a:rPr lang="el-GR" sz="1400" dirty="0" err="1" smtClean="0"/>
              <a:t>Ανώνυμης</a:t>
            </a:r>
            <a:r>
              <a:rPr lang="el-GR" sz="1400" dirty="0" smtClean="0"/>
              <a:t> </a:t>
            </a:r>
            <a:r>
              <a:rPr lang="el-GR" sz="1400" dirty="0" err="1" smtClean="0"/>
              <a:t>Εταιρίας</a:t>
            </a:r>
            <a:r>
              <a:rPr lang="el-GR" sz="1400" dirty="0" smtClean="0"/>
              <a:t>-</a:t>
            </a:r>
            <a:r>
              <a:rPr lang="el-GR" sz="1400" dirty="0" err="1" smtClean="0"/>
              <a:t>Νομολογία</a:t>
            </a:r>
            <a:r>
              <a:rPr lang="el-GR" sz="1400" dirty="0" smtClean="0"/>
              <a:t> 1920-91(</a:t>
            </a:r>
            <a:r>
              <a:rPr lang="el-GR" sz="1400" dirty="0" err="1" smtClean="0"/>
              <a:t>Νομική</a:t>
            </a:r>
            <a:r>
              <a:rPr lang="el-GR" sz="1400" dirty="0" smtClean="0"/>
              <a:t> </a:t>
            </a:r>
            <a:r>
              <a:rPr lang="el-GR" sz="1400" dirty="0" err="1" smtClean="0"/>
              <a:t>Βιβλιοθήκη</a:t>
            </a:r>
            <a:r>
              <a:rPr lang="el-GR" sz="1400" dirty="0" smtClean="0"/>
              <a:t> 1995) </a:t>
            </a:r>
            <a:endParaRPr lang="en-US" sz="1400" dirty="0" smtClean="0"/>
          </a:p>
          <a:p>
            <a:pPr>
              <a:buNone/>
            </a:pPr>
            <a:r>
              <a:rPr lang="el-GR" sz="1400" dirty="0" err="1" smtClean="0"/>
              <a:t>Παπαγιάννης</a:t>
            </a:r>
            <a:r>
              <a:rPr lang="el-GR" sz="1400" dirty="0" smtClean="0"/>
              <a:t> </a:t>
            </a:r>
            <a:r>
              <a:rPr lang="el-GR" sz="1400" dirty="0" err="1" smtClean="0"/>
              <a:t>Ιωάν</a:t>
            </a:r>
            <a:r>
              <a:rPr lang="el-GR" sz="1400" dirty="0" smtClean="0"/>
              <a:t>., </a:t>
            </a:r>
            <a:r>
              <a:rPr lang="el-GR" sz="1400" dirty="0" err="1" smtClean="0"/>
              <a:t>Δίκαιο</a:t>
            </a:r>
            <a:r>
              <a:rPr lang="el-GR" sz="1400" dirty="0" smtClean="0"/>
              <a:t> </a:t>
            </a:r>
            <a:r>
              <a:rPr lang="el-GR" sz="1400" dirty="0" err="1" smtClean="0"/>
              <a:t>εμπορικών</a:t>
            </a:r>
            <a:r>
              <a:rPr lang="el-GR" sz="1400" dirty="0" smtClean="0"/>
              <a:t> </a:t>
            </a:r>
            <a:r>
              <a:rPr lang="el-GR" sz="1400" dirty="0" err="1" smtClean="0"/>
              <a:t>εταιρειών</a:t>
            </a:r>
            <a:r>
              <a:rPr lang="el-GR" sz="1400" dirty="0" smtClean="0"/>
              <a:t>, </a:t>
            </a:r>
            <a:r>
              <a:rPr lang="el-GR" sz="1400" dirty="0" err="1" smtClean="0"/>
              <a:t>Εκδόσεις</a:t>
            </a:r>
            <a:r>
              <a:rPr lang="el-GR" sz="1400" dirty="0" smtClean="0"/>
              <a:t> </a:t>
            </a:r>
            <a:r>
              <a:rPr lang="el-GR" sz="1400" dirty="0" err="1" smtClean="0"/>
              <a:t>Σάκκουλα</a:t>
            </a:r>
            <a:r>
              <a:rPr lang="el-GR" sz="1400" dirty="0" smtClean="0"/>
              <a:t> 2011. </a:t>
            </a:r>
            <a:endParaRPr lang="en-US" sz="1400" dirty="0" smtClean="0"/>
          </a:p>
          <a:p>
            <a:pPr>
              <a:buNone/>
            </a:pPr>
            <a:r>
              <a:rPr lang="el-GR" sz="1400" dirty="0" err="1" smtClean="0"/>
              <a:t>Ρόκας</a:t>
            </a:r>
            <a:r>
              <a:rPr lang="el-GR" sz="1400" dirty="0" smtClean="0"/>
              <a:t> Ν., </a:t>
            </a:r>
            <a:r>
              <a:rPr lang="el-GR" sz="1400" dirty="0" err="1" smtClean="0"/>
              <a:t>Εμπορικές</a:t>
            </a:r>
            <a:r>
              <a:rPr lang="el-GR" sz="1400" dirty="0" smtClean="0"/>
              <a:t> </a:t>
            </a:r>
            <a:r>
              <a:rPr lang="el-GR" sz="1400" dirty="0" err="1" smtClean="0"/>
              <a:t>Εταιρίες</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Ρόκας</a:t>
            </a:r>
            <a:r>
              <a:rPr lang="el-GR" sz="1400" dirty="0" smtClean="0"/>
              <a:t> Ν., </a:t>
            </a:r>
            <a:r>
              <a:rPr lang="el-GR" sz="1400" dirty="0" err="1" smtClean="0"/>
              <a:t>Αξιόγραφα</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2012.</a:t>
            </a:r>
            <a:endParaRPr lang="en-US" sz="1400" dirty="0" smtClean="0"/>
          </a:p>
          <a:p>
            <a:pPr>
              <a:buNone/>
            </a:pPr>
            <a:r>
              <a:rPr lang="el-GR" sz="1400" dirty="0" err="1" smtClean="0"/>
              <a:t>Σινανιώτη</a:t>
            </a:r>
            <a:r>
              <a:rPr lang="el-GR" sz="1400" dirty="0" smtClean="0"/>
              <a:t> Αρ., </a:t>
            </a:r>
            <a:r>
              <a:rPr lang="el-GR" sz="1400" dirty="0" err="1" smtClean="0"/>
              <a:t>Εμπορικό</a:t>
            </a:r>
            <a:r>
              <a:rPr lang="el-GR" sz="1400" dirty="0" smtClean="0"/>
              <a:t> </a:t>
            </a:r>
            <a:r>
              <a:rPr lang="el-GR" sz="1400" dirty="0" err="1" smtClean="0"/>
              <a:t>δίκαιο</a:t>
            </a:r>
            <a:r>
              <a:rPr lang="el-GR" sz="1400" dirty="0" smtClean="0"/>
              <a:t> τ.2, Αντ. Ν. </a:t>
            </a:r>
            <a:r>
              <a:rPr lang="el-GR" sz="1400" dirty="0" err="1" smtClean="0"/>
              <a:t>Σάκκουλας</a:t>
            </a:r>
            <a:r>
              <a:rPr lang="el-GR" sz="1400" dirty="0" smtClean="0"/>
              <a:t> 2004. </a:t>
            </a:r>
            <a:endParaRPr lang="en-US" sz="1400" dirty="0" smtClean="0"/>
          </a:p>
          <a:p>
            <a:pPr>
              <a:buNone/>
            </a:pPr>
            <a:r>
              <a:rPr lang="el-GR" sz="1400" dirty="0" err="1" smtClean="0"/>
              <a:t>Τριανταφυλλάκης</a:t>
            </a:r>
            <a:r>
              <a:rPr lang="el-GR" sz="1400" dirty="0" smtClean="0"/>
              <a:t> Γ., </a:t>
            </a:r>
            <a:r>
              <a:rPr lang="el-GR" sz="1400" dirty="0" err="1" smtClean="0"/>
              <a:t>Εισαγωγή</a:t>
            </a:r>
            <a:r>
              <a:rPr lang="el-GR" sz="1400" dirty="0" smtClean="0"/>
              <a:t> στο </a:t>
            </a:r>
            <a:r>
              <a:rPr lang="el-GR" sz="1400" dirty="0" err="1" smtClean="0"/>
              <a:t>δίκαιο</a:t>
            </a:r>
            <a:r>
              <a:rPr lang="el-GR" sz="1400" dirty="0" smtClean="0"/>
              <a:t> των </a:t>
            </a:r>
            <a:r>
              <a:rPr lang="el-GR" sz="1400" dirty="0" err="1" smtClean="0"/>
              <a:t>αξιογράφων</a:t>
            </a:r>
            <a:r>
              <a:rPr lang="el-GR" sz="1400" dirty="0" smtClean="0"/>
              <a:t>, </a:t>
            </a:r>
            <a:r>
              <a:rPr lang="el-GR" sz="1400" dirty="0" err="1" smtClean="0"/>
              <a:t>Νομική</a:t>
            </a:r>
            <a:r>
              <a:rPr lang="el-GR" sz="1400" dirty="0" smtClean="0"/>
              <a:t> </a:t>
            </a:r>
            <a:r>
              <a:rPr lang="el-GR" sz="1400" dirty="0" err="1" smtClean="0"/>
              <a:t>Βιβλιοθήκη</a:t>
            </a:r>
            <a:r>
              <a:rPr lang="el-GR" sz="1400" dirty="0" smtClean="0"/>
              <a:t> 2008. </a:t>
            </a:r>
            <a:endParaRPr lang="en-US" sz="1400" dirty="0" smtClean="0"/>
          </a:p>
          <a:p>
            <a:pPr>
              <a:buNone/>
            </a:pPr>
            <a:r>
              <a:rPr lang="el-GR" sz="1400" dirty="0" err="1" smtClean="0"/>
              <a:t>Συλλογή</a:t>
            </a:r>
            <a:r>
              <a:rPr lang="el-GR" sz="1400" dirty="0" smtClean="0"/>
              <a:t> </a:t>
            </a:r>
            <a:r>
              <a:rPr lang="el-GR" sz="1400" dirty="0" err="1" smtClean="0"/>
              <a:t>Διαφόρων</a:t>
            </a:r>
            <a:r>
              <a:rPr lang="el-GR" sz="1400" dirty="0" smtClean="0"/>
              <a:t>, Το </a:t>
            </a:r>
            <a:r>
              <a:rPr lang="el-GR" sz="1400" dirty="0" err="1" smtClean="0"/>
              <a:t>Δίκαιο</a:t>
            </a:r>
            <a:r>
              <a:rPr lang="el-GR" sz="1400" dirty="0" smtClean="0"/>
              <a:t> της </a:t>
            </a:r>
            <a:r>
              <a:rPr lang="el-GR" sz="1400" dirty="0" err="1" smtClean="0"/>
              <a:t>Εταιρίας</a:t>
            </a:r>
            <a:r>
              <a:rPr lang="el-GR" sz="1400" dirty="0" smtClean="0"/>
              <a:t> </a:t>
            </a:r>
            <a:r>
              <a:rPr lang="el-GR" sz="1400" dirty="0" err="1" smtClean="0"/>
              <a:t>Περιορισμένης</a:t>
            </a:r>
            <a:r>
              <a:rPr lang="el-GR" sz="1400" dirty="0" smtClean="0"/>
              <a:t> </a:t>
            </a:r>
            <a:r>
              <a:rPr lang="el-GR" sz="1400" dirty="0" err="1" smtClean="0"/>
              <a:t>Ευθύνης</a:t>
            </a:r>
            <a:r>
              <a:rPr lang="el-GR" sz="1400" dirty="0" smtClean="0"/>
              <a:t>(</a:t>
            </a:r>
            <a:r>
              <a:rPr lang="el-GR" sz="1400" dirty="0" err="1" smtClean="0"/>
              <a:t>Νομική</a:t>
            </a:r>
            <a:r>
              <a:rPr lang="el-GR" sz="1400" dirty="0" smtClean="0"/>
              <a:t> </a:t>
            </a:r>
            <a:r>
              <a:rPr lang="el-GR" sz="1400" dirty="0" err="1" smtClean="0"/>
              <a:t>Βιβλιοθήκη</a:t>
            </a:r>
            <a:r>
              <a:rPr lang="el-GR" sz="1400" dirty="0" smtClean="0"/>
              <a:t> 1994) </a:t>
            </a:r>
            <a:endParaRPr lang="en-US" sz="1400" dirty="0" smtClean="0"/>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smtClean="0">
              <a:latin typeface="Segoe UI" pitchFamily="18" charset="0"/>
              <a:cs typeface="Segoe UI" pitchFamily="18" charset="0"/>
            </a:endParaRPr>
          </a:p>
          <a:p>
            <a:pPr marL="448056" indent="-448056">
              <a:lnSpc>
                <a:spcPts val="2000"/>
              </a:lnSpc>
              <a:buNone/>
              <a:tabLst>
                <a:tab pos="165100" algn="l"/>
                <a:tab pos="266700" algn="l"/>
                <a:tab pos="495300" algn="l"/>
                <a:tab pos="622300" algn="l"/>
                <a:tab pos="977900" algn="l"/>
                <a:tab pos="1092200" algn="l"/>
                <a:tab pos="1473200" algn="l"/>
                <a:tab pos="2374900" algn="l"/>
                <a:tab pos="2425700" algn="l"/>
                <a:tab pos="3136900" algn="l"/>
                <a:tab pos="4064000" algn="l"/>
              </a:tabLst>
            </a:pPr>
            <a:endParaRPr lang="en-US" altLang="zh-CN" sz="1400" dirty="0" smtClean="0">
              <a:latin typeface="Segoe UI" pitchFamily="18" charset="0"/>
              <a:cs typeface="Segoe UI"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24</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smtClean="0">
                <a:solidFill>
                  <a:schemeClr val="bg1">
                    <a:lumMod val="50000"/>
                  </a:schemeClr>
                </a:solidFill>
              </a:rPr>
              <a:t>Παππά Π. (2015) Εμπορικό και Οικονομικό Δίκαιο.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1031049"/>
          </a:xfrm>
          <a:prstGeom prst="rect">
            <a:avLst/>
          </a:prstGeom>
        </p:spPr>
        <p:txBody>
          <a:bodyPr wrap="square" lIns="91436" tIns="45719" rIns="91436" bIns="45719">
            <a:spAutoFit/>
          </a:bodyPr>
          <a:lstStyle/>
          <a:p>
            <a:pPr algn="r"/>
            <a:r>
              <a:rPr lang="el-GR" sz="2900" b="1" dirty="0"/>
              <a:t>Επεξεργασία</a:t>
            </a:r>
            <a:r>
              <a:rPr lang="el-GR" sz="2900" b="1"/>
              <a:t>: </a:t>
            </a:r>
            <a:r>
              <a:rPr lang="el-GR" sz="2900" b="1" smtClean="0"/>
              <a:t>Βαφειάδης Νικόλαος</a:t>
            </a:r>
            <a:endParaRPr lang="el-GR" sz="2900" b="1" dirty="0"/>
          </a:p>
          <a:p>
            <a:pPr algn="r"/>
            <a:r>
              <a:rPr lang="el-GR" sz="3200" dirty="0" smtClean="0"/>
              <a:t>Πρέβεζα, </a:t>
            </a:r>
            <a:r>
              <a:rPr lang="el-GR" sz="2900" dirty="0" smtClean="0"/>
              <a:t>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Autofit/>
          </a:bodyPr>
          <a:lstStyle/>
          <a:p>
            <a:pPr marL="0" indent="0">
              <a:lnSpc>
                <a:spcPct val="80000"/>
              </a:lnSpc>
              <a:buNone/>
            </a:pPr>
            <a:r>
              <a:rPr lang="el-GR" sz="2400" dirty="0" smtClean="0"/>
              <a:t>Τα αξιόγραφα είναι έγγραφα τα οποία ενσωματώνουν ορισμένο δικαίωμα και χρησιμοποιούνται για την διευκόλυνση των εμπορικών συναλλαγών αλλά για την ασφαλέστερη διακίνηση του χρήματος.</a:t>
            </a:r>
          </a:p>
          <a:p>
            <a:pPr marL="0" indent="0">
              <a:lnSpc>
                <a:spcPct val="80000"/>
              </a:lnSpc>
              <a:buNone/>
            </a:pPr>
            <a:r>
              <a:rPr lang="el-GR" sz="2400" dirty="0" smtClean="0"/>
              <a:t>Τα έγγραφα αυτά έχουν κάποια βασικά χαρακτηριστικά και τα σημαντικότερα αξιόγραφα σήμερα είναι η συναλλαγματική και η επιταγή. Στην παρούσα ενότητα θα παρουσιάσουμε τα βασικά χαρακτηριστικά της συναλλαγματικής καθώς και τον τρόπο που μεταβιβάζεται.</a:t>
            </a:r>
            <a:endParaRPr lang="el-GR" sz="2400"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0000" lnSpcReduction="20000"/>
          </a:bodyPr>
          <a:lstStyle/>
          <a:p>
            <a:pPr marL="0" indent="0">
              <a:buNone/>
            </a:pPr>
            <a:r>
              <a:rPr lang="el-GR" dirty="0" smtClean="0"/>
              <a:t>Ορισμένα από τα στοιχεία αυτά, όμως, μπορούν να αναπληρωθούν, χωρίς να ακυρώνεται η συναλλαγματική :</a:t>
            </a:r>
            <a:endParaRPr lang="en-US" dirty="0" smtClean="0"/>
          </a:p>
          <a:p>
            <a:pPr marL="514350" indent="-514350">
              <a:buFont typeface="+mj-lt"/>
              <a:buAutoNum type="alphaLcParenR"/>
            </a:pPr>
            <a:r>
              <a:rPr lang="el-GR" dirty="0" smtClean="0"/>
              <a:t>Η έλλειψη του χρόνου λήξης δεν επιφέρει ακυρότητα, αλλά την καθιστά συναλλαγματική όψεως. Αν λείπει ο χρόνος λήξης και ο λήπτης την εμφανίσει ο πληρωτής είναι υποχρεωμένος να καταβάλλει.</a:t>
            </a:r>
          </a:p>
          <a:p>
            <a:pPr marL="514350" indent="-514350">
              <a:buFont typeface="+mj-lt"/>
              <a:buAutoNum type="alphaLcParenR"/>
            </a:pPr>
            <a:r>
              <a:rPr lang="el-GR" dirty="0" smtClean="0"/>
              <a:t>Η μη αναγραφή του τόπου έκδοσης αναπληρώνεται από τον τόπο που σημειώνεται δίπλα στο όνομα του εκδότη (αν σημειώνεται εκεί τόπος).</a:t>
            </a:r>
          </a:p>
          <a:p>
            <a:pPr marL="514350" indent="-514350">
              <a:buFont typeface="+mj-lt"/>
              <a:buAutoNum type="alphaLcParenR"/>
            </a:pPr>
            <a:r>
              <a:rPr lang="el-GR" dirty="0" smtClean="0"/>
              <a:t>Η μη αναγραφή του τόπου πληρωμής αναπληρώνεται από τον τόπο που σημειώνεται δίπλα στο όνομα του πληρωτή. </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6</a:t>
            </a:fld>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a:buNone/>
            </a:pPr>
            <a:r>
              <a:rPr lang="el-GR" sz="3300" b="1" dirty="0" smtClean="0"/>
              <a:t>Πρόσωπα της συναλλαγματικής</a:t>
            </a:r>
            <a:endParaRPr lang="en-US" sz="3300" dirty="0" smtClean="0"/>
          </a:p>
          <a:p>
            <a:pPr marL="0" indent="0">
              <a:lnSpc>
                <a:spcPct val="80000"/>
              </a:lnSpc>
              <a:buNone/>
            </a:pPr>
            <a:r>
              <a:rPr lang="el-GR" sz="2600" dirty="0" smtClean="0"/>
              <a:t>Τα βασικά πρόσωπα της συναλλαγματικής είναι ο εκδότης, ο πληρωτής και ο λήπτης (τριμερής σχέση).</a:t>
            </a:r>
            <a:endParaRPr lang="en-US" sz="2600" dirty="0" smtClean="0"/>
          </a:p>
          <a:p>
            <a:pPr marL="0" indent="0">
              <a:lnSpc>
                <a:spcPct val="80000"/>
              </a:lnSpc>
              <a:buNone/>
            </a:pPr>
            <a:r>
              <a:rPr lang="el-GR" sz="2600" dirty="0" smtClean="0"/>
              <a:t>Όμως είναι δυνατόν τα δύο από τα πρόσωπα αυτά να ταυτίζονται, οπότε να έχουμε δύο πρόσωπα στην συναλλαγματική.</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7</a:t>
            </a:fld>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fontScale="77500" lnSpcReduction="20000"/>
          </a:bodyPr>
          <a:lstStyle/>
          <a:p>
            <a:r>
              <a:rPr lang="el-GR" dirty="0" smtClean="0"/>
              <a:t>Ο εκδότης μπορεί να είναι ταυτόχρονα και λήπτης της συναλλαγματικής (η συνηθέστερη περίπτωση στην πράξη) </a:t>
            </a:r>
            <a:r>
              <a:rPr lang="el-GR" dirty="0" err="1" smtClean="0"/>
              <a:t>΄΄πληρώσατε</a:t>
            </a:r>
            <a:r>
              <a:rPr lang="el-GR" dirty="0" smtClean="0"/>
              <a:t> σε διαταγή (στον) εμένα του </a:t>
            </a:r>
            <a:r>
              <a:rPr lang="el-GR" dirty="0" err="1" smtClean="0"/>
              <a:t>ιδίου.΄΄</a:t>
            </a:r>
            <a:r>
              <a:rPr lang="el-GR" dirty="0" smtClean="0"/>
              <a:t> π.χ. ο Β οφείλει στον Α από αγορά υφασμάτων από αυτόν για τις ανάγκες της επιχείρησης του 20.000 ευρώ. Δεν έχει όμως να πληρώσει το ποσό αυτό άμεσα και υπόσχεται στον Α να του το πληρώσει στις 30 Σεπτεμβρίου 2006. Ο Α εκδίδει μια συναλλαγματική, ποσού 20.000 ευρώ, όπου πληρωτής είναι ο Β, με ημερομηνία λήξεως 30-09-2006, με την ρητή και καθαρή εντολή προς τον πληρωτή Β </a:t>
            </a:r>
            <a:r>
              <a:rPr lang="el-GR" dirty="0" err="1" smtClean="0"/>
              <a:t>΄΄πληρώσατε</a:t>
            </a:r>
            <a:r>
              <a:rPr lang="el-GR" dirty="0" smtClean="0"/>
              <a:t> σε </a:t>
            </a:r>
            <a:r>
              <a:rPr lang="el-GR" dirty="0" err="1" smtClean="0"/>
              <a:t>διαταγήν</a:t>
            </a:r>
            <a:r>
              <a:rPr lang="el-GR" dirty="0" smtClean="0"/>
              <a:t> εμού του </a:t>
            </a:r>
            <a:r>
              <a:rPr lang="el-GR" dirty="0" err="1" smtClean="0"/>
              <a:t>ιδίου΄΄</a:t>
            </a:r>
            <a:r>
              <a:rPr lang="el-GR" dirty="0" smtClean="0"/>
              <a:t>.</a:t>
            </a:r>
            <a:endParaRPr lang="en-US"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8</a:t>
            </a:fld>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ltLang="zh-CN" dirty="0" smtClean="0">
                <a:cs typeface="Segoe UI" pitchFamily="18" charset="0"/>
              </a:rPr>
              <a:t>Αξιόγραφα - Συναλλαγματική</a:t>
            </a:r>
            <a:endParaRPr lang="en-US" dirty="0"/>
          </a:p>
        </p:txBody>
      </p:sp>
      <p:sp>
        <p:nvSpPr>
          <p:cNvPr id="3" name="2 - Θέση περιεχομένου"/>
          <p:cNvSpPr>
            <a:spLocks noGrp="1"/>
          </p:cNvSpPr>
          <p:nvPr>
            <p:ph idx="1"/>
          </p:nvPr>
        </p:nvSpPr>
        <p:spPr/>
        <p:txBody>
          <a:bodyPr>
            <a:normAutofit/>
          </a:bodyPr>
          <a:lstStyle/>
          <a:p>
            <a:pPr>
              <a:lnSpc>
                <a:spcPct val="80000"/>
              </a:lnSpc>
            </a:pPr>
            <a:r>
              <a:rPr lang="el-GR" sz="2600" dirty="0" smtClean="0"/>
              <a:t>Ο εκδότης μπορεί να είναι συγχρόνως και πληρωτής. Στο ίδιο παραπάνω παράδειγμα, με τα υπόλοιπα στοιχεία να μένουν τα ίδια, ο Β εκδίδει μια συναλλαγματική (ως εκδότης), βάζει το όνομα του και στην θέση του πληρωτή και θέτει την καθαρή εντολή (προς το εαυτό του) </a:t>
            </a:r>
            <a:r>
              <a:rPr lang="el-GR" sz="2600" dirty="0" err="1" smtClean="0"/>
              <a:t>΄΄πληρώσατε</a:t>
            </a:r>
            <a:r>
              <a:rPr lang="el-GR" sz="2600" dirty="0" smtClean="0"/>
              <a:t> σε </a:t>
            </a:r>
            <a:r>
              <a:rPr lang="el-GR" sz="2600" dirty="0" err="1" smtClean="0"/>
              <a:t>διαταγήν</a:t>
            </a:r>
            <a:r>
              <a:rPr lang="el-GR" sz="2600" dirty="0" smtClean="0"/>
              <a:t> του Α΄΄. </a:t>
            </a:r>
            <a:endParaRPr lang="en-US" sz="2600" dirty="0" smtClean="0"/>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9</a:t>
            </a:fld>
            <a:endParaRPr lang="el-G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1998</TotalTime>
  <Words>1928</Words>
  <Application>Microsoft Office PowerPoint</Application>
  <PresentationFormat>Προβολή στην οθόνη (16:10)</PresentationFormat>
  <Paragraphs>160</Paragraphs>
  <Slides>29</Slides>
  <Notes>12</Notes>
  <HiddenSlides>0</HiddenSlides>
  <MMClips>0</MMClips>
  <ScaleCrop>false</ScaleCrop>
  <HeadingPairs>
    <vt:vector size="4" baseType="variant">
      <vt:variant>
        <vt:lpstr>Θέμα</vt:lpstr>
      </vt:variant>
      <vt:variant>
        <vt:i4>1</vt:i4>
      </vt:variant>
      <vt:variant>
        <vt:lpstr>Τίτλοι διαφανειών</vt:lpstr>
      </vt:variant>
      <vt:variant>
        <vt:i4>29</vt:i4>
      </vt:variant>
    </vt:vector>
  </HeadingPairs>
  <TitlesOfParts>
    <vt:vector size="30" baseType="lpstr">
      <vt:lpstr>Θέμα του Office</vt:lpstr>
      <vt:lpstr>Εμπορικό και Οικονομικό Δίκαιο</vt:lpstr>
      <vt:lpstr>Διαφάνεια 2</vt:lpstr>
      <vt:lpstr>Άδειες Χρήσης</vt:lpstr>
      <vt:lpstr>Χρηματοδότηση</vt:lpstr>
      <vt:lpstr>Σκοποί  ενότητας</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Αξιόγραφα - Συναλλαγματική</vt:lpstr>
      <vt:lpstr>Βιβλιογραφία</vt:lpstr>
      <vt:lpstr>Σημείωμα Αναφοράς</vt:lpstr>
      <vt:lpstr>Σημείωμα Αδειοδότησης</vt:lpstr>
      <vt:lpstr>Διαφάνεια 26</vt:lpstr>
      <vt:lpstr>Διαφάνεια 27</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332</cp:revision>
  <dcterms:created xsi:type="dcterms:W3CDTF">2012-09-06T09:03:05Z</dcterms:created>
  <dcterms:modified xsi:type="dcterms:W3CDTF">2015-11-09T18:22:19Z</dcterms:modified>
</cp:coreProperties>
</file>