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57" r:id="rId4"/>
    <p:sldId id="259" r:id="rId5"/>
    <p:sldId id="261" r:id="rId6"/>
    <p:sldId id="308" r:id="rId7"/>
    <p:sldId id="264" r:id="rId8"/>
    <p:sldId id="26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290" r:id="rId31"/>
    <p:sldId id="291" r:id="rId32"/>
    <p:sldId id="292" r:id="rId33"/>
    <p:sldId id="293" r:id="rId34"/>
    <p:sldId id="307" r:id="rId35"/>
    <p:sldId id="295" r:id="rId36"/>
    <p:sldId id="280" r:id="rId37"/>
  </p:sldIdLst>
  <p:sldSz cx="9144000" cy="5715000" type="screen16x10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05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–Ιστορία της διοικητικής σκέψης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13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 b="1"/>
              <a:t>Ιστορία της Διοικητικής </a:t>
            </a:r>
            <a:r>
              <a:rPr lang="el-GR" sz="2800" b="1" smtClean="0"/>
              <a:t>Σκέψης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ΚΛΑΣΙΚΕΣ ΔΙΟΙΚΗΤΙΚΕΣ ΠΡΟΣΕΓΓΙΣΕΙΣ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53363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l-GR" sz="2800"/>
              <a:t>Επιστηµονικό µάνατζµεντ: χρήση </a:t>
            </a:r>
            <a:r>
              <a:rPr lang="el-GR" sz="2800" smtClean="0"/>
              <a:t>επιστηµονικών µεθόδων </a:t>
            </a:r>
            <a:r>
              <a:rPr lang="el-GR" sz="2800"/>
              <a:t>για τον καθορισµό του «καλύτερου τρόπου» εκτέλεσης µιας εργασίας (Frederick Taylor)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Αρχές </a:t>
            </a:r>
            <a:r>
              <a:rPr lang="el-GR" sz="2800"/>
              <a:t>διαχείρισης: ορθή διοίκηση των οργανισµών και των εργαζοµένων στη βάση πέντε κανόνων (Henri Fayol)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Γραφειοκρατικός </a:t>
            </a:r>
            <a:r>
              <a:rPr lang="el-GR" sz="2800"/>
              <a:t>οργανισµός: η γραφειοκρατία ως ιδεατή µορφή της οργανωσιακής δοµής που βασίζεται στις αρχές της λογικής, της τάξης και της νόµιµης εξουσίας (Max Weber)</a:t>
            </a:r>
          </a:p>
          <a:p>
            <a:endParaRPr lang="el-GR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0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	1:	Κλασική	προσέγγιση	της	διοίκησης επιχειρήσεων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582" y="1225304"/>
            <a:ext cx="7030836" cy="40277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75856" y="534566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5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Επιστηµονικό	Μάνατζµεντ του Frederick Taylor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3600"/>
              <a:t>Ανάπτυξε  για  κάθε  εργασία  κανόνες  κίνησης</a:t>
            </a:r>
            <a:r>
              <a:rPr lang="el-GR" sz="3600" smtClean="0"/>
              <a:t>, τυποποιηµένες</a:t>
            </a:r>
            <a:r>
              <a:rPr lang="el-GR" sz="3600"/>
              <a:t>	εργασιακές	εφαρµογές	και </a:t>
            </a:r>
            <a:r>
              <a:rPr lang="el-GR" sz="3600" smtClean="0"/>
              <a:t>κατάλληλες </a:t>
            </a:r>
            <a:r>
              <a:rPr lang="el-GR" sz="3600"/>
              <a:t>συνθήκες εργασίας.</a:t>
            </a:r>
          </a:p>
          <a:p>
            <a:pPr algn="just"/>
            <a:r>
              <a:rPr lang="el-GR" sz="3600" smtClean="0"/>
              <a:t>Επέλεξε </a:t>
            </a:r>
            <a:r>
              <a:rPr lang="el-GR" sz="3600"/>
              <a:t>προσεκτικά εργαζόµενους µε τις κατάλληλες ικανότητες για την εργασία.</a:t>
            </a:r>
          </a:p>
          <a:p>
            <a:pPr algn="just"/>
            <a:r>
              <a:rPr lang="el-GR" sz="3600" smtClean="0"/>
              <a:t>Εκπαίδευσε </a:t>
            </a:r>
            <a:r>
              <a:rPr lang="el-GR" sz="3600"/>
              <a:t>προσεκτικά τους εργαζόµενους και δώσε τους τα κατάλληλα κίνητρα.</a:t>
            </a:r>
          </a:p>
          <a:p>
            <a:pPr algn="just"/>
            <a:r>
              <a:rPr lang="el-GR" sz="3600" smtClean="0"/>
              <a:t>Υποστήριξε </a:t>
            </a:r>
            <a:r>
              <a:rPr lang="el-GR" sz="3600"/>
              <a:t>τους εργαζόµενους µε τον προσεκτικό σχεδιασµό της εργασίας τους και την αποµάκρυνση των εµποδίων.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4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Αρχές (Κανόνες) Διαχείρισης του Henri Fayol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81365"/>
            <a:ext cx="8229600" cy="438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smtClean="0"/>
              <a:t>Πρόβλεψη</a:t>
            </a:r>
            <a:r>
              <a:rPr lang="el-GR" sz="2400"/>
              <a:t>: να καταρτίζεις ένα σχέδιο δράσης για </a:t>
            </a:r>
            <a:r>
              <a:rPr lang="el-GR" sz="2400" smtClean="0"/>
              <a:t>το µέλλον</a:t>
            </a:r>
            <a:r>
              <a:rPr lang="el-GR" sz="2400"/>
              <a:t>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Οργάνωση</a:t>
            </a:r>
            <a:r>
              <a:rPr lang="el-GR" sz="2400"/>
              <a:t>: να παρέχεις και να κινητοποιείς πόρους για την εφαρµογή του σχεδίου.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Διοίκηση</a:t>
            </a:r>
            <a:r>
              <a:rPr lang="el-GR" sz="2400"/>
              <a:t>: να ηγείσαι, να επιλέγεις και να αξιολογείς τους εργαζόµενους έτσι ώστε να παίρνεις το καλύτερο από αυτούς.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Συντονισµός</a:t>
            </a:r>
            <a:r>
              <a:rPr lang="el-GR" sz="2400"/>
              <a:t>: να συνδυάζεις διαφορετικές προσπάθειες και να διασφαλίζεις ότι µοιράζεται η πληροφόρηση και επιλύονται τα προβλήµατα.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Έλεγχος</a:t>
            </a:r>
            <a:r>
              <a:rPr lang="el-GR" sz="2400"/>
              <a:t>: να εγγυάσαι ότι τα πράγµατα εκτελούνται βάσει του σχεδίου και να αναλαµβάνεις τις αναγκαίες διορθωτικές δράσεις.</a:t>
            </a:r>
          </a:p>
          <a:p>
            <a:endParaRPr lang="el-GR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9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Αρχές (Κανόνες) Διαχείρισης του Henri Fayol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81365"/>
            <a:ext cx="8229600" cy="438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smtClean="0"/>
              <a:t>Πρόβλεψη</a:t>
            </a:r>
            <a:r>
              <a:rPr lang="el-GR" sz="2400"/>
              <a:t>: να καταρτίζεις ένα σχέδιο δράσης για </a:t>
            </a:r>
            <a:r>
              <a:rPr lang="el-GR" sz="2400" smtClean="0"/>
              <a:t>το µέλλον</a:t>
            </a:r>
            <a:r>
              <a:rPr lang="el-GR" sz="2400"/>
              <a:t>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Οργάνωση</a:t>
            </a:r>
            <a:r>
              <a:rPr lang="el-GR" sz="2400"/>
              <a:t>: να παρέχεις και να κινητοποιείς πόρους για την εφαρµογή του σχεδίου.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Διοίκηση</a:t>
            </a:r>
            <a:r>
              <a:rPr lang="el-GR" sz="2400"/>
              <a:t>: να ηγείσαι, να επιλέγεις και να αξιολογείς τους εργαζόµενους έτσι ώστε να παίρνεις το καλύτερο από αυτούς.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Συντονισµός</a:t>
            </a:r>
            <a:r>
              <a:rPr lang="el-GR" sz="2400"/>
              <a:t>: να συνδυάζεις διαφορετικές προσπάθειες και να διασφαλίζεις ότι µοιράζεται η πληροφόρηση και επιλύονται τα προβλήµατα.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Έλεγχος</a:t>
            </a:r>
            <a:r>
              <a:rPr lang="el-GR" sz="2400"/>
              <a:t>: να εγγυάσαι ότι τα πράγµατα εκτελούνται βάσει του σχεδίου και να αναλαµβάνεις τις αναγκαίες διορθωτικές δράσεις.</a:t>
            </a:r>
          </a:p>
          <a:p>
            <a:endParaRPr lang="el-GR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5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Αρχές </a:t>
            </a:r>
            <a:r>
              <a:rPr lang="el-GR"/>
              <a:t>Διαχείρισης (Δράσης) του Henri Fayol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730"/>
            <a:ext cx="8229600" cy="43815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l-GR" sz="2800" smtClean="0"/>
              <a:t>Αρχή της κλιµακωτής αλυσίδας: πρέπει να υπάρχει µια σαφής και αδιάσπαστη γραµµήεπικοινωνίας από την κορυφή ως τα χαµηλότερα </a:t>
            </a:r>
            <a:r>
              <a:rPr lang="el-GR" sz="2800"/>
              <a:t>επίπεδα του οργανισµού.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Αρχή </a:t>
            </a:r>
            <a:r>
              <a:rPr lang="el-GR" sz="2800"/>
              <a:t>της ενότητας των εντολών: κάθε άτοµο πρέπει </a:t>
            </a:r>
            <a:r>
              <a:rPr lang="el-GR" sz="2800" smtClean="0"/>
              <a:t>να λαµβάνει </a:t>
            </a:r>
            <a:r>
              <a:rPr lang="el-GR" sz="2800"/>
              <a:t>εντολές µόνο από ένα αφεντικό.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Αρχή </a:t>
            </a:r>
            <a:r>
              <a:rPr lang="el-GR" sz="2800"/>
              <a:t>της ενότητας της κατεύθυνσης: ένα άτοµο πρέπει να είναι υπεύθυνο για όλες τις δραστηριότητες που έχουν τον ίδιο στόχο απόδοσης.</a:t>
            </a:r>
          </a:p>
          <a:p>
            <a:endParaRPr lang="el-GR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6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Γραφειοκρατικός Οργανισµός του Max Weber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114800" cy="426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/>
              <a:t>➢	Χαρακτηριστικά γραφειοκρατικών οργανισµών:</a:t>
            </a:r>
          </a:p>
          <a:p>
            <a:r>
              <a:rPr lang="el-GR" sz="2400" smtClean="0"/>
              <a:t>Σαφής </a:t>
            </a:r>
            <a:r>
              <a:rPr lang="el-GR" sz="2400"/>
              <a:t>καταµερισµός </a:t>
            </a:r>
            <a:r>
              <a:rPr lang="el-GR" sz="2400" smtClean="0"/>
              <a:t>εργασίας</a:t>
            </a:r>
            <a:endParaRPr lang="el-GR" sz="2400"/>
          </a:p>
          <a:p>
            <a:r>
              <a:rPr lang="el-GR" sz="2400" smtClean="0"/>
              <a:t>Σαφής </a:t>
            </a:r>
            <a:r>
              <a:rPr lang="el-GR" sz="2400"/>
              <a:t>ιεραρχία εξουσίας</a:t>
            </a:r>
          </a:p>
          <a:p>
            <a:r>
              <a:rPr lang="el-GR" sz="2400" smtClean="0"/>
              <a:t>Επίσηµοι </a:t>
            </a:r>
            <a:r>
              <a:rPr lang="el-GR" sz="2400"/>
              <a:t>κανόνες και διαδικασίες</a:t>
            </a:r>
          </a:p>
          <a:p>
            <a:r>
              <a:rPr lang="el-GR" sz="2400" smtClean="0"/>
              <a:t>Απρόσωπη </a:t>
            </a:r>
            <a:r>
              <a:rPr lang="el-GR" sz="2400"/>
              <a:t>εργασία</a:t>
            </a:r>
          </a:p>
          <a:p>
            <a:r>
              <a:rPr lang="el-GR" sz="2400" smtClean="0"/>
              <a:t>Σταδιοδροµίες </a:t>
            </a:r>
            <a:r>
              <a:rPr lang="el-GR" sz="2400"/>
              <a:t>που βασίζονται στην επιβράβευση</a:t>
            </a:r>
          </a:p>
          <a:p>
            <a:endParaRPr lang="el-GR" sz="240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15070" y="1417340"/>
            <a:ext cx="4316288" cy="3771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/>
              <a:t>➢	</a:t>
            </a:r>
            <a:r>
              <a:rPr lang="el-GR" sz="3400" smtClean="0"/>
              <a:t>Πιθανά µειονεκτήµατα </a:t>
            </a:r>
            <a:r>
              <a:rPr lang="el-GR" sz="3400"/>
              <a:t>γραφειοκρατίας:</a:t>
            </a:r>
          </a:p>
          <a:p>
            <a:r>
              <a:rPr lang="el-GR" sz="3400" smtClean="0"/>
              <a:t>Υπερβολική</a:t>
            </a:r>
            <a:r>
              <a:rPr lang="el-GR" sz="3400"/>
              <a:t>	γραφική εργασία ή “red tape”</a:t>
            </a:r>
          </a:p>
          <a:p>
            <a:r>
              <a:rPr lang="el-GR" sz="3400" smtClean="0"/>
              <a:t>Καθυστέρηση στην αντιµετώπιση </a:t>
            </a:r>
            <a:r>
              <a:rPr lang="el-GR" sz="3400"/>
              <a:t>προβληµάτων</a:t>
            </a:r>
          </a:p>
          <a:p>
            <a:r>
              <a:rPr lang="el-GR" sz="3400" smtClean="0"/>
              <a:t>Ακαµψία </a:t>
            </a:r>
            <a:r>
              <a:rPr lang="el-GR" sz="3400"/>
              <a:t>εν όψει </a:t>
            </a:r>
            <a:r>
              <a:rPr lang="el-GR" sz="3400" smtClean="0"/>
              <a:t>των µεταβαλλόµενων </a:t>
            </a:r>
            <a:r>
              <a:rPr lang="el-GR" sz="3400"/>
              <a:t>αναγκών</a:t>
            </a:r>
          </a:p>
          <a:p>
            <a:r>
              <a:rPr lang="el-GR" sz="3400" smtClean="0"/>
              <a:t>Αντίσταση στην </a:t>
            </a:r>
            <a:r>
              <a:rPr lang="el-GR" sz="3400"/>
              <a:t>αλλαγή</a:t>
            </a:r>
          </a:p>
          <a:p>
            <a:r>
              <a:rPr lang="el-GR" sz="3400" smtClean="0"/>
              <a:t>Απάθεια </a:t>
            </a:r>
            <a:r>
              <a:rPr lang="el-GR" sz="3400"/>
              <a:t>υπαλλήλων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4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smtClean="0"/>
              <a:t>ΠΡΟΣΕΓΓΙΣΕΙΣ   </a:t>
            </a:r>
            <a:r>
              <a:rPr lang="el-GR" sz="4000"/>
              <a:t>ΣΥΜΠΕΡΙΦΟΡΙΚΟΥ (ΑΝΘΡΩΠΙΝΩΝ </a:t>
            </a:r>
            <a:r>
              <a:rPr lang="el-GR" sz="4000" smtClean="0"/>
              <a:t>ΠΟΡΩΝ) ΜΑΝΑΤΖΜΕΝΤ</a:t>
            </a:r>
            <a:endParaRPr lang="el-GR" sz="40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33500"/>
            <a:ext cx="8640960" cy="3771636"/>
          </a:xfrm>
        </p:spPr>
        <p:txBody>
          <a:bodyPr>
            <a:normAutofit fontScale="92500"/>
          </a:bodyPr>
          <a:lstStyle/>
          <a:p>
            <a:pPr algn="just"/>
            <a:r>
              <a:rPr lang="el-GR" smtClean="0"/>
              <a:t>Μελέτες </a:t>
            </a:r>
            <a:r>
              <a:rPr lang="en-US"/>
              <a:t>Hawthorne (Elton Mayo)</a:t>
            </a:r>
          </a:p>
          <a:p>
            <a:pPr algn="just"/>
            <a:r>
              <a:rPr lang="el-GR" smtClean="0"/>
              <a:t>Θεωρία των ανθρώπινων αναγκών (</a:t>
            </a:r>
            <a:r>
              <a:rPr lang="en-US"/>
              <a:t>Abraham Maslow)</a:t>
            </a:r>
          </a:p>
          <a:p>
            <a:pPr algn="just"/>
            <a:r>
              <a:rPr lang="el-GR" smtClean="0"/>
              <a:t>Θεωρία Χ και θεωρία</a:t>
            </a:r>
            <a:r>
              <a:rPr lang="el-GR"/>
              <a:t>	</a:t>
            </a:r>
            <a:r>
              <a:rPr lang="el-GR" smtClean="0"/>
              <a:t> Υ (</a:t>
            </a:r>
            <a:r>
              <a:rPr lang="en-US"/>
              <a:t>Douglas McGregor)</a:t>
            </a:r>
          </a:p>
          <a:p>
            <a:pPr algn="just"/>
            <a:r>
              <a:rPr lang="el-GR" smtClean="0"/>
              <a:t>Θεωρία της ενήλικης</a:t>
            </a:r>
            <a:r>
              <a:rPr lang="el-GR"/>
              <a:t>	</a:t>
            </a:r>
            <a:r>
              <a:rPr lang="el-GR" smtClean="0"/>
              <a:t>προσωπικότητας(</a:t>
            </a:r>
            <a:r>
              <a:rPr lang="en-US" smtClean="0"/>
              <a:t>Chris </a:t>
            </a:r>
            <a:r>
              <a:rPr lang="en-US"/>
              <a:t>Argyris)</a:t>
            </a:r>
          </a:p>
          <a:p>
            <a:pPr algn="just"/>
            <a:r>
              <a:rPr lang="el-GR" smtClean="0"/>
              <a:t>Οι οργανισµοί ως κοινότητες (</a:t>
            </a:r>
            <a:r>
              <a:rPr lang="en-US"/>
              <a:t>Mary Parker Follet)</a:t>
            </a:r>
          </a:p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8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smtClean="0"/>
              <a:t/>
            </a:r>
            <a:br>
              <a:rPr lang="el-GR" sz="4000" smtClean="0"/>
            </a:br>
            <a:r>
              <a:rPr lang="el-GR" sz="4000" smtClean="0"/>
              <a:t>Σχήµα </a:t>
            </a:r>
            <a:r>
              <a:rPr lang="el-GR" sz="4000"/>
              <a:t>2: Θεµέλια των συµπεριφορικών προσεγγίσεων ή προσεγγίσεων ανθρώπινων πόρων για τη διοίκηση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33500"/>
            <a:ext cx="8640960" cy="3771636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21396"/>
            <a:ext cx="6095942" cy="3456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5596" y="5331306"/>
            <a:ext cx="247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06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Μελέτες </a:t>
            </a:r>
            <a:r>
              <a:rPr lang="en-US"/>
              <a:t>Hawthorne </a:t>
            </a:r>
            <a:r>
              <a:rPr lang="el-GR"/>
              <a:t>του </a:t>
            </a:r>
            <a:r>
              <a:rPr lang="en-US"/>
              <a:t>Elton Mayo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/>
              <a:t>Η αρχική µελέτη εξέτασε πώς επηρέαζαν </a:t>
            </a:r>
            <a:r>
              <a:rPr lang="el-GR" smtClean="0"/>
              <a:t>την παραγωγικότητα των</a:t>
            </a:r>
            <a:r>
              <a:rPr lang="el-GR"/>
              <a:t>	</a:t>
            </a:r>
            <a:r>
              <a:rPr lang="el-GR" smtClean="0"/>
              <a:t>εργαζοµένων τα </a:t>
            </a:r>
            <a:r>
              <a:rPr lang="el-GR"/>
              <a:t>οικονοµικά κίνητρα και οι φυσικές συνθήκες.</a:t>
            </a:r>
          </a:p>
          <a:p>
            <a:r>
              <a:rPr lang="el-GR" smtClean="0"/>
              <a:t>Κατέληξαν </a:t>
            </a:r>
            <a:r>
              <a:rPr lang="el-GR"/>
              <a:t>ότι οι κοινωνικοί και </a:t>
            </a:r>
            <a:r>
              <a:rPr lang="el-GR" smtClean="0"/>
              <a:t>ανθρώπινοι παράγοντες </a:t>
            </a:r>
            <a:r>
              <a:rPr lang="el-GR"/>
              <a:t>που ευθύνονταν για την αυξηµένη παραγωγικότητα ήταν:</a:t>
            </a:r>
          </a:p>
          <a:p>
            <a:r>
              <a:rPr lang="el-GR" smtClean="0"/>
              <a:t>Η </a:t>
            </a:r>
            <a:r>
              <a:rPr lang="el-GR"/>
              <a:t>ατµόσφαιρα οµάδας</a:t>
            </a:r>
          </a:p>
          <a:p>
            <a:r>
              <a:rPr lang="el-GR" smtClean="0"/>
              <a:t>Η </a:t>
            </a:r>
            <a:r>
              <a:rPr lang="el-GR"/>
              <a:t>συµµετοχική επίβλεψη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5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13:</a:t>
            </a:r>
            <a:r>
              <a:rPr lang="en-US" sz="2800" smtClean="0"/>
              <a:t> </a:t>
            </a:r>
            <a:r>
              <a:rPr lang="el-GR" sz="2800"/>
              <a:t>Ιστορία της Διοικητικής </a:t>
            </a:r>
            <a:r>
              <a:rPr lang="el-GR" sz="2800" smtClean="0"/>
              <a:t>Σκέψης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Η θεωρία ανθρώπινων	αναγκών του Maslow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/>
              <a:t>Η ανάγκη είναι µια φυσιολογική ή ψυχολογική έλλειψη που το άτοµο ωθείται παρορµητικά να καλύψει στη βάση των αρχών:</a:t>
            </a:r>
          </a:p>
          <a:p>
            <a:pPr algn="just"/>
            <a:r>
              <a:rPr lang="el-GR" smtClean="0"/>
              <a:t>Αρχή </a:t>
            </a:r>
            <a:r>
              <a:rPr lang="el-GR"/>
              <a:t>του ελλείµµατος: µια ικανοποιηµένη ανάγκη δεν αποτελεί υποκινητή συµπεριφοράς.</a:t>
            </a:r>
          </a:p>
          <a:p>
            <a:pPr algn="just"/>
            <a:r>
              <a:rPr lang="el-GR" smtClean="0"/>
              <a:t>Αρχή </a:t>
            </a:r>
            <a:r>
              <a:rPr lang="el-GR"/>
              <a:t>της προοδευτικότητας: µια ανάγκη ενεργοποιείται όταν ικανοποιείται η ανάγκη στο ακριβώς χαµηλότερο επίπεδο.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3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3: Η ιεραρχία τωνανθρώπινων</a:t>
            </a:r>
            <a:r>
              <a:rPr lang="el-GR"/>
              <a:t/>
            </a:r>
            <a:br>
              <a:rPr lang="el-GR"/>
            </a:br>
            <a:r>
              <a:rPr lang="el-GR"/>
              <a:t>αναγκών του Maslow </a:t>
            </a:r>
            <a:br>
              <a:rPr lang="el-GR"/>
            </a:br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874" y="1333500"/>
            <a:ext cx="6062251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95736" y="523189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4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Η θεωρία Χ και Υ του Douglas McGregor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333500"/>
            <a:ext cx="4172272" cy="3771636"/>
          </a:xfrm>
        </p:spPr>
        <p:txBody>
          <a:bodyPr>
            <a:normAutofit fontScale="70000" lnSpcReduction="20000"/>
          </a:bodyPr>
          <a:lstStyle/>
          <a:p>
            <a:r>
              <a:rPr lang="el-GR" sz="3300" smtClean="0"/>
              <a:t>Κατά τη Θεωρία Χ οι εργαζόµενοι</a:t>
            </a:r>
            <a:r>
              <a:rPr lang="el-GR" sz="3300"/>
              <a:t>:</a:t>
            </a:r>
          </a:p>
          <a:p>
            <a:r>
              <a:rPr lang="el-GR" sz="3300" smtClean="0"/>
              <a:t>Δεν</a:t>
            </a:r>
            <a:r>
              <a:rPr lang="el-GR" sz="3300"/>
              <a:t>	</a:t>
            </a:r>
            <a:r>
              <a:rPr lang="el-GR" sz="3300" smtClean="0"/>
              <a:t>αγαπούν τη </a:t>
            </a:r>
            <a:r>
              <a:rPr lang="el-GR" sz="3300"/>
              <a:t>δουλειά</a:t>
            </a:r>
          </a:p>
          <a:p>
            <a:r>
              <a:rPr lang="el-GR" sz="3300" smtClean="0"/>
              <a:t>Στερούνται </a:t>
            </a:r>
            <a:r>
              <a:rPr lang="el-GR" sz="3300"/>
              <a:t>φιλοδοξίας</a:t>
            </a:r>
          </a:p>
          <a:p>
            <a:r>
              <a:rPr lang="el-GR" sz="3300" smtClean="0"/>
              <a:t>Είναι </a:t>
            </a:r>
            <a:r>
              <a:rPr lang="el-GR" sz="3300"/>
              <a:t>ανεύθυνοι</a:t>
            </a:r>
          </a:p>
          <a:p>
            <a:r>
              <a:rPr lang="el-GR" sz="3300" smtClean="0"/>
              <a:t>Αντιδρούν </a:t>
            </a:r>
            <a:r>
              <a:rPr lang="el-GR" sz="3300"/>
              <a:t>στην αλλαγή</a:t>
            </a:r>
          </a:p>
          <a:p>
            <a:r>
              <a:rPr lang="el-GR" sz="3300" smtClean="0"/>
              <a:t>Προτιµούν</a:t>
            </a:r>
            <a:r>
              <a:rPr lang="el-GR" sz="3300"/>
              <a:t>	</a:t>
            </a:r>
            <a:r>
              <a:rPr lang="el-GR" sz="3300" smtClean="0"/>
              <a:t>να καθοδηγούνται </a:t>
            </a:r>
            <a:r>
              <a:rPr lang="el-GR" sz="3300"/>
              <a:t>παρά να ηγούνται</a:t>
            </a:r>
          </a:p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300"/>
              <a:t>Κατά τη θεωρία Υ οι εργαζόµενοι:</a:t>
            </a:r>
          </a:p>
          <a:p>
            <a:r>
              <a:rPr lang="el-GR" sz="3300" smtClean="0"/>
              <a:t>Έχουν </a:t>
            </a:r>
            <a:r>
              <a:rPr lang="el-GR" sz="3300"/>
              <a:t>θέληση για εργασία</a:t>
            </a:r>
          </a:p>
          <a:p>
            <a:r>
              <a:rPr lang="el-GR" sz="3300" smtClean="0"/>
              <a:t>Είναι </a:t>
            </a:r>
            <a:r>
              <a:rPr lang="el-GR" sz="3300"/>
              <a:t>ικανοί για αυτοέλεγχο</a:t>
            </a:r>
          </a:p>
          <a:p>
            <a:r>
              <a:rPr lang="el-GR" sz="3300" smtClean="0"/>
              <a:t>Είναι </a:t>
            </a:r>
            <a:r>
              <a:rPr lang="el-GR" sz="3300"/>
              <a:t>διατεθειµένοι να αναλαµβάνουν ευθύνη</a:t>
            </a:r>
          </a:p>
          <a:p>
            <a:r>
              <a:rPr lang="el-GR" sz="3300" smtClean="0"/>
              <a:t>Έχουν </a:t>
            </a:r>
            <a:r>
              <a:rPr lang="el-GR" sz="3300"/>
              <a:t>φαντασία και δηµιουργικότητα</a:t>
            </a:r>
          </a:p>
          <a:p>
            <a:r>
              <a:rPr lang="el-GR" sz="3300" smtClean="0"/>
              <a:t>Είναι </a:t>
            </a:r>
            <a:r>
              <a:rPr lang="el-GR" sz="3300"/>
              <a:t>ικανοί να κατευθύνουν τον εαυτό </a:t>
            </a:r>
            <a:r>
              <a:rPr lang="el-GR" sz="3300" smtClean="0"/>
              <a:t>τους </a:t>
            </a:r>
            <a:endParaRPr lang="el-GR" sz="330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4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Βασικές	πτυχές	της	Θεωρίας	Χ	και	της Θεωρίας 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81365"/>
            <a:ext cx="8435280" cy="4419865"/>
          </a:xfrm>
        </p:spPr>
        <p:txBody>
          <a:bodyPr>
            <a:normAutofit fontScale="85000" lnSpcReduction="20000"/>
          </a:bodyPr>
          <a:lstStyle/>
          <a:p>
            <a:r>
              <a:rPr lang="el-GR" sz="3300" smtClean="0"/>
              <a:t>Οι managers δηµιουργούν αυτοεκπληρούµενες προφητείες</a:t>
            </a:r>
            <a:r>
              <a:rPr lang="el-GR" sz="3300"/>
              <a:t>:</a:t>
            </a:r>
          </a:p>
          <a:p>
            <a:pPr algn="just"/>
            <a:r>
              <a:rPr lang="el-GR" sz="3300" smtClean="0"/>
              <a:t>Αυτοί </a:t>
            </a:r>
            <a:r>
              <a:rPr lang="el-GR" sz="3300"/>
              <a:t>που υποστηρίζουν τη Θεωρία Χ </a:t>
            </a:r>
            <a:r>
              <a:rPr lang="el-GR" sz="3300" smtClean="0"/>
              <a:t>δηµιουργούν καταστάσεις </a:t>
            </a:r>
            <a:r>
              <a:rPr lang="el-GR" sz="3300"/>
              <a:t>στις οποίες οι εργαζόµενοι γίνονται εξαρτώµενοι και απρόθυµοι.</a:t>
            </a:r>
          </a:p>
          <a:p>
            <a:pPr algn="just"/>
            <a:r>
              <a:rPr lang="el-GR" sz="3300" smtClean="0"/>
              <a:t>Αυτοί </a:t>
            </a:r>
            <a:r>
              <a:rPr lang="el-GR" sz="3300"/>
              <a:t>που υποστηρίζουν τη Θεωρία Υ δηµιουργούν καταστάσεις στις οποίες οι εργαζόµενοι ανταποκρίνονται µε ανάληψη πρωτοβουλιών και υψηλή απόδοση.</a:t>
            </a:r>
          </a:p>
          <a:p>
            <a:pPr algn="just"/>
            <a:r>
              <a:rPr lang="el-GR" sz="3300" smtClean="0"/>
              <a:t>Έµφαση </a:t>
            </a:r>
            <a:r>
              <a:rPr lang="el-GR" sz="3300"/>
              <a:t>στις ιδέες της ενδυνάµωσης και της αυτοδιαχείρισης των εργαζοµένων.</a:t>
            </a:r>
          </a:p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4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Η  Θεωρία  της  ενήλικης  προσωπικότητας  του Argyris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0"/>
            <a:ext cx="9036496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mtClean="0"/>
              <a:t>Οι διοικητικές πρακτικές πρέπει να αντιµετωπίζουν την ώριµη προσωπικότητα</a:t>
            </a:r>
            <a:r>
              <a:rPr lang="el-GR"/>
              <a:t>:	</a:t>
            </a:r>
          </a:p>
          <a:p>
            <a:r>
              <a:rPr lang="el-GR" smtClean="0"/>
              <a:t>Αυξάνοντας </a:t>
            </a:r>
            <a:r>
              <a:rPr lang="el-GR"/>
              <a:t>την υπευθυνότητα εργασίας</a:t>
            </a:r>
          </a:p>
          <a:p>
            <a:r>
              <a:rPr lang="el-GR" smtClean="0"/>
              <a:t>Διευρύνοντας</a:t>
            </a:r>
            <a:r>
              <a:rPr lang="el-GR"/>
              <a:t>	την	ποικιλία	</a:t>
            </a:r>
            <a:r>
              <a:rPr lang="el-GR" smtClean="0"/>
              <a:t>των καθηκόντων</a:t>
            </a:r>
            <a:endParaRPr lang="el-GR"/>
          </a:p>
          <a:p>
            <a:r>
              <a:rPr lang="el-GR" smtClean="0"/>
              <a:t>Επιτρέποντας</a:t>
            </a:r>
            <a:r>
              <a:rPr lang="el-GR"/>
              <a:t>	τη	συµµετοχική	λήψη αποφάσεων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1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Οι	Οργανισµοί	ως	κοινότητες	της	Mary  Parker Follet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/>
              <a:t>Θεωρεί τους Οργανισµούς   ¨Κοινότητες</a:t>
            </a:r>
            <a:r>
              <a:rPr lang="el-GR" smtClean="0"/>
              <a:t>¨ στις </a:t>
            </a:r>
            <a:r>
              <a:rPr lang="el-GR"/>
              <a:t>οποίες οι µάνατζερ και οι εργαζόµενοι πρέπει να εργάζονται µε αρµονία χωρίς κανένα από τα δύο µέρη να επιβάλλεται στο άλλο.</a:t>
            </a:r>
          </a:p>
          <a:p>
            <a:r>
              <a:rPr lang="el-GR" smtClean="0"/>
              <a:t>Τυχόν </a:t>
            </a:r>
            <a:r>
              <a:rPr lang="el-GR"/>
              <a:t>συγκρούσεις και διαφορές πρέπει να επιλύονται ελεύθερα µέσω συζήτησης και συναινετικής αντιµετώπισης.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2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ΠΟΣΟΤΙΚΕΣ	ΠΡΟΣΕΓΓΙΣΕΙΣ	ΤΟΥ ΜΑΝΑΤΖΜΕΝΤ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33500"/>
            <a:ext cx="8640960" cy="3771636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Η </a:t>
            </a:r>
            <a:r>
              <a:rPr lang="el-GR"/>
              <a:t>µαθηµατική πρόγνωση κάνει προβλέψεις για το µέλλον χρήσιµες στον προγραµµατισµό</a:t>
            </a:r>
          </a:p>
          <a:p>
            <a:r>
              <a:rPr lang="el-GR" smtClean="0"/>
              <a:t>Η ανάλυση αποθεµάτων ελέγχει µε µαθηµατικό </a:t>
            </a:r>
            <a:r>
              <a:rPr lang="el-GR"/>
              <a:t>τρόπο τα αποθέµατα</a:t>
            </a:r>
          </a:p>
          <a:p>
            <a:pPr algn="just"/>
            <a:r>
              <a:rPr lang="el-GR" smtClean="0"/>
              <a:t>Ο </a:t>
            </a:r>
            <a:r>
              <a:rPr lang="el-GR"/>
              <a:t>γραµµικός προγραµµατισµός υπολογίζει πώς πρέπει να κατανέµονται οι ανεπαρκείς πόροι µεταξύ των ανταγωνιστικών χρήσεων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4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ΠΟΣΟΤΙΚΕΣ	ΠΡΟΣΕΓΓΙΣΕΙΣ	ΤΟΥ ΜΑΝΑΤΖΜΕΝΤ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33500"/>
            <a:ext cx="8640960" cy="37716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Η </a:t>
            </a:r>
            <a:r>
              <a:rPr lang="el-GR"/>
              <a:t>θεωρία της ουράς αναµονής κατανέµει </a:t>
            </a:r>
            <a:r>
              <a:rPr lang="el-GR" smtClean="0"/>
              <a:t>το προσωπικό/τα </a:t>
            </a:r>
            <a:r>
              <a:rPr lang="el-GR"/>
              <a:t>ταµεία εξυπηρέτησης έτσι ώστε να ελαχιστοποιείται το κόστος εξυπηρέτησης και ο χρόνος αναµονής των πελατών</a:t>
            </a:r>
          </a:p>
          <a:p>
            <a:pPr algn="just"/>
            <a:r>
              <a:rPr lang="el-GR" smtClean="0"/>
              <a:t>Τα </a:t>
            </a:r>
            <a:r>
              <a:rPr lang="el-GR"/>
              <a:t>µοντέλα δικτύων διασπούν τα µεγάλα έργα σε µικρότερα µέρη για καλύτερο συντονισµό</a:t>
            </a:r>
          </a:p>
          <a:p>
            <a:pPr algn="just"/>
            <a:r>
              <a:rPr lang="el-GR" smtClean="0"/>
              <a:t>Οι </a:t>
            </a:r>
            <a:r>
              <a:rPr lang="el-GR"/>
              <a:t>προσοµοιώσεις δηµιουργούν µοντέλα προβληµάτων για να δοκιµάζουν διάφορες λύσεις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1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ΣΥΓΧΡΟΝΕΣ	ΠΡΟΣΕΓΓΙΣΕΙΣ	ΤΟΥ ΜΑΝΑΤΖΜΕΝΤ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smtClean="0"/>
              <a:t>Οι οργανισµοί ως ανοικτά συστήµατα</a:t>
            </a:r>
            <a:r>
              <a:rPr lang="el-GR"/>
              <a:t>:</a:t>
            </a:r>
          </a:p>
          <a:p>
            <a:pPr algn="just"/>
            <a:r>
              <a:rPr lang="el-GR" smtClean="0"/>
              <a:t>Αλληλεπιδρούν </a:t>
            </a:r>
            <a:r>
              <a:rPr lang="el-GR"/>
              <a:t>µε τα περιβάλλοντά τους κατά τη συνεχή διαδικασία της µετατροπής των εισροών από τους προµηθευτές σε εκροές για τους πελάτες.</a:t>
            </a:r>
          </a:p>
          <a:p>
            <a:pPr algn="just"/>
            <a:r>
              <a:rPr lang="el-GR" smtClean="0"/>
              <a:t>Σκέψη </a:t>
            </a:r>
            <a:r>
              <a:rPr lang="el-GR"/>
              <a:t>του απροόπτου: Ο κατάλληλος τρόπος διοίκησης εξαρτάται από την κάθε κατάσταση και συνδυάζει τις διοικητικές πρακτικές µε τα ιδιαίτερα προβλήµατα και ευκαιρίες της κάθε διαφορετικής κατάστασης.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5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ΣΥΓΧΡΟΝΕΣ	ΠΡΟΣΕΓΓΙΣΕΙΣ	ΤΟΥ ΜΑΝΑΤΖΜΕΝΤ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Ποιότητα και   </a:t>
            </a:r>
            <a:r>
              <a:rPr lang="el-GR"/>
              <a:t>εξαιρετική   </a:t>
            </a:r>
            <a:r>
              <a:rPr lang="el-GR" smtClean="0"/>
              <a:t>απόδοση: ευρεία προσέγγιση </a:t>
            </a:r>
            <a:r>
              <a:rPr lang="el-GR"/>
              <a:t>συνεχούς βελτίωσης της ποιότητας σε όλο τον οργανισµό, καθώς πάντα υπάρχει κάτι που µπορεί και πρέπει να βελτιωθεί.</a:t>
            </a:r>
          </a:p>
          <a:p>
            <a:pPr algn="just"/>
            <a:r>
              <a:rPr lang="el-GR" smtClean="0"/>
              <a:t>Διαχείριση </a:t>
            </a:r>
            <a:r>
              <a:rPr lang="el-GR"/>
              <a:t>γνώσης και οργανωσιακή µάθηση: διαδικασία χρησιµοποίησης πνευµατικού κεφαλαίου για εξασφάλιση ανταγωνιστικού πλεονεκτήµατος (πατέντες, δικαιώµατα πνευµατικής ιδιοκτησίας, συσσωρευµένη γνώση του εργατικού δυναµικού).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3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13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67174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13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13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 fontScale="77500" lnSpcReduction="2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pPr marL="0" algn="just"/>
            <a:r>
              <a:rPr lang="el-GR" smtClean="0"/>
              <a:t>Διακρίνετε χρονικά τις περιόδους του μανατζμεντ </a:t>
            </a:r>
          </a:p>
          <a:p>
            <a:pPr marL="0" algn="just"/>
            <a:r>
              <a:rPr lang="el-GR" smtClean="0"/>
              <a:t>Καθορίζετε την κλασσική περίοδο της διοικητικής επιστήμης </a:t>
            </a:r>
          </a:p>
          <a:p>
            <a:pPr marL="0" algn="just"/>
            <a:r>
              <a:rPr lang="el-GR" smtClean="0"/>
              <a:t>Προσεγγίζετε τη συμπεριφορική περίοδο του μανατζμεντ </a:t>
            </a:r>
          </a:p>
          <a:p>
            <a:pPr marL="0" algn="just"/>
            <a:r>
              <a:rPr lang="el-GR" smtClean="0"/>
              <a:t>Γνωρίζετε τις ποσοτικές προσέγγίσεις του μάνατζμεντ </a:t>
            </a:r>
          </a:p>
          <a:p>
            <a:pPr marL="0" algn="just"/>
            <a:r>
              <a:rPr lang="el-GR" smtClean="0"/>
              <a:t>Παρουσιάζετε τις σύγχρονες προσεγγίσεις στο μάνατζμεντ </a:t>
            </a:r>
          </a:p>
          <a:p>
            <a:pPr marL="0" algn="just"/>
            <a:endParaRPr lang="el-GR" smtClean="0"/>
          </a:p>
          <a:p>
            <a:pPr marL="0" algn="just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</a:t>
            </a:r>
            <a:r>
              <a:rPr lang="el-GR" smtClean="0"/>
              <a:t>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Autofit/>
          </a:bodyPr>
          <a:lstStyle/>
          <a:p>
            <a:r>
              <a:rPr lang="el-GR" smtClean="0"/>
              <a:t>Κλασσικές προσεγγίσεις στο μάνατζμεντ</a:t>
            </a:r>
          </a:p>
          <a:p>
            <a:r>
              <a:rPr lang="el-GR" smtClean="0"/>
              <a:t>Συμπεριφορικές προσεγγίσεις στο μάνατζμεντ </a:t>
            </a:r>
          </a:p>
          <a:p>
            <a:r>
              <a:rPr lang="el-GR" smtClean="0"/>
              <a:t>Ποσοτικές </a:t>
            </a:r>
            <a:r>
              <a:rPr lang="el-GR"/>
              <a:t>προσέγγίσεις του μάνατζμεντ </a:t>
            </a:r>
            <a:endParaRPr lang="el-GR" smtClean="0"/>
          </a:p>
          <a:p>
            <a:r>
              <a:rPr lang="el-GR"/>
              <a:t>σύγχρονες προσεγγίσεις στο μάνατζμεντ </a:t>
            </a:r>
          </a:p>
          <a:p>
            <a:endParaRPr lang="el-GR"/>
          </a:p>
          <a:p>
            <a:endParaRPr lang="el-GR"/>
          </a:p>
          <a:p>
            <a:pPr marL="0" indent="0">
              <a:buNone/>
            </a:pPr>
            <a:r>
              <a:rPr lang="el-GR" smtClean="0"/>
              <a:t> </a:t>
            </a: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 smtClean="0"/>
          </a:p>
          <a:p>
            <a:endParaRPr lang="el-GR" sz="1800" smtClean="0"/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13: </a:t>
            </a:r>
            <a:r>
              <a:rPr lang="el-GR" sz="4400"/>
              <a:t>Ιστορία της Διοικητικής Σκέψης</a:t>
            </a:r>
            <a:br>
              <a:rPr lang="el-GR" sz="4400"/>
            </a:b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ΙΣΤΟΡΙΚΗ	ΑΝΑΣΚΟΠΗΣΗ	ΤΟΥ ΜΑΝΑΤΖΜΕΝΤ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53363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l-GR" sz="2600" smtClean="0"/>
              <a:t>Κλασσικές</a:t>
            </a:r>
            <a:r>
              <a:rPr lang="en-US" sz="2600" smtClean="0"/>
              <a:t> </a:t>
            </a:r>
            <a:r>
              <a:rPr lang="el-GR" sz="2600" smtClean="0"/>
              <a:t>προσεγγίσεις</a:t>
            </a:r>
            <a:r>
              <a:rPr lang="en-US" sz="2600" smtClean="0"/>
              <a:t> </a:t>
            </a:r>
            <a:r>
              <a:rPr lang="el-GR" sz="2600" smtClean="0"/>
              <a:t>(</a:t>
            </a:r>
            <a:r>
              <a:rPr lang="el-GR" sz="2600"/>
              <a:t>1911-1947): αναπτύχθηκαν κανόνες και αρχές και η επιστήµη του µάνατζµεντ άρχισε να εξελίσσεται ως ενοποιηµένο σώµα γνώσης.</a:t>
            </a:r>
          </a:p>
          <a:p>
            <a:pPr algn="just">
              <a:spcBef>
                <a:spcPts val="0"/>
              </a:spcBef>
            </a:pPr>
            <a:r>
              <a:rPr lang="el-GR" sz="2600" smtClean="0"/>
              <a:t>Συµπεριφορική </a:t>
            </a:r>
            <a:r>
              <a:rPr lang="el-GR" sz="2600"/>
              <a:t>προσέγγιση (τέλη 1700-1950): επικεντρώνεται στις πράξεις των εργαζοµένων.</a:t>
            </a:r>
          </a:p>
          <a:p>
            <a:pPr algn="just">
              <a:spcBef>
                <a:spcPts val="0"/>
              </a:spcBef>
            </a:pPr>
            <a:r>
              <a:rPr lang="el-GR" sz="2600" smtClean="0"/>
              <a:t>Ποσοτική  </a:t>
            </a:r>
            <a:r>
              <a:rPr lang="el-GR" sz="2600"/>
              <a:t>προσέγγιση  (1940-1950):  εστιάζει στην εφαρµογή στατιστικών και σε  άλλες ποσοτικές τεχνικές στη διοίκηση.</a:t>
            </a:r>
          </a:p>
          <a:p>
            <a:pPr algn="just">
              <a:spcBef>
                <a:spcPts val="0"/>
              </a:spcBef>
            </a:pPr>
            <a:r>
              <a:rPr lang="el-GR" sz="2600" smtClean="0"/>
              <a:t>Σύγχρονες</a:t>
            </a:r>
            <a:r>
              <a:rPr lang="el-GR" sz="2600"/>
              <a:t>	προσεγγίσεις (1960-σήµερα): διερευνούν όσα συµβαίνουν στο εξωτερικό περιβάλλον του Οργανισµού.</a:t>
            </a:r>
          </a:p>
          <a:p>
            <a:endParaRPr lang="el-GR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1376</Words>
  <Application>Microsoft Office PowerPoint</Application>
  <PresentationFormat>On-screen Show (16:10)</PresentationFormat>
  <Paragraphs>227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13: Ιστορία της Διοικητικής Σκέψης  </vt:lpstr>
      <vt:lpstr>ΙΣΤΟΡΙΚΗ ΑΝΑΣΚΟΠΗΣΗ ΤΟΥ ΜΑΝΑΤΖΜΕΝΤ</vt:lpstr>
      <vt:lpstr>ΚΛΑΣΙΚΕΣ ΔΙΟΙΚΗΤΙΚΕΣ ΠΡΟΣΕΓΓΙΣΕΙΣ</vt:lpstr>
      <vt:lpstr>Σχήµα 1: Κλασική προσέγγιση της διοίκησης επιχειρήσεων </vt:lpstr>
      <vt:lpstr>Επιστηµονικό Μάνατζµεντ του Frederick Taylor</vt:lpstr>
      <vt:lpstr>Αρχές (Κανόνες) Διαχείρισης του Henri Fayol</vt:lpstr>
      <vt:lpstr>Αρχές (Κανόνες) Διαχείρισης του Henri Fayol</vt:lpstr>
      <vt:lpstr> Αρχές Διαχείρισης (Δράσης) του Henri Fayol </vt:lpstr>
      <vt:lpstr>Γραφειοκρατικός Οργανισµός του Max Weber</vt:lpstr>
      <vt:lpstr>ΠΡΟΣΕΓΓΙΣΕΙΣ   ΣΥΜΠΕΡΙΦΟΡΙΚΟΥ (ΑΝΘΡΩΠΙΝΩΝ ΠΟΡΩΝ) ΜΑΝΑΤΖΜΕΝΤ</vt:lpstr>
      <vt:lpstr> Σχήµα 2: Θεµέλια των συµπεριφορικών προσεγγίσεων ή προσεγγίσεων ανθρώπινων πόρων για τη διοίκηση </vt:lpstr>
      <vt:lpstr>Μελέτες Hawthorne του Elton Mayo</vt:lpstr>
      <vt:lpstr>Η θεωρία ανθρώπινων αναγκών του Maslow</vt:lpstr>
      <vt:lpstr> Σχήµα 3: Η ιεραρχία τωνανθρώπινων αναγκών του Maslow  </vt:lpstr>
      <vt:lpstr>Η θεωρία Χ και Υ του Douglas McGregor</vt:lpstr>
      <vt:lpstr>Βασικές πτυχές της Θεωρίας Χ και της Θεωρίας Υ</vt:lpstr>
      <vt:lpstr>Η  Θεωρία  της  ενήλικης  προσωπικότητας  του Argyris</vt:lpstr>
      <vt:lpstr>Οι Οργανισµοί ως κοινότητες της Mary  Parker Follet</vt:lpstr>
      <vt:lpstr>ΠΟΣΟΤΙΚΕΣ ΠΡΟΣΕΓΓΙΣΕΙΣ ΤΟΥ ΜΑΝΑΤΖΜΕΝΤ</vt:lpstr>
      <vt:lpstr>ΠΟΣΟΤΙΚΕΣ ΠΡΟΣΕΓΓΙΣΕΙΣ ΤΟΥ ΜΑΝΑΤΖΜΕΝΤ</vt:lpstr>
      <vt:lpstr>ΣΥΓΧΡΟΝΕΣ ΠΡΟΣΕΓΓΙΣΕΙΣ ΤΟΥ ΜΑΝΑΤΖΜΕΝΤ</vt:lpstr>
      <vt:lpstr>ΣΥΓΧΡΟΝΕΣ ΠΡΟΣΕΓΓΙΣΕΙΣ ΤΟΥ ΜΑΝΑΤΖΜΕΝΤ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240</cp:revision>
  <dcterms:created xsi:type="dcterms:W3CDTF">2012-09-06T09:03:05Z</dcterms:created>
  <dcterms:modified xsi:type="dcterms:W3CDTF">2015-10-09T18:02:16Z</dcterms:modified>
</cp:coreProperties>
</file>