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89" r:id="rId3"/>
    <p:sldId id="257" r:id="rId4"/>
    <p:sldId id="259" r:id="rId5"/>
    <p:sldId id="261" r:id="rId6"/>
    <p:sldId id="326" r:id="rId7"/>
    <p:sldId id="324" r:id="rId8"/>
    <p:sldId id="325" r:id="rId9"/>
    <p:sldId id="323" r:id="rId10"/>
    <p:sldId id="322" r:id="rId11"/>
    <p:sldId id="321" r:id="rId12"/>
    <p:sldId id="320" r:id="rId13"/>
    <p:sldId id="319" r:id="rId14"/>
    <p:sldId id="330" r:id="rId15"/>
    <p:sldId id="329" r:id="rId16"/>
    <p:sldId id="328" r:id="rId17"/>
    <p:sldId id="327" r:id="rId18"/>
    <p:sldId id="333" r:id="rId19"/>
    <p:sldId id="332" r:id="rId20"/>
    <p:sldId id="331" r:id="rId21"/>
    <p:sldId id="290" r:id="rId22"/>
    <p:sldId id="291" r:id="rId23"/>
    <p:sldId id="292" r:id="rId24"/>
    <p:sldId id="293" r:id="rId25"/>
    <p:sldId id="294" r:id="rId26"/>
    <p:sldId id="295" r:id="rId27"/>
    <p:sldId id="280" r:id="rId28"/>
  </p:sldIdLst>
  <p:sldSz cx="9144000" cy="5715000" type="screen16x10"/>
  <p:notesSz cx="6858000" cy="9144000"/>
  <p:custDataLst>
    <p:tags r:id="rId3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322"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09/11/2015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9/11/2015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a:p>
        </p:txBody>
      </p:sp>
    </p:spTree>
    <p:extLst>
      <p:ext uri="{BB962C8B-B14F-4D97-AF65-F5344CB8AC3E}">
        <p14:creationId xmlns=""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1520" y="1993404"/>
            <a:ext cx="8640960" cy="722105"/>
          </a:xfrm>
        </p:spPr>
        <p:txBody>
          <a:bodyPr>
            <a:noAutofit/>
          </a:bodyPr>
          <a:lstStyle/>
          <a:p>
            <a:r>
              <a:rPr lang="el-GR" sz="4000" dirty="0" smtClean="0"/>
              <a:t>Εμπορικό και Οικονομικό Δίκαιο</a:t>
            </a:r>
            <a:endParaRPr lang="el-GR" sz="4000" dirty="0"/>
          </a:p>
        </p:txBody>
      </p:sp>
      <p:sp>
        <p:nvSpPr>
          <p:cNvPr id="3" name="Υπότιτλος 2"/>
          <p:cNvSpPr>
            <a:spLocks noGrp="1"/>
          </p:cNvSpPr>
          <p:nvPr>
            <p:ph type="subTitle" idx="1"/>
          </p:nvPr>
        </p:nvSpPr>
        <p:spPr>
          <a:xfrm>
            <a:off x="683568" y="2929508"/>
            <a:ext cx="7776864" cy="1112461"/>
          </a:xfrm>
        </p:spPr>
        <p:txBody>
          <a:bodyPr>
            <a:noAutofit/>
          </a:bodyPr>
          <a:lstStyle/>
          <a:p>
            <a:r>
              <a:rPr lang="el-GR" altLang="zh-CN" sz="3600" b="1" dirty="0" smtClean="0">
                <a:cs typeface="Segoe UI" pitchFamily="18" charset="0"/>
              </a:rPr>
              <a:t>Εμπορική Ιδιότητα</a:t>
            </a:r>
          </a:p>
          <a:p>
            <a:r>
              <a:rPr lang="el-GR" altLang="zh-CN" sz="3600" b="1" dirty="0" smtClean="0">
                <a:cs typeface="Segoe UI" pitchFamily="18" charset="0"/>
              </a:rPr>
              <a:t>Παππά Βιβή</a:t>
            </a:r>
            <a:endParaRPr lang="en-US" altLang="zh-CN" sz="36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Autofit/>
          </a:bodyPr>
          <a:lstStyle/>
          <a:p>
            <a:pPr marL="0" indent="0">
              <a:lnSpc>
                <a:spcPct val="96000"/>
              </a:lnSpc>
              <a:buNone/>
            </a:pPr>
            <a:r>
              <a:rPr lang="el-GR" sz="2000" dirty="0" smtClean="0"/>
              <a:t>Β. Τυπικό σύστημα</a:t>
            </a:r>
            <a:endParaRPr lang="en-US" sz="2000" dirty="0" smtClean="0"/>
          </a:p>
          <a:p>
            <a:pPr marL="0" indent="0">
              <a:lnSpc>
                <a:spcPct val="96000"/>
              </a:lnSpc>
              <a:buNone/>
            </a:pPr>
            <a:r>
              <a:rPr lang="el-GR" sz="2000" dirty="0" smtClean="0"/>
              <a:t>Το πρόσωπο που πληροί τις τυπικές προϋποθέσεις που ορίζει ο νόμος, χωρίς να απαιτείται διενέργεια πρωτότυπα εμπορικών πράξεων. ΑΕ, ΕΠΕ, ΙΚΕ, Αγροτικός συνεταιρισμός, ναυτική εταιρία.</a:t>
            </a:r>
            <a:endParaRPr lang="en-US" sz="2000" dirty="0" smtClean="0"/>
          </a:p>
          <a:p>
            <a:pPr marL="0" indent="0">
              <a:lnSpc>
                <a:spcPct val="96000"/>
              </a:lnSpc>
              <a:buNone/>
            </a:pPr>
            <a:r>
              <a:rPr lang="el-GR" sz="2000" dirty="0" smtClean="0"/>
              <a:t>Γ. Εμπορική ικανότητα</a:t>
            </a:r>
            <a:endParaRPr lang="en-US" sz="2000" dirty="0" smtClean="0"/>
          </a:p>
          <a:p>
            <a:pPr marL="0" indent="0">
              <a:lnSpc>
                <a:spcPct val="96000"/>
              </a:lnSpc>
              <a:buNone/>
            </a:pPr>
            <a:r>
              <a:rPr lang="el-GR" sz="2000" dirty="0" smtClean="0"/>
              <a:t>Ικανά να αποκτήσουν εμπορική ιδιότητα είναι:</a:t>
            </a:r>
            <a:endParaRPr lang="en-US" sz="2000" dirty="0" smtClean="0"/>
          </a:p>
          <a:p>
            <a:pPr marL="0" indent="0">
              <a:lnSpc>
                <a:spcPct val="96000"/>
              </a:lnSpc>
              <a:buNone/>
            </a:pPr>
            <a:r>
              <a:rPr lang="el-GR" sz="2000" dirty="0" smtClean="0"/>
              <a:t>(ι) Όλα τα </a:t>
            </a:r>
            <a:r>
              <a:rPr lang="el-GR" sz="2000" dirty="0" err="1" smtClean="0"/>
              <a:t>φ.π</a:t>
            </a:r>
            <a:r>
              <a:rPr lang="el-GR" sz="2000" dirty="0" smtClean="0"/>
              <a:t>. που έχουν πλήρη δικαιοπρακτική ικανότητα.</a:t>
            </a:r>
            <a:endParaRPr lang="en-US" sz="2000" dirty="0" smtClean="0"/>
          </a:p>
          <a:p>
            <a:pPr marL="0" indent="0">
              <a:lnSpc>
                <a:spcPct val="96000"/>
              </a:lnSpc>
              <a:buNone/>
            </a:pPr>
            <a:r>
              <a:rPr lang="el-GR" sz="2000" dirty="0" smtClean="0"/>
              <a:t>(</a:t>
            </a:r>
            <a:r>
              <a:rPr lang="el-GR" sz="2000" dirty="0" err="1" smtClean="0"/>
              <a:t>ιι</a:t>
            </a:r>
            <a:r>
              <a:rPr lang="el-GR" sz="2000" dirty="0" smtClean="0"/>
              <a:t>) Όλες οι εταιρίες που προαναφέρθηκαν.</a:t>
            </a:r>
            <a:endParaRPr lang="en-US" sz="2000" dirty="0" smtClean="0"/>
          </a:p>
          <a:p>
            <a:pPr marL="0" indent="0">
              <a:lnSpc>
                <a:spcPct val="96000"/>
              </a:lnSpc>
              <a:buNone/>
            </a:pPr>
            <a:r>
              <a:rPr lang="el-GR" sz="2000" dirty="0" smtClean="0"/>
              <a:t>Και οι πτωχεύσαντες. </a:t>
            </a:r>
            <a:endParaRPr lang="en-US" sz="2000" dirty="0" smtClean="0"/>
          </a:p>
          <a:p>
            <a:pPr marL="0" indent="0">
              <a:lnSpc>
                <a:spcPct val="96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70000" lnSpcReduction="20000"/>
          </a:bodyPr>
          <a:lstStyle/>
          <a:p>
            <a:pPr marL="0" indent="0">
              <a:buNone/>
            </a:pPr>
            <a:r>
              <a:rPr lang="el-GR" dirty="0" smtClean="0"/>
              <a:t>Εμπορικές πράξεις μπορούν να κάνουν έγκυρα και ορισμένοι ανήλικοι άνω των 10 ετών μέσα στο πλαίσιο περιορισμένης δικαιοπρακτικής ικανότητας</a:t>
            </a:r>
            <a:r>
              <a:rPr lang="en-US" dirty="0" smtClean="0"/>
              <a:t> </a:t>
            </a:r>
            <a:r>
              <a:rPr lang="el-GR" dirty="0" smtClean="0"/>
              <a:t>που έχουν, ανάλογα με την ηλικία τους, χωρίς να αποκτούν εμπορική ιδιότητα (ειδικές περιπτώσεις: κληρονομία εμπορικής επιχείρησης, κληρονομία εμπορικής μερίδας, </a:t>
            </a:r>
            <a:r>
              <a:rPr lang="el-GR" dirty="0" err="1" smtClean="0"/>
              <a:t>ιδρυση</a:t>
            </a:r>
            <a:r>
              <a:rPr lang="el-GR" dirty="0" smtClean="0"/>
              <a:t> εμπορικής εταιρίας από επίτροπο).</a:t>
            </a:r>
            <a:endParaRPr lang="en-US" dirty="0" smtClean="0"/>
          </a:p>
          <a:p>
            <a:pPr marL="0" indent="0">
              <a:buNone/>
            </a:pPr>
            <a:r>
              <a:rPr lang="el-GR" dirty="0" smtClean="0"/>
              <a:t>Δ. Εμπορική ιδιότητα και ασυμβίβαστα</a:t>
            </a:r>
            <a:endParaRPr lang="en-US" dirty="0" smtClean="0"/>
          </a:p>
          <a:p>
            <a:pPr marL="0" indent="0">
              <a:buNone/>
            </a:pPr>
            <a:r>
              <a:rPr lang="el-GR" dirty="0" smtClean="0"/>
              <a:t>Δικηγόροι, δημόσιοι υπάλληλοι, κληρικοί και δικαστές.</a:t>
            </a:r>
            <a:endParaRPr lang="en-US" dirty="0" smtClean="0"/>
          </a:p>
          <a:p>
            <a:pPr marL="0" indent="0">
              <a:buNone/>
            </a:pPr>
            <a:r>
              <a:rPr lang="el-GR" dirty="0" smtClean="0"/>
              <a:t>Αν υπάρξει ασυμβίβαστη σχέση: έγκυρες πράξης, απόκτηση εμπορικής ιδιότητας αλλά κυρώσεις.</a:t>
            </a:r>
            <a:endParaRPr lang="en-US" dirty="0" smtClean="0"/>
          </a:p>
          <a:p>
            <a:pPr marL="0" indent="0">
              <a:buNone/>
            </a:pPr>
            <a:endParaRPr lang="en-US" dirty="0" smtClean="0"/>
          </a:p>
          <a:p>
            <a:pPr marL="0" indent="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70000" lnSpcReduction="20000"/>
          </a:bodyPr>
          <a:lstStyle/>
          <a:p>
            <a:pPr>
              <a:buNone/>
            </a:pPr>
            <a:r>
              <a:rPr lang="el-GR" dirty="0" smtClean="0"/>
              <a:t>Ε. Περιορισμοί στην άσκηση εμπορικού επαγγέλματος</a:t>
            </a:r>
            <a:endParaRPr lang="en-US" dirty="0" smtClean="0"/>
          </a:p>
          <a:p>
            <a:pPr>
              <a:buNone/>
            </a:pPr>
            <a:r>
              <a:rPr lang="el-GR" dirty="0" smtClean="0"/>
              <a:t>(ι) Περιορισμοί σε πρόσωπα που ασχολούνται με συγκεκριμένες εμπορικές δραστηριότητες και απαγορεύεται να ασχολούνται με άλλες (πχ ασφαλιστικές και τράπεζες).</a:t>
            </a:r>
            <a:endParaRPr lang="en-US" dirty="0" smtClean="0"/>
          </a:p>
          <a:p>
            <a:pPr>
              <a:buNone/>
            </a:pPr>
            <a:r>
              <a:rPr lang="el-GR" dirty="0" smtClean="0"/>
              <a:t>(</a:t>
            </a:r>
            <a:r>
              <a:rPr lang="el-GR" dirty="0" err="1" smtClean="0"/>
              <a:t>ιι</a:t>
            </a:r>
            <a:r>
              <a:rPr lang="el-GR" dirty="0" smtClean="0"/>
              <a:t>) Περιορισμοί σε εμπορικές δραστηριότητες που μπορούν να ασκηθούν μόνο από πρόσωπα με ειδικά προσόντα ή έχουν συγκεκριμένη νομική μορφή (πχ ασφαλιστικές και τραπεζικές εργασίες).</a:t>
            </a:r>
            <a:endParaRPr lang="en-US" dirty="0" smtClean="0"/>
          </a:p>
          <a:p>
            <a:pPr>
              <a:buNone/>
            </a:pPr>
            <a:r>
              <a:rPr lang="el-GR" dirty="0" smtClean="0"/>
              <a:t>(</a:t>
            </a:r>
            <a:r>
              <a:rPr lang="el-GR" dirty="0" err="1" smtClean="0"/>
              <a:t>ιιι</a:t>
            </a:r>
            <a:r>
              <a:rPr lang="el-GR" dirty="0" smtClean="0"/>
              <a:t>) Περιορισμοί σε πρόσωπα που τελούν εμπορικές πράξεις για τους πελάτες τους και δεν μπορούν να τελούν τις πράξεις αυτές στο όνομά τους ή για λογαριασμό τους (πχ χρηματιστές).</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62500" lnSpcReduction="20000"/>
          </a:bodyPr>
          <a:lstStyle/>
          <a:p>
            <a:pPr marL="0" indent="0">
              <a:buNone/>
            </a:pPr>
            <a:r>
              <a:rPr lang="el-GR" dirty="0" smtClean="0"/>
              <a:t>Στ. Έναρξη εμπορικής ιδιότητας</a:t>
            </a:r>
            <a:endParaRPr lang="en-US" dirty="0" smtClean="0"/>
          </a:p>
          <a:p>
            <a:pPr marL="0" indent="0">
              <a:buNone/>
            </a:pPr>
            <a:r>
              <a:rPr lang="el-GR" dirty="0" smtClean="0"/>
              <a:t>(ι) Ουσιαστικό σύστημα: από τη συμπλήρωση προϋποθέσεων απόκτησης (= έμπρακτη εκδήλωση βούλησης ένταξης σε επαγγελματικό κλάδο ή από απόκτηση εμπορικής επιχείρησης). Η προπαρασκευαστική πράξη είναι παράγωγη εξ αντικειμένου. </a:t>
            </a:r>
            <a:endParaRPr lang="en-US" dirty="0" smtClean="0"/>
          </a:p>
          <a:p>
            <a:pPr marL="0" indent="0">
              <a:buNone/>
            </a:pPr>
            <a:r>
              <a:rPr lang="el-GR" dirty="0" smtClean="0"/>
              <a:t>Απαιτείται τέλεση πολλών πρωτότυπα εμπορικών πράξεων, δεν αποκλείεται όμως από το είδος των πράξεων να αρκεί μία ή λίγες για να προσδώσουν την έννοια του επαγγέλματος.</a:t>
            </a:r>
            <a:endParaRPr lang="en-US" dirty="0" smtClean="0"/>
          </a:p>
          <a:p>
            <a:pPr marL="0" indent="0">
              <a:buNone/>
            </a:pPr>
            <a:r>
              <a:rPr lang="el-GR" dirty="0" smtClean="0"/>
              <a:t>Κατά μία άλλη άποψη, απόκτηση με τέλεση προπαρασκευαστικών πράξεων που είναι απαραίτητες για διενέργεια πρωτότυπα εμπορικών πράξεων.</a:t>
            </a:r>
            <a:endParaRPr lang="en-US" dirty="0" smtClean="0"/>
          </a:p>
          <a:p>
            <a:pPr marL="0" indent="0">
              <a:buNone/>
            </a:pPr>
            <a:r>
              <a:rPr lang="el-GR" dirty="0" smtClean="0"/>
              <a:t>(</a:t>
            </a:r>
            <a:r>
              <a:rPr lang="el-GR" dirty="0" err="1" smtClean="0"/>
              <a:t>ιι</a:t>
            </a:r>
            <a:r>
              <a:rPr lang="el-GR" dirty="0" smtClean="0"/>
              <a:t>) Τυπικό σύστημα: από τη σύσταση.</a:t>
            </a:r>
            <a:endParaRPr lang="en-US" dirty="0" smtClean="0"/>
          </a:p>
          <a:p>
            <a:pPr marL="0" indent="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a:bodyPr>
          <a:lstStyle/>
          <a:p>
            <a:pPr marL="0" indent="0">
              <a:buNone/>
            </a:pPr>
            <a:r>
              <a:rPr lang="el-GR" sz="2400" dirty="0" smtClean="0"/>
              <a:t>Ζ. Λήξη εμπορικής ιδιότητας</a:t>
            </a:r>
            <a:endParaRPr lang="en-US" sz="2400" dirty="0" smtClean="0"/>
          </a:p>
          <a:p>
            <a:pPr marL="0" indent="0">
              <a:buNone/>
            </a:pPr>
            <a:r>
              <a:rPr lang="el-GR" sz="2400" dirty="0" smtClean="0"/>
              <a:t>(ι) </a:t>
            </a:r>
            <a:r>
              <a:rPr lang="el-GR" sz="2400" dirty="0" err="1" smtClean="0"/>
              <a:t>Φ.π</a:t>
            </a:r>
            <a:r>
              <a:rPr lang="el-GR" sz="2400" dirty="0" smtClean="0"/>
              <a:t>.: θάνατος, δικαιοπρακτική ανικανότητα.</a:t>
            </a:r>
            <a:endParaRPr lang="en-US" sz="2400" dirty="0" smtClean="0"/>
          </a:p>
          <a:p>
            <a:pPr marL="0" indent="0">
              <a:buNone/>
            </a:pPr>
            <a:r>
              <a:rPr lang="el-GR" sz="2400" dirty="0" smtClean="0"/>
              <a:t>(</a:t>
            </a:r>
            <a:r>
              <a:rPr lang="el-GR" sz="2400" dirty="0" err="1" smtClean="0"/>
              <a:t>ιι</a:t>
            </a:r>
            <a:r>
              <a:rPr lang="el-GR" sz="2400" dirty="0" smtClean="0"/>
              <a:t>) </a:t>
            </a:r>
            <a:r>
              <a:rPr lang="el-GR" sz="2400" dirty="0" err="1" smtClean="0"/>
              <a:t>Ν.π</a:t>
            </a:r>
            <a:r>
              <a:rPr lang="el-GR" sz="2400" dirty="0" smtClean="0"/>
              <a:t>.: παύση (ολοκλήρωση διαδικασίας εκκαθάρισης).</a:t>
            </a:r>
            <a:endParaRPr lang="en-US" sz="2400" dirty="0" smtClean="0"/>
          </a:p>
          <a:p>
            <a:pPr marL="0" indent="0">
              <a:buNone/>
            </a:pPr>
            <a:r>
              <a:rPr lang="el-GR" sz="2400" dirty="0" smtClean="0"/>
              <a:t>(</a:t>
            </a:r>
            <a:r>
              <a:rPr lang="el-GR" sz="2400" dirty="0" err="1" smtClean="0"/>
              <a:t>ιιι</a:t>
            </a:r>
            <a:r>
              <a:rPr lang="el-GR" sz="2400" dirty="0" smtClean="0"/>
              <a:t>) Για όσους απέκτησαν με ουσιαστικό σύστημα: όταν το πρόσωπο παύσει να τελεί εμπορικές πράξεις κατά σύνηθες επάγγελμα.</a:t>
            </a:r>
            <a:endParaRPr lang="en-US" sz="2400" dirty="0" smtClean="0"/>
          </a:p>
          <a:p>
            <a:pPr marL="0" indent="0">
              <a:buNone/>
            </a:pPr>
            <a:r>
              <a:rPr lang="el-GR" sz="2400" dirty="0" smtClean="0"/>
              <a:t>(</a:t>
            </a:r>
            <a:r>
              <a:rPr lang="el-GR" sz="2400" dirty="0" err="1" smtClean="0"/>
              <a:t>ιν</a:t>
            </a:r>
            <a:r>
              <a:rPr lang="el-GR" sz="2400" dirty="0" smtClean="0"/>
              <a:t>) Για όσους απέκτησαν με τυπικό σύστημα: όταν χάσουν την ιδιότητα που προβλέπει ο νόμος.</a:t>
            </a:r>
            <a:endParaRPr lang="en-US" sz="2400" dirty="0" smtClean="0"/>
          </a:p>
          <a:p>
            <a:pPr marL="0" indent="0">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a:bodyPr>
          <a:lstStyle/>
          <a:p>
            <a:pPr marL="0" indent="0">
              <a:buNone/>
            </a:pPr>
            <a:r>
              <a:rPr lang="el-GR" sz="2600" dirty="0" smtClean="0"/>
              <a:t>Η. Συνέπειες εμπορικής ιδιότητας</a:t>
            </a:r>
            <a:endParaRPr lang="en-US" sz="2600" dirty="0" smtClean="0"/>
          </a:p>
          <a:p>
            <a:pPr marL="0" indent="0">
              <a:buNone/>
            </a:pPr>
            <a:r>
              <a:rPr lang="el-GR" sz="2600" dirty="0" smtClean="0"/>
              <a:t>(ι) Τεκμήριο εμπορικότητας.</a:t>
            </a:r>
            <a:endParaRPr lang="en-US" sz="2600" dirty="0" smtClean="0"/>
          </a:p>
          <a:p>
            <a:pPr marL="0" indent="0">
              <a:buNone/>
            </a:pPr>
            <a:r>
              <a:rPr lang="el-GR" sz="2600" dirty="0" smtClean="0"/>
              <a:t>(</a:t>
            </a:r>
            <a:r>
              <a:rPr lang="el-GR" sz="2600" dirty="0" err="1" smtClean="0"/>
              <a:t>ιι</a:t>
            </a:r>
            <a:r>
              <a:rPr lang="el-GR" sz="2600" dirty="0" smtClean="0"/>
              <a:t>) Υποχρέωση τήρησης εμπορικών βιβλίων.</a:t>
            </a:r>
            <a:endParaRPr lang="en-US" sz="2600" dirty="0" smtClean="0"/>
          </a:p>
          <a:p>
            <a:pPr marL="0" indent="0">
              <a:buNone/>
            </a:pPr>
            <a:r>
              <a:rPr lang="el-GR" sz="2600" dirty="0" smtClean="0"/>
              <a:t>(</a:t>
            </a:r>
            <a:r>
              <a:rPr lang="el-GR" sz="2600" dirty="0" err="1" smtClean="0"/>
              <a:t>ιιι</a:t>
            </a:r>
            <a:r>
              <a:rPr lang="el-GR" sz="2600" dirty="0" smtClean="0"/>
              <a:t>) Ικανότητα έκδοσης </a:t>
            </a:r>
            <a:r>
              <a:rPr lang="el-GR" sz="2600" dirty="0" err="1" smtClean="0"/>
              <a:t>αξιογράφων</a:t>
            </a:r>
            <a:r>
              <a:rPr lang="el-GR" sz="2600" dirty="0" smtClean="0"/>
              <a:t>.</a:t>
            </a:r>
            <a:endParaRPr lang="en-US" sz="2600" dirty="0" smtClean="0"/>
          </a:p>
          <a:p>
            <a:pPr marL="0" indent="0">
              <a:buNone/>
            </a:pPr>
            <a:r>
              <a:rPr lang="el-GR" sz="2600" dirty="0" smtClean="0"/>
              <a:t>(</a:t>
            </a:r>
            <a:r>
              <a:rPr lang="el-GR" sz="2600" dirty="0" err="1" smtClean="0"/>
              <a:t>ιν</a:t>
            </a:r>
            <a:r>
              <a:rPr lang="el-GR" sz="2600" dirty="0" smtClean="0"/>
              <a:t>) Υποχρέωση εγγραφής σε επιμελητήρια.</a:t>
            </a:r>
            <a:endParaRPr lang="en-US" sz="2600" dirty="0" smtClean="0"/>
          </a:p>
          <a:p>
            <a:pPr marL="0" indent="0">
              <a:buNone/>
            </a:pPr>
            <a:r>
              <a:rPr lang="el-GR" sz="2600" dirty="0" smtClean="0"/>
              <a:t>Κρίση συνεπειών από το χρόνο των πραγματικών περιστατικών που τις δημιούργησαν.</a:t>
            </a:r>
            <a:endParaRPr lang="en-US" sz="2600" dirty="0" smtClean="0"/>
          </a:p>
          <a:p>
            <a:pPr marL="0" indent="0">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77500" lnSpcReduction="20000"/>
          </a:bodyPr>
          <a:lstStyle/>
          <a:p>
            <a:pPr marL="0" indent="0">
              <a:buNone/>
            </a:pPr>
            <a:r>
              <a:rPr lang="el-GR" dirty="0" smtClean="0"/>
              <a:t>Θ. Συνέπειες τέλεσης εμπορικών πράξεων από εμπόρους</a:t>
            </a:r>
            <a:endParaRPr lang="en-US" dirty="0" smtClean="0"/>
          </a:p>
          <a:p>
            <a:pPr marL="0" indent="0">
              <a:buNone/>
            </a:pPr>
            <a:r>
              <a:rPr lang="el-GR" dirty="0" smtClean="0"/>
              <a:t>(ι) Πενταετής παραγραφή.</a:t>
            </a:r>
            <a:endParaRPr lang="en-US" dirty="0" smtClean="0"/>
          </a:p>
          <a:p>
            <a:pPr marL="0" indent="0">
              <a:buNone/>
            </a:pPr>
            <a:r>
              <a:rPr lang="el-GR" dirty="0" smtClean="0"/>
              <a:t>(</a:t>
            </a:r>
            <a:r>
              <a:rPr lang="el-GR" dirty="0" err="1" smtClean="0"/>
              <a:t>ιι</a:t>
            </a:r>
            <a:r>
              <a:rPr lang="el-GR" dirty="0" smtClean="0"/>
              <a:t>) Τόπος παροχής ο τόπος επαγγελματικής εγκατάστασης. Αν και οι δύο είναι έμποροι, τόπος εγκατάστασης δανειστή.</a:t>
            </a:r>
            <a:endParaRPr lang="en-US" dirty="0" smtClean="0"/>
          </a:p>
          <a:p>
            <a:pPr marL="0" indent="0">
              <a:buNone/>
            </a:pPr>
            <a:r>
              <a:rPr lang="el-GR" dirty="0" smtClean="0"/>
              <a:t>(</a:t>
            </a:r>
            <a:r>
              <a:rPr lang="el-GR" dirty="0" err="1" smtClean="0"/>
              <a:t>ιιι</a:t>
            </a:r>
            <a:r>
              <a:rPr lang="el-GR" dirty="0" smtClean="0"/>
              <a:t>) Κατοικία ο τόπος εμπορικού καταστήματος.</a:t>
            </a:r>
            <a:endParaRPr lang="en-US" dirty="0" smtClean="0"/>
          </a:p>
          <a:p>
            <a:pPr marL="0" indent="0">
              <a:buNone/>
            </a:pPr>
            <a:r>
              <a:rPr lang="el-GR" dirty="0" smtClean="0"/>
              <a:t>(</a:t>
            </a:r>
            <a:r>
              <a:rPr lang="el-GR" dirty="0" err="1" smtClean="0"/>
              <a:t>ιν</a:t>
            </a:r>
            <a:r>
              <a:rPr lang="el-GR" dirty="0" smtClean="0"/>
              <a:t>) Δυνατότητα κήρυξης σε πτώχευση.</a:t>
            </a:r>
            <a:endParaRPr lang="en-US" dirty="0" smtClean="0"/>
          </a:p>
          <a:p>
            <a:pPr marL="0" indent="0">
              <a:buNone/>
            </a:pPr>
            <a:r>
              <a:rPr lang="el-GR" dirty="0" smtClean="0"/>
              <a:t>(ν) Απαιτήσεις τοκοφόρες από τότε που το χρέος έγινε απαιτητό.</a:t>
            </a:r>
            <a:endParaRPr lang="en-US" dirty="0" smtClean="0"/>
          </a:p>
          <a:p>
            <a:pPr marL="0" indent="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70000" lnSpcReduction="20000"/>
          </a:bodyPr>
          <a:lstStyle/>
          <a:p>
            <a:pPr marL="0" lvl="0" indent="0">
              <a:buNone/>
            </a:pPr>
            <a:r>
              <a:rPr lang="en-US" dirty="0" smtClean="0"/>
              <a:t>Τα </a:t>
            </a:r>
            <a:r>
              <a:rPr lang="en-US" dirty="0" err="1" smtClean="0"/>
              <a:t>βοηθητικά</a:t>
            </a:r>
            <a:r>
              <a:rPr lang="en-US" dirty="0" smtClean="0"/>
              <a:t> </a:t>
            </a:r>
            <a:r>
              <a:rPr lang="en-US" dirty="0" err="1" smtClean="0"/>
              <a:t>πρόσωπα</a:t>
            </a:r>
            <a:endParaRPr lang="en-US" dirty="0" smtClean="0"/>
          </a:p>
          <a:p>
            <a:pPr marL="0" indent="0">
              <a:buNone/>
            </a:pPr>
            <a:r>
              <a:rPr lang="en-US" dirty="0" smtClean="0"/>
              <a:t>Α. </a:t>
            </a:r>
            <a:r>
              <a:rPr lang="en-US" dirty="0" err="1" smtClean="0"/>
              <a:t>Εμπορικός</a:t>
            </a:r>
            <a:r>
              <a:rPr lang="en-US" dirty="0" smtClean="0"/>
              <a:t> </a:t>
            </a:r>
            <a:r>
              <a:rPr lang="en-US" dirty="0" err="1" smtClean="0"/>
              <a:t>αντιπρόσωπος</a:t>
            </a:r>
            <a:endParaRPr lang="en-US" dirty="0" smtClean="0"/>
          </a:p>
          <a:p>
            <a:pPr marL="0" indent="0">
              <a:buNone/>
            </a:pPr>
            <a:r>
              <a:rPr lang="el-GR" dirty="0" smtClean="0"/>
              <a:t>Διαρκής ενοχική σύμβαση – μέριμνα σε μόνιμη βάση για υποθέσεις εμπόρου σε συγκεκριμένη περιοχή. Σύμβαση ανεξάρτητων υπηρεσιών.</a:t>
            </a:r>
            <a:endParaRPr lang="en-US" dirty="0" smtClean="0"/>
          </a:p>
          <a:p>
            <a:pPr marL="0" indent="0">
              <a:buNone/>
            </a:pPr>
            <a:r>
              <a:rPr lang="el-GR" dirty="0" smtClean="0"/>
              <a:t>Γενικός, απλός, αποκλειστικός, </a:t>
            </a:r>
            <a:r>
              <a:rPr lang="el-GR" dirty="0" err="1" smtClean="0"/>
              <a:t>υποαντιπρόσωπος</a:t>
            </a:r>
            <a:r>
              <a:rPr lang="el-GR" dirty="0" smtClean="0"/>
              <a:t>.</a:t>
            </a:r>
            <a:endParaRPr lang="en-US" dirty="0" smtClean="0"/>
          </a:p>
          <a:p>
            <a:pPr marL="0" indent="0">
              <a:buNone/>
            </a:pPr>
            <a:r>
              <a:rPr lang="el-GR" dirty="0" smtClean="0"/>
              <a:t>Μορφές:</a:t>
            </a:r>
            <a:endParaRPr lang="en-US" dirty="0" smtClean="0"/>
          </a:p>
          <a:p>
            <a:pPr marL="0" indent="0">
              <a:buNone/>
            </a:pPr>
            <a:r>
              <a:rPr lang="el-GR" dirty="0" smtClean="0"/>
              <a:t>(ι) Πληρεξουσιότητα.</a:t>
            </a:r>
            <a:r>
              <a:rPr lang="en-US" dirty="0" smtClean="0"/>
              <a:t> </a:t>
            </a:r>
            <a:r>
              <a:rPr lang="el-GR" dirty="0" smtClean="0"/>
              <a:t>(</a:t>
            </a:r>
            <a:r>
              <a:rPr lang="el-GR" dirty="0" err="1" smtClean="0"/>
              <a:t>ιι</a:t>
            </a:r>
            <a:r>
              <a:rPr lang="el-GR" dirty="0" smtClean="0"/>
              <a:t>) Μεσιτεία.</a:t>
            </a:r>
            <a:r>
              <a:rPr lang="en-US" dirty="0" smtClean="0"/>
              <a:t> </a:t>
            </a:r>
            <a:r>
              <a:rPr lang="el-GR" dirty="0" smtClean="0"/>
              <a:t>(</a:t>
            </a:r>
            <a:r>
              <a:rPr lang="el-GR" dirty="0" err="1" smtClean="0"/>
              <a:t>ιιι</a:t>
            </a:r>
            <a:r>
              <a:rPr lang="el-GR" dirty="0" smtClean="0"/>
              <a:t>) Παραγγελία.(</a:t>
            </a:r>
            <a:r>
              <a:rPr lang="el-GR" dirty="0" err="1" smtClean="0"/>
              <a:t>ιν</a:t>
            </a:r>
            <a:r>
              <a:rPr lang="el-GR" dirty="0" smtClean="0"/>
              <a:t>) Πρακτορεία.</a:t>
            </a:r>
            <a:endParaRPr lang="en-US" dirty="0" smtClean="0"/>
          </a:p>
          <a:p>
            <a:pPr marL="0" indent="0">
              <a:buNone/>
            </a:pPr>
            <a:r>
              <a:rPr lang="el-GR" dirty="0" smtClean="0"/>
              <a:t>Λειτουργεί ως ανεξάρτητος επιχειρηματίας.</a:t>
            </a:r>
            <a:endParaRPr lang="en-US" dirty="0" smtClean="0"/>
          </a:p>
          <a:p>
            <a:pPr marL="0" indent="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a:bodyPr>
          <a:lstStyle/>
          <a:p>
            <a:pPr marL="0" indent="0">
              <a:buNone/>
            </a:pPr>
            <a:r>
              <a:rPr lang="el-GR" sz="2600" dirty="0" smtClean="0"/>
              <a:t>Υποχρεώσεις: να υποστηρίζει συστηματικά και ενεργητικά τις δραστηριότητες του εμπόρου με νόμιμη δράση και σύμφωνα με καλή πίστη, να πληροφορεί τον έμπορο, να αποφεύγει κάθε πιθανώς επιζήμια για έμπορο πράξη. </a:t>
            </a:r>
            <a:endParaRPr lang="en-US" sz="2600" dirty="0" smtClean="0"/>
          </a:p>
          <a:p>
            <a:pPr marL="0" indent="0">
              <a:buNone/>
            </a:pPr>
            <a:r>
              <a:rPr lang="el-GR" sz="2600" dirty="0" smtClean="0"/>
              <a:t>Δικαιούται αμοιβής = προμήθεια. </a:t>
            </a:r>
            <a:endParaRPr lang="en-US" sz="2600" dirty="0" smtClean="0"/>
          </a:p>
          <a:p>
            <a:pPr marL="0" indent="0">
              <a:buNone/>
            </a:pPr>
            <a:r>
              <a:rPr lang="el-GR" sz="2600" dirty="0" smtClean="0"/>
              <a:t>Λύση με καταγγελία (αορίστου), πάροδο χρόνου (ορισμένου), θάνατο, πτώχευση ενός από τα δύο μέρη.</a:t>
            </a:r>
            <a:endParaRPr lang="en-US" sz="2600" dirty="0" smtClean="0"/>
          </a:p>
          <a:p>
            <a:pPr marL="0" indent="0">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a:bodyPr>
          <a:lstStyle/>
          <a:p>
            <a:pPr marL="0" indent="0">
              <a:buNone/>
            </a:pPr>
            <a:r>
              <a:rPr lang="el-GR" sz="2600" dirty="0" smtClean="0"/>
              <a:t>Β. Διανομέας</a:t>
            </a:r>
            <a:endParaRPr lang="en-US" sz="2600" dirty="0" smtClean="0"/>
          </a:p>
          <a:p>
            <a:pPr marL="0" indent="0">
              <a:buNone/>
            </a:pPr>
            <a:r>
              <a:rPr lang="el-GR" sz="2600" dirty="0" smtClean="0"/>
              <a:t>Ανεξάρτητος έμπορος που έχει δική του επιχειρηματική οργάνωση αλλά συνδέεται στενά (διαρκής σύμβαση) με παραγωγό προϊόντων που διανέμει. </a:t>
            </a:r>
            <a:endParaRPr lang="en-US" sz="2600" dirty="0" smtClean="0"/>
          </a:p>
          <a:p>
            <a:pPr marL="0" indent="0">
              <a:buNone/>
            </a:pPr>
            <a:r>
              <a:rPr lang="el-GR" sz="2600" dirty="0" smtClean="0"/>
              <a:t>Κύρια αποστολή: προώθηση προϊόντων παραγωγού στο όνομα και για λογαριασμό διανομέα και με δικό του επιχειρηματικό κίνδυνο (αγορά προς μεταπώληση).</a:t>
            </a:r>
            <a:endParaRPr lang="en-US" sz="2600" dirty="0" smtClean="0"/>
          </a:p>
          <a:p>
            <a:pPr marL="0" indent="0">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dirty="0" smtClean="0"/>
              <a:t>Εμπορικό και Οικονομικό Δίκαιο</a:t>
            </a:r>
            <a:endParaRPr lang="en-US" sz="2800" dirty="0" smtClean="0"/>
          </a:p>
          <a:p>
            <a:pPr algn="l"/>
            <a:r>
              <a:rPr lang="el-GR" sz="2800" b="1" dirty="0" smtClean="0"/>
              <a:t>Ενότητα</a:t>
            </a:r>
            <a:r>
              <a:rPr lang="en-US" sz="2800" b="1" dirty="0" smtClean="0"/>
              <a:t> </a:t>
            </a:r>
            <a:r>
              <a:rPr lang="el-GR" sz="2800" b="1" dirty="0" smtClean="0"/>
              <a:t>10: </a:t>
            </a:r>
            <a:r>
              <a:rPr lang="el-GR" altLang="zh-CN" sz="2800" b="1" dirty="0" smtClean="0">
                <a:cs typeface="Segoe UI" pitchFamily="18" charset="0"/>
              </a:rPr>
              <a:t>Εμπορική Ιδιότητα</a:t>
            </a:r>
            <a:endParaRPr lang="en-US" sz="2800" dirty="0" smtClean="0"/>
          </a:p>
          <a:p>
            <a:pPr algn="l">
              <a:lnSpc>
                <a:spcPts val="2400"/>
              </a:lnSpc>
              <a:tabLst/>
            </a:pPr>
            <a:r>
              <a:rPr lang="el-GR" altLang="zh-CN" sz="2800" dirty="0" smtClean="0">
                <a:cs typeface="Segoe UI" pitchFamily="18" charset="0"/>
              </a:rPr>
              <a:t>Τριάρχη Ειρήνη</a:t>
            </a:r>
            <a:endParaRPr lang="el-GR" sz="2400" dirty="0" smtClean="0"/>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55000" lnSpcReduction="20000"/>
          </a:bodyPr>
          <a:lstStyle/>
          <a:p>
            <a:pPr marL="0" indent="0">
              <a:buNone/>
            </a:pPr>
            <a:r>
              <a:rPr lang="el-GR" dirty="0" smtClean="0"/>
              <a:t>Γ. Δικαιοδόχος</a:t>
            </a:r>
            <a:endParaRPr lang="en-US" dirty="0" smtClean="0"/>
          </a:p>
          <a:p>
            <a:pPr marL="0" indent="0">
              <a:buNone/>
            </a:pPr>
            <a:r>
              <a:rPr lang="el-GR" dirty="0" smtClean="0"/>
              <a:t>Ανεξάρτητος επιχειρηματίας.</a:t>
            </a:r>
            <a:endParaRPr lang="en-US" dirty="0" smtClean="0"/>
          </a:p>
          <a:p>
            <a:pPr marL="0" indent="0">
              <a:buNone/>
            </a:pPr>
            <a:r>
              <a:rPr lang="el-GR" dirty="0" smtClean="0"/>
              <a:t>Με τη σύμβαση </a:t>
            </a:r>
            <a:r>
              <a:rPr lang="el-GR" dirty="0" err="1" smtClean="0"/>
              <a:t>δικαιόχρησης</a:t>
            </a:r>
            <a:r>
              <a:rPr lang="el-GR" dirty="0" smtClean="0"/>
              <a:t> γίνεται εφικτή η επέκταση των δραστηριοτήτων του δικαιοπαρόχου διαμέσου επιχειρηματικών δραστηριοτήτων δικαιοδόχου. </a:t>
            </a:r>
            <a:endParaRPr lang="en-US" dirty="0" smtClean="0"/>
          </a:p>
          <a:p>
            <a:pPr marL="0" indent="0">
              <a:buNone/>
            </a:pPr>
            <a:r>
              <a:rPr lang="el-GR" dirty="0" smtClean="0"/>
              <a:t>Για τα οφέλη αυτά ο δικαιοδόχος καταβάλλει αντάλλαγμα κατά την κατάρτιση της σύμβασης και στη συνέχεια, για όσο καιρό χρησιμοποιεί τα πλεονεκτήματα που του παρέχονται </a:t>
            </a:r>
            <a:endParaRPr lang="en-US" dirty="0" smtClean="0"/>
          </a:p>
          <a:p>
            <a:pPr marL="0" indent="0">
              <a:buNone/>
            </a:pPr>
            <a:r>
              <a:rPr lang="el-GR" dirty="0" smtClean="0"/>
              <a:t>Παραγωγή / πώληση εμπορευμάτων ή παροχή υπηρεσιών.</a:t>
            </a:r>
            <a:endParaRPr lang="en-US" dirty="0" smtClean="0"/>
          </a:p>
          <a:p>
            <a:pPr marL="0" indent="0">
              <a:buNone/>
            </a:pPr>
            <a:r>
              <a:rPr lang="el-GR" dirty="0" smtClean="0"/>
              <a:t>Ο δικαιοδόχος έχει δική του επιχειρηματική οργάνωση, δρα στο όνομά του και για δικό του λογαριασμό και φέρει επιχειρηματικό κίνδυνο, είναι όμως ενταγμένος σε σύστημα δικαιοδόχων δικαιοπαρόχου, γεγονός που από τη μία πλευρά μειώνει επιχειρηματικές του επιλογές και από την άλλη συμβάλλει σε αποδοτικότερη ενασχόληση με αντικείμενο επιχείρησης.</a:t>
            </a:r>
            <a:endParaRPr lang="en-US" dirty="0" smtClean="0"/>
          </a:p>
          <a:p>
            <a:pPr marL="0" indent="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err="1" smtClean="0"/>
              <a:t>Αλεξανδρίδου</a:t>
            </a:r>
            <a:r>
              <a:rPr lang="el-GR" sz="1400" dirty="0" smtClean="0"/>
              <a:t> Ελ., </a:t>
            </a:r>
            <a:r>
              <a:rPr lang="el-GR" sz="1400" dirty="0" err="1" smtClean="0"/>
              <a:t>Δίκαιο</a:t>
            </a:r>
            <a:r>
              <a:rPr lang="el-GR" sz="1400" dirty="0" smtClean="0"/>
              <a:t> </a:t>
            </a:r>
            <a:r>
              <a:rPr lang="el-GR" sz="1400" dirty="0" err="1" smtClean="0"/>
              <a:t>εμπορικών</a:t>
            </a:r>
            <a:r>
              <a:rPr lang="el-GR" sz="1400" dirty="0" smtClean="0"/>
              <a:t> </a:t>
            </a:r>
            <a:r>
              <a:rPr lang="el-GR" sz="1400" dirty="0" err="1" smtClean="0"/>
              <a:t>εταιρειών</a:t>
            </a:r>
            <a:r>
              <a:rPr lang="el-GR" sz="1400" dirty="0" smtClean="0"/>
              <a:t>, </a:t>
            </a:r>
            <a:r>
              <a:rPr lang="el-GR" sz="1400" dirty="0" err="1" smtClean="0"/>
              <a:t>Δίκαιο</a:t>
            </a:r>
            <a:r>
              <a:rPr lang="el-GR" sz="1400" dirty="0" smtClean="0"/>
              <a:t> &amp; </a:t>
            </a:r>
            <a:r>
              <a:rPr lang="el-GR" sz="1400" dirty="0" err="1" smtClean="0"/>
              <a:t>Οικονομία</a:t>
            </a:r>
            <a:r>
              <a:rPr lang="el-GR" sz="1400" dirty="0" smtClean="0"/>
              <a:t> 2007. </a:t>
            </a:r>
            <a:endParaRPr lang="en-US" sz="1400" dirty="0" smtClean="0"/>
          </a:p>
          <a:p>
            <a:pPr>
              <a:buNone/>
            </a:pPr>
            <a:r>
              <a:rPr lang="el-GR" sz="1400" dirty="0" err="1" smtClean="0"/>
              <a:t>Αντωνόπουλος</a:t>
            </a:r>
            <a:r>
              <a:rPr lang="el-GR" sz="1400" dirty="0" smtClean="0"/>
              <a:t> Β., </a:t>
            </a:r>
            <a:r>
              <a:rPr lang="el-GR" sz="1400" dirty="0" err="1" smtClean="0"/>
              <a:t>Δίκαιο</a:t>
            </a:r>
            <a:r>
              <a:rPr lang="el-GR" sz="1400" dirty="0" smtClean="0"/>
              <a:t> </a:t>
            </a:r>
            <a:r>
              <a:rPr lang="el-GR" sz="1400" dirty="0" err="1" smtClean="0"/>
              <a:t>προσωπικών</a:t>
            </a:r>
            <a:r>
              <a:rPr lang="el-GR" sz="1400" dirty="0" smtClean="0"/>
              <a:t> </a:t>
            </a:r>
            <a:r>
              <a:rPr lang="el-GR" sz="1400" dirty="0" err="1" smtClean="0"/>
              <a:t>εταιρειών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2007. </a:t>
            </a:r>
            <a:endParaRPr lang="en-US" sz="1400" dirty="0" smtClean="0"/>
          </a:p>
          <a:p>
            <a:pPr>
              <a:buNone/>
            </a:pPr>
            <a:r>
              <a:rPr lang="el-GR" sz="1400" dirty="0" err="1" smtClean="0"/>
              <a:t>Αντωνόπουλος</a:t>
            </a:r>
            <a:r>
              <a:rPr lang="el-GR" sz="1400" dirty="0" smtClean="0"/>
              <a:t> Β., </a:t>
            </a:r>
            <a:r>
              <a:rPr lang="el-GR" sz="1400" dirty="0" err="1" smtClean="0"/>
              <a:t>Δίκαιο</a:t>
            </a:r>
            <a:r>
              <a:rPr lang="el-GR" sz="1400" dirty="0" smtClean="0"/>
              <a:t> Α.Ε. και Ε.Π.Ε., </a:t>
            </a:r>
            <a:r>
              <a:rPr lang="el-GR" sz="1400" dirty="0" err="1" smtClean="0"/>
              <a:t>Εκδόσεις</a:t>
            </a:r>
            <a:r>
              <a:rPr lang="el-GR" sz="1400" dirty="0" smtClean="0"/>
              <a:t> </a:t>
            </a:r>
            <a:r>
              <a:rPr lang="el-GR" sz="1400" dirty="0" err="1" smtClean="0"/>
              <a:t>Σάκκουλα</a:t>
            </a:r>
            <a:r>
              <a:rPr lang="el-GR" sz="1400" dirty="0" smtClean="0"/>
              <a:t> 2009. </a:t>
            </a:r>
            <a:r>
              <a:rPr lang="el-GR" sz="1400" dirty="0" err="1" smtClean="0"/>
              <a:t>Κιάντου</a:t>
            </a:r>
            <a:r>
              <a:rPr lang="el-GR" sz="1400" dirty="0" smtClean="0"/>
              <a:t>-</a:t>
            </a:r>
            <a:r>
              <a:rPr lang="el-GR" sz="1400" dirty="0" err="1" smtClean="0"/>
              <a:t>Παμπούκη</a:t>
            </a:r>
            <a:r>
              <a:rPr lang="el-GR" sz="1400" dirty="0" smtClean="0"/>
              <a:t> Αλ., </a:t>
            </a:r>
            <a:r>
              <a:rPr lang="el-GR" sz="1400" dirty="0" err="1" smtClean="0"/>
              <a:t>Δίκαιο</a:t>
            </a:r>
            <a:r>
              <a:rPr lang="el-GR" sz="1400" dirty="0" smtClean="0"/>
              <a:t> </a:t>
            </a:r>
            <a:r>
              <a:rPr lang="el-GR" sz="1400" dirty="0" err="1" smtClean="0"/>
              <a:t>αξιογράφων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1997. </a:t>
            </a:r>
            <a:endParaRPr lang="en-US" sz="1400" dirty="0" smtClean="0"/>
          </a:p>
          <a:p>
            <a:pPr>
              <a:buNone/>
            </a:pPr>
            <a:r>
              <a:rPr lang="el-GR" sz="1400" dirty="0" err="1" smtClean="0"/>
              <a:t>Μούζουλας</a:t>
            </a:r>
            <a:r>
              <a:rPr lang="el-GR" sz="1400" dirty="0" smtClean="0"/>
              <a:t> Σ., </a:t>
            </a:r>
            <a:r>
              <a:rPr lang="el-GR" sz="1400" dirty="0" err="1" smtClean="0"/>
              <a:t>Διοικητικό</a:t>
            </a:r>
            <a:r>
              <a:rPr lang="el-GR" sz="1400" dirty="0" smtClean="0"/>
              <a:t> </a:t>
            </a:r>
            <a:r>
              <a:rPr lang="el-GR" sz="1400" dirty="0" err="1" smtClean="0"/>
              <a:t>Συμβούλιο</a:t>
            </a:r>
            <a:r>
              <a:rPr lang="el-GR" sz="1400" dirty="0" smtClean="0"/>
              <a:t> </a:t>
            </a:r>
            <a:r>
              <a:rPr lang="el-GR" sz="1400" dirty="0" err="1" smtClean="0"/>
              <a:t>Ανώνυμης</a:t>
            </a:r>
            <a:r>
              <a:rPr lang="el-GR" sz="1400" dirty="0" smtClean="0"/>
              <a:t> </a:t>
            </a:r>
            <a:r>
              <a:rPr lang="el-GR" sz="1400" dirty="0" err="1" smtClean="0"/>
              <a:t>Εταιρίας</a:t>
            </a:r>
            <a:r>
              <a:rPr lang="el-GR" sz="1400" dirty="0" smtClean="0"/>
              <a:t>-</a:t>
            </a:r>
            <a:r>
              <a:rPr lang="el-GR" sz="1400" dirty="0" err="1" smtClean="0"/>
              <a:t>Νομολογία</a:t>
            </a:r>
            <a:r>
              <a:rPr lang="el-GR" sz="1400" dirty="0" smtClean="0"/>
              <a:t> 1920-91(</a:t>
            </a:r>
            <a:r>
              <a:rPr lang="el-GR" sz="1400" dirty="0" err="1" smtClean="0"/>
              <a:t>Νομική</a:t>
            </a:r>
            <a:r>
              <a:rPr lang="el-GR" sz="1400" dirty="0" smtClean="0"/>
              <a:t> </a:t>
            </a:r>
            <a:r>
              <a:rPr lang="el-GR" sz="1400" dirty="0" err="1" smtClean="0"/>
              <a:t>Βιβλιοθήκη</a:t>
            </a:r>
            <a:r>
              <a:rPr lang="el-GR" sz="1400" dirty="0" smtClean="0"/>
              <a:t> 1995) </a:t>
            </a:r>
            <a:endParaRPr lang="en-US" sz="1400" dirty="0" smtClean="0"/>
          </a:p>
          <a:p>
            <a:pPr>
              <a:buNone/>
            </a:pPr>
            <a:r>
              <a:rPr lang="el-GR" sz="1400" dirty="0" err="1" smtClean="0"/>
              <a:t>Παπαγιάννης</a:t>
            </a:r>
            <a:r>
              <a:rPr lang="el-GR" sz="1400" dirty="0" smtClean="0"/>
              <a:t> </a:t>
            </a:r>
            <a:r>
              <a:rPr lang="el-GR" sz="1400" dirty="0" err="1" smtClean="0"/>
              <a:t>Ιωάν</a:t>
            </a:r>
            <a:r>
              <a:rPr lang="el-GR" sz="1400" dirty="0" smtClean="0"/>
              <a:t>., </a:t>
            </a:r>
            <a:r>
              <a:rPr lang="el-GR" sz="1400" dirty="0" err="1" smtClean="0"/>
              <a:t>Δίκαιο</a:t>
            </a:r>
            <a:r>
              <a:rPr lang="el-GR" sz="1400" dirty="0" smtClean="0"/>
              <a:t> </a:t>
            </a:r>
            <a:r>
              <a:rPr lang="el-GR" sz="1400" dirty="0" err="1" smtClean="0"/>
              <a:t>εμπορικών</a:t>
            </a:r>
            <a:r>
              <a:rPr lang="el-GR" sz="1400" dirty="0" smtClean="0"/>
              <a:t> </a:t>
            </a:r>
            <a:r>
              <a:rPr lang="el-GR" sz="1400" dirty="0" err="1" smtClean="0"/>
              <a:t>εταιρειών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2011. </a:t>
            </a:r>
            <a:endParaRPr lang="en-US" sz="1400" dirty="0" smtClean="0"/>
          </a:p>
          <a:p>
            <a:pPr>
              <a:buNone/>
            </a:pPr>
            <a:r>
              <a:rPr lang="el-GR" sz="1400" dirty="0" err="1" smtClean="0"/>
              <a:t>Ρόκας</a:t>
            </a:r>
            <a:r>
              <a:rPr lang="el-GR" sz="1400" dirty="0" smtClean="0"/>
              <a:t> Ν., </a:t>
            </a:r>
            <a:r>
              <a:rPr lang="el-GR" sz="1400" dirty="0" err="1" smtClean="0"/>
              <a:t>Εμπορικές</a:t>
            </a:r>
            <a:r>
              <a:rPr lang="el-GR" sz="1400" dirty="0" smtClean="0"/>
              <a:t> </a:t>
            </a:r>
            <a:r>
              <a:rPr lang="el-GR" sz="1400" dirty="0" err="1" smtClean="0"/>
              <a:t>Εταιρίες</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2012.</a:t>
            </a:r>
            <a:endParaRPr lang="en-US" sz="1400" dirty="0" smtClean="0"/>
          </a:p>
          <a:p>
            <a:pPr>
              <a:buNone/>
            </a:pPr>
            <a:r>
              <a:rPr lang="el-GR" sz="1400" dirty="0" err="1" smtClean="0"/>
              <a:t>Ρόκας</a:t>
            </a:r>
            <a:r>
              <a:rPr lang="el-GR" sz="1400" dirty="0" smtClean="0"/>
              <a:t> Ν., </a:t>
            </a:r>
            <a:r>
              <a:rPr lang="el-GR" sz="1400" dirty="0" err="1" smtClean="0"/>
              <a:t>Αξιόγραφα</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2012.</a:t>
            </a:r>
            <a:endParaRPr lang="en-US" sz="1400" dirty="0" smtClean="0"/>
          </a:p>
          <a:p>
            <a:pPr>
              <a:buNone/>
            </a:pPr>
            <a:r>
              <a:rPr lang="el-GR" sz="1400" dirty="0" err="1" smtClean="0"/>
              <a:t>Σινανιώτη</a:t>
            </a:r>
            <a:r>
              <a:rPr lang="el-GR" sz="1400" dirty="0" smtClean="0"/>
              <a:t> Αρ., </a:t>
            </a:r>
            <a:r>
              <a:rPr lang="el-GR" sz="1400" dirty="0" err="1" smtClean="0"/>
              <a:t>Εμπορικό</a:t>
            </a:r>
            <a:r>
              <a:rPr lang="el-GR" sz="1400" dirty="0" smtClean="0"/>
              <a:t> </a:t>
            </a:r>
            <a:r>
              <a:rPr lang="el-GR" sz="1400" dirty="0" err="1" smtClean="0"/>
              <a:t>δίκαιο</a:t>
            </a:r>
            <a:r>
              <a:rPr lang="el-GR" sz="1400" dirty="0" smtClean="0"/>
              <a:t> τ.2, Αντ. Ν. </a:t>
            </a:r>
            <a:r>
              <a:rPr lang="el-GR" sz="1400" dirty="0" err="1" smtClean="0"/>
              <a:t>Σάκκουλας</a:t>
            </a:r>
            <a:r>
              <a:rPr lang="el-GR" sz="1400" dirty="0" smtClean="0"/>
              <a:t> 2004. </a:t>
            </a:r>
            <a:endParaRPr lang="en-US" sz="1400" dirty="0" smtClean="0"/>
          </a:p>
          <a:p>
            <a:pPr>
              <a:buNone/>
            </a:pPr>
            <a:r>
              <a:rPr lang="el-GR" sz="1400" dirty="0" err="1" smtClean="0"/>
              <a:t>Τριανταφυλλάκης</a:t>
            </a:r>
            <a:r>
              <a:rPr lang="el-GR" sz="1400" dirty="0" smtClean="0"/>
              <a:t> Γ., </a:t>
            </a:r>
            <a:r>
              <a:rPr lang="el-GR" sz="1400" dirty="0" err="1" smtClean="0"/>
              <a:t>Εισαγωγή</a:t>
            </a:r>
            <a:r>
              <a:rPr lang="el-GR" sz="1400" dirty="0" smtClean="0"/>
              <a:t> στο </a:t>
            </a:r>
            <a:r>
              <a:rPr lang="el-GR" sz="1400" dirty="0" err="1" smtClean="0"/>
              <a:t>δίκαιο</a:t>
            </a:r>
            <a:r>
              <a:rPr lang="el-GR" sz="1400" dirty="0" smtClean="0"/>
              <a:t> των </a:t>
            </a:r>
            <a:r>
              <a:rPr lang="el-GR" sz="1400" dirty="0" err="1" smtClean="0"/>
              <a:t>αξιογράφων</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2008. </a:t>
            </a:r>
            <a:endParaRPr lang="en-US" sz="1400" dirty="0" smtClean="0"/>
          </a:p>
          <a:p>
            <a:pPr>
              <a:buNone/>
            </a:pPr>
            <a:r>
              <a:rPr lang="el-GR" sz="1400" dirty="0" err="1" smtClean="0"/>
              <a:t>Συλλογή</a:t>
            </a:r>
            <a:r>
              <a:rPr lang="el-GR" sz="1400" dirty="0" smtClean="0"/>
              <a:t> </a:t>
            </a:r>
            <a:r>
              <a:rPr lang="el-GR" sz="1400" dirty="0" err="1" smtClean="0"/>
              <a:t>Διαφόρων</a:t>
            </a:r>
            <a:r>
              <a:rPr lang="el-GR" sz="1400" dirty="0" smtClean="0"/>
              <a:t>, Το </a:t>
            </a:r>
            <a:r>
              <a:rPr lang="el-GR" sz="1400" dirty="0" err="1" smtClean="0"/>
              <a:t>Δίκαιο</a:t>
            </a:r>
            <a:r>
              <a:rPr lang="el-GR" sz="1400" dirty="0" smtClean="0"/>
              <a:t> της </a:t>
            </a:r>
            <a:r>
              <a:rPr lang="el-GR" sz="1400" dirty="0" err="1" smtClean="0"/>
              <a:t>Εταιρίας</a:t>
            </a:r>
            <a:r>
              <a:rPr lang="el-GR" sz="1400" dirty="0" smtClean="0"/>
              <a:t> </a:t>
            </a:r>
            <a:r>
              <a:rPr lang="el-GR" sz="1400" dirty="0" err="1" smtClean="0"/>
              <a:t>Περιορισμένης</a:t>
            </a:r>
            <a:r>
              <a:rPr lang="el-GR" sz="1400" dirty="0" smtClean="0"/>
              <a:t> </a:t>
            </a:r>
            <a:r>
              <a:rPr lang="el-GR" sz="1400" dirty="0" err="1" smtClean="0"/>
              <a:t>Ευθύνης</a:t>
            </a:r>
            <a:r>
              <a:rPr lang="el-GR" sz="1400" dirty="0" smtClean="0"/>
              <a:t>(</a:t>
            </a:r>
            <a:r>
              <a:rPr lang="el-GR" sz="1400" dirty="0" err="1" smtClean="0"/>
              <a:t>Νομική</a:t>
            </a:r>
            <a:r>
              <a:rPr lang="el-GR" sz="1400" dirty="0" smtClean="0"/>
              <a:t> </a:t>
            </a:r>
            <a:r>
              <a:rPr lang="el-GR" sz="1400" dirty="0" err="1" smtClean="0"/>
              <a:t>Βιβλιοθήκη</a:t>
            </a:r>
            <a:r>
              <a:rPr lang="el-GR" sz="1400" dirty="0" smtClean="0"/>
              <a:t> 1994) </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Παππά Π. (2015) Εμπορικό και Οικονομικό Δίκαιο.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1031049"/>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3200" dirty="0" smtClean="0"/>
              <a:t>Πρέβεζα, </a:t>
            </a:r>
            <a:r>
              <a:rPr lang="el-GR" sz="2900" dirty="0" smtClean="0"/>
              <a:t>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0" indent="0">
              <a:lnSpc>
                <a:spcPct val="80000"/>
              </a:lnSpc>
              <a:buNone/>
            </a:pPr>
            <a:r>
              <a:rPr lang="el-GR" sz="2400" dirty="0" smtClean="0"/>
              <a:t>Στην ενότητα αυτή θα αναφερθούμε στα εξής χαρακτηριστικά του γενικού εμπορίου:</a:t>
            </a:r>
          </a:p>
          <a:p>
            <a:pPr marL="0" indent="0">
              <a:lnSpc>
                <a:spcPct val="80000"/>
              </a:lnSpc>
            </a:pPr>
            <a:r>
              <a:rPr lang="el-GR" sz="2400" dirty="0" smtClean="0"/>
              <a:t> Εμπορικότητα</a:t>
            </a:r>
          </a:p>
          <a:p>
            <a:pPr marL="0" indent="0">
              <a:lnSpc>
                <a:spcPct val="80000"/>
              </a:lnSpc>
            </a:pPr>
            <a:r>
              <a:rPr lang="el-GR" sz="2400" dirty="0" smtClean="0"/>
              <a:t>Αρχή σημαντικής δράσης</a:t>
            </a:r>
          </a:p>
          <a:p>
            <a:pPr marL="0" indent="0">
              <a:lnSpc>
                <a:spcPct val="80000"/>
              </a:lnSpc>
            </a:pPr>
            <a:r>
              <a:rPr lang="el-GR" sz="2400" dirty="0" smtClean="0"/>
              <a:t>Δυναμική οπτική εμπορικού δικαίου</a:t>
            </a:r>
          </a:p>
          <a:p>
            <a:pPr marL="0" indent="0">
              <a:lnSpc>
                <a:spcPct val="80000"/>
              </a:lnSpc>
            </a:pPr>
            <a:r>
              <a:rPr lang="el-GR" sz="2400" dirty="0" smtClean="0"/>
              <a:t> Αρχή αποτελεσματικότητας</a:t>
            </a:r>
          </a:p>
          <a:p>
            <a:pPr marL="0" indent="0">
              <a:lnSpc>
                <a:spcPct val="80000"/>
              </a:lnSpc>
            </a:pPr>
            <a:r>
              <a:rPr lang="el-GR" sz="2400" dirty="0" smtClean="0"/>
              <a:t>Αρχή ελεύθερης δράσης</a:t>
            </a:r>
          </a:p>
          <a:p>
            <a:pPr marL="0" indent="0">
              <a:lnSpc>
                <a:spcPct val="80000"/>
              </a:lnSpc>
            </a:pPr>
            <a:r>
              <a:rPr lang="el-GR" sz="2400" smtClean="0"/>
              <a:t> </a:t>
            </a:r>
            <a:r>
              <a:rPr lang="el-GR" sz="2400" dirty="0" smtClean="0"/>
              <a:t>Σ</a:t>
            </a:r>
            <a:r>
              <a:rPr lang="el-GR" sz="2400" smtClean="0"/>
              <a:t>χέση </a:t>
            </a:r>
            <a:r>
              <a:rPr lang="el-GR" sz="2400" dirty="0" smtClean="0"/>
              <a:t>αστικού και εμπορικού δικαίου</a:t>
            </a:r>
          </a:p>
          <a:p>
            <a:pPr marL="0" indent="0">
              <a:lnSpc>
                <a:spcPct val="80000"/>
              </a:lnSpc>
              <a:buNone/>
            </a:pPr>
            <a:endParaRPr lang="el-GR" sz="2400" dirty="0" smtClean="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62500" lnSpcReduction="20000"/>
          </a:bodyPr>
          <a:lstStyle/>
          <a:p>
            <a:pPr marL="0" indent="0">
              <a:buNone/>
            </a:pPr>
            <a:r>
              <a:rPr lang="el-GR" b="1" dirty="0" smtClean="0"/>
              <a:t>Έμπορος</a:t>
            </a:r>
            <a:endParaRPr lang="en-US" b="1" dirty="0" smtClean="0"/>
          </a:p>
          <a:p>
            <a:pPr marL="0" indent="0">
              <a:buNone/>
            </a:pPr>
            <a:r>
              <a:rPr lang="en-US" dirty="0" smtClean="0"/>
              <a:t>Α. Ουσιαστικό </a:t>
            </a:r>
            <a:r>
              <a:rPr lang="en-US" dirty="0" err="1" smtClean="0"/>
              <a:t>σύστημα</a:t>
            </a:r>
            <a:endParaRPr lang="en-US" dirty="0" smtClean="0"/>
          </a:p>
          <a:p>
            <a:pPr marL="0" indent="0">
              <a:buNone/>
            </a:pPr>
            <a:r>
              <a:rPr lang="el-GR" dirty="0" smtClean="0"/>
              <a:t>(ι) Κανόνας: Έμπορος ο τελών </a:t>
            </a:r>
            <a:r>
              <a:rPr lang="el-GR" dirty="0" err="1" smtClean="0"/>
              <a:t>ιδίω</a:t>
            </a:r>
            <a:r>
              <a:rPr lang="el-GR" dirty="0" smtClean="0"/>
              <a:t> ονόματι κατά σύνηθες επάγγελμα πρωτότυπες εμπορικές πράξεις.</a:t>
            </a:r>
            <a:endParaRPr lang="en-US" dirty="0" smtClean="0"/>
          </a:p>
          <a:p>
            <a:pPr marL="0" indent="0">
              <a:buNone/>
            </a:pPr>
            <a:r>
              <a:rPr lang="el-GR" dirty="0" smtClean="0"/>
              <a:t>Απαιτείται εμπορικότητα συνηθέστερων και σπουδαιότερων πράξεων.</a:t>
            </a:r>
            <a:endParaRPr lang="en-US" dirty="0" smtClean="0"/>
          </a:p>
          <a:p>
            <a:pPr marL="0" indent="0">
              <a:buNone/>
            </a:pPr>
            <a:r>
              <a:rPr lang="el-GR" dirty="0" smtClean="0"/>
              <a:t>Διάρκεια – συστηματική διενέργεια – σταθερότητα.</a:t>
            </a:r>
            <a:endParaRPr lang="en-US" dirty="0" smtClean="0"/>
          </a:p>
          <a:p>
            <a:pPr marL="0" indent="0">
              <a:buNone/>
            </a:pPr>
            <a:r>
              <a:rPr lang="el-GR" dirty="0" smtClean="0"/>
              <a:t>Φυσικά πρόσωπα, Ο.Ε., Ε.Ε. (αν ο πραγματικός σκοπός είναι η τέλεση εμπορικών πράξεων).</a:t>
            </a:r>
            <a:endParaRPr lang="en-US" dirty="0" smtClean="0"/>
          </a:p>
          <a:p>
            <a:pPr marL="0" indent="0">
              <a:buNone/>
            </a:pPr>
            <a:r>
              <a:rPr lang="el-GR" dirty="0" smtClean="0"/>
              <a:t>Επάγγελμα: κάθε δραστηριότητα που έχει σκοπό βιοπορισμό. Ανεξαρτησία, προς τα έξω δράση. </a:t>
            </a:r>
            <a:endParaRPr lang="en-US" dirty="0" smtClean="0"/>
          </a:p>
          <a:p>
            <a:pPr marL="0" indent="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Autofit/>
          </a:bodyPr>
          <a:lstStyle/>
          <a:p>
            <a:pPr marL="0" indent="0">
              <a:buNone/>
            </a:pPr>
            <a:r>
              <a:rPr lang="el-GR" sz="2400" dirty="0" smtClean="0"/>
              <a:t>Κάποιες από πρωτότυπες εμπορικές πράξεις (πχ επί αξιόγραφων) δεν μπορούν να αποτελέσουν βιοποριστική ενασχόληση.</a:t>
            </a:r>
            <a:endParaRPr lang="en-US" sz="2400" dirty="0" smtClean="0"/>
          </a:p>
          <a:p>
            <a:pPr marL="0" indent="0">
              <a:buNone/>
            </a:pPr>
            <a:r>
              <a:rPr lang="el-GR" sz="2400" dirty="0" smtClean="0"/>
              <a:t>Σύνηθες επάγγελμα: δεν απαιτείται να είναι αποκλειστικό ή κύριο.</a:t>
            </a:r>
            <a:endParaRPr lang="en-US" sz="2400" dirty="0" smtClean="0"/>
          </a:p>
          <a:p>
            <a:pPr marL="0" indent="0">
              <a:buNone/>
            </a:pPr>
            <a:r>
              <a:rPr lang="el-GR" sz="2400" dirty="0" smtClean="0"/>
              <a:t>Δεν επηρεάζει ο παράνομος ή ανήθικος χαρακτήρας των εμπορικών πράξεων. </a:t>
            </a:r>
            <a:endParaRPr lang="en-US" sz="2400" dirty="0" smtClean="0"/>
          </a:p>
          <a:p>
            <a:pPr marL="0" indent="0">
              <a:buNone/>
            </a:pPr>
            <a:r>
              <a:rPr lang="el-GR" sz="2400" dirty="0" smtClean="0"/>
              <a:t>Την εμπορική ιδιότητα δεν την αποκτούν οι άμεσοι αντιπρόσωποι εμπόρων. </a:t>
            </a:r>
            <a:endParaRPr lang="en-US" sz="2400" dirty="0" smtClean="0"/>
          </a:p>
          <a:p>
            <a:pPr marL="0" indent="0">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70000" lnSpcReduction="20000"/>
          </a:bodyPr>
          <a:lstStyle/>
          <a:p>
            <a:pPr marL="0" indent="0">
              <a:buNone/>
            </a:pPr>
            <a:r>
              <a:rPr lang="en-US" dirty="0" smtClean="0"/>
              <a:t>(</a:t>
            </a:r>
            <a:r>
              <a:rPr lang="en-US" dirty="0" err="1" smtClean="0"/>
              <a:t>ιι</a:t>
            </a:r>
            <a:r>
              <a:rPr lang="en-US" dirty="0" smtClean="0"/>
              <a:t>) </a:t>
            </a:r>
            <a:r>
              <a:rPr lang="en-US" dirty="0" err="1" smtClean="0"/>
              <a:t>Εξαιρέσεις</a:t>
            </a:r>
            <a:r>
              <a:rPr lang="en-US" dirty="0" smtClean="0"/>
              <a:t>:</a:t>
            </a:r>
          </a:p>
          <a:p>
            <a:pPr marL="514350" lvl="0" indent="-514350">
              <a:buFont typeface="+mj-lt"/>
              <a:buAutoNum type="arabicPeriod"/>
            </a:pPr>
            <a:r>
              <a:rPr lang="el-GR" dirty="0" smtClean="0"/>
              <a:t>Μικρέμπορος: δεν αποκτά την εμπορική ιδιότητα επειδή το αντάλλαγμα που παίρνει για τις πράξεις του έχει το χαρακτήρα αμοιβής για τη σωματική καταπόνηση και όχι το χαρακτήρα κέρδους. </a:t>
            </a:r>
            <a:r>
              <a:rPr lang="en-US" dirty="0" smtClean="0"/>
              <a:t> </a:t>
            </a:r>
            <a:r>
              <a:rPr lang="el-GR" dirty="0" smtClean="0"/>
              <a:t>Ο βιοπαλαιστής, τεχνίτης ή μικροεπαγγελματίας.</a:t>
            </a:r>
            <a:r>
              <a:rPr lang="en-US" dirty="0" smtClean="0"/>
              <a:t> </a:t>
            </a:r>
            <a:r>
              <a:rPr lang="el-GR" dirty="0" smtClean="0"/>
              <a:t>Ισχύει και σε εταιρίες.</a:t>
            </a:r>
            <a:r>
              <a:rPr lang="en-US" dirty="0" smtClean="0"/>
              <a:t> </a:t>
            </a:r>
            <a:r>
              <a:rPr lang="el-GR" dirty="0" smtClean="0"/>
              <a:t>Αιτιολογία: σκοπιμότητα, μη επένδυση.</a:t>
            </a:r>
            <a:endParaRPr lang="en-US" dirty="0" smtClean="0"/>
          </a:p>
          <a:p>
            <a:pPr marL="514350" lvl="0" indent="-514350">
              <a:buFont typeface="+mj-lt"/>
              <a:buAutoNum type="arabicPeriod"/>
            </a:pPr>
            <a:r>
              <a:rPr lang="el-GR" dirty="0" err="1" smtClean="0"/>
              <a:t>Κρυπτόμενος</a:t>
            </a:r>
            <a:r>
              <a:rPr lang="el-GR" dirty="0" smtClean="0"/>
              <a:t> έμπορος: διενεργεί επαγγελματικά εμπορικές πράξεις στο όνομά του αλλά τα αποτελέσματα των πράξεων επέρχονται σε άλλο πρόσωπο (φαινόμενος). </a:t>
            </a:r>
            <a:r>
              <a:rPr lang="en-US" dirty="0" err="1" smtClean="0"/>
              <a:t>Την</a:t>
            </a:r>
            <a:r>
              <a:rPr lang="en-US" dirty="0" smtClean="0"/>
              <a:t> </a:t>
            </a:r>
            <a:r>
              <a:rPr lang="en-US" dirty="0" err="1" smtClean="0"/>
              <a:t>αποκτούν</a:t>
            </a:r>
            <a:r>
              <a:rPr lang="en-US" dirty="0" smtClean="0"/>
              <a:t> και τα </a:t>
            </a:r>
            <a:r>
              <a:rPr lang="en-US" dirty="0" err="1" smtClean="0"/>
              <a:t>δύο</a:t>
            </a:r>
            <a:r>
              <a:rPr lang="en-US" dirty="0" smtClean="0"/>
              <a:t> </a:t>
            </a:r>
            <a:r>
              <a:rPr lang="en-US" dirty="0" err="1" smtClean="0"/>
              <a:t>πρόσωπα</a:t>
            </a:r>
            <a:r>
              <a:rPr lang="en-US" dirty="0" smtClean="0"/>
              <a:t>. </a:t>
            </a:r>
          </a:p>
          <a:p>
            <a:pPr marL="514350" indent="-514350">
              <a:buFont typeface="+mj-lt"/>
              <a:buAutoNum type="arabicPeriod"/>
            </a:pPr>
            <a:r>
              <a:rPr lang="el-GR" dirty="0" smtClean="0"/>
              <a:t>Εμφανής και αφανής: στην περίπτωση της αφανούς εταιρίας, την εμπορική ιδιότητα την αποκτά μόνο ο εμφανής εταίρος.</a:t>
            </a:r>
            <a:endParaRPr lang="en-US" dirty="0" smtClean="0"/>
          </a:p>
          <a:p>
            <a:pPr marL="514350" lvl="0" indent="-514350">
              <a:buNone/>
            </a:pPr>
            <a:endParaRPr lang="en-US" dirty="0" smtClean="0"/>
          </a:p>
          <a:p>
            <a:pPr marL="0" indent="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altLang="zh-CN" dirty="0" smtClean="0">
                <a:cs typeface="Segoe UI" pitchFamily="18" charset="0"/>
              </a:rPr>
              <a:t>Εμπορική Ιδιότητα</a:t>
            </a:r>
            <a:endParaRPr lang="en-US" dirty="0"/>
          </a:p>
        </p:txBody>
      </p:sp>
      <p:sp>
        <p:nvSpPr>
          <p:cNvPr id="3" name="2 - Θέση περιεχομένου"/>
          <p:cNvSpPr>
            <a:spLocks noGrp="1"/>
          </p:cNvSpPr>
          <p:nvPr>
            <p:ph idx="1"/>
          </p:nvPr>
        </p:nvSpPr>
        <p:spPr/>
        <p:txBody>
          <a:bodyPr>
            <a:normAutofit fontScale="70000" lnSpcReduction="20000"/>
          </a:bodyPr>
          <a:lstStyle/>
          <a:p>
            <a:pPr marL="514350" lvl="0" indent="-514350">
              <a:buFont typeface="+mj-lt"/>
              <a:buAutoNum type="arabicPeriod" startAt="4"/>
            </a:pPr>
            <a:r>
              <a:rPr lang="el-GR" dirty="0" smtClean="0"/>
              <a:t>Κατά φαινόμενο έμπορος: το πρόσωπο που εμφανίζεται ή δηλώνει δημόσια ότι είναι έμπορος ή συμπεριφέρεται ως τέτοιος χωρίς να είναι και με τον τρόπο αυτό δημιουργεί σε τρίτα πρόσωπα την εύλογη πεποίθηση ότι έχει την εμπορική ιδιότητα, δεν μπορεί να αντιτάξει την έλλειψή της στους καλόπιστους τρίτους που συναλλάχθηκαν μαζί του.</a:t>
            </a:r>
            <a:endParaRPr lang="en-US" dirty="0" smtClean="0"/>
          </a:p>
          <a:p>
            <a:pPr marL="514350" lvl="0" indent="-514350">
              <a:buFont typeface="+mj-lt"/>
              <a:buAutoNum type="arabicPeriod" startAt="4"/>
            </a:pPr>
            <a:r>
              <a:rPr lang="el-GR" dirty="0" smtClean="0"/>
              <a:t>Ομόρρυθμοι εταίροι: είναι έμποροι λόγω συμμετοχής (παράγωγα), χωρίς να απαιτείται η διενέργεια εμπορικής πράξης. </a:t>
            </a:r>
            <a:endParaRPr lang="en-US" dirty="0" smtClean="0"/>
          </a:p>
          <a:p>
            <a:pPr marL="514350" lvl="0" indent="-514350">
              <a:buFont typeface="+mj-lt"/>
              <a:buAutoNum type="arabicPeriod" startAt="4"/>
            </a:pPr>
            <a:r>
              <a:rPr lang="el-GR" dirty="0" smtClean="0"/>
              <a:t>Κατά τεκμήριο έμπορος: το </a:t>
            </a:r>
            <a:r>
              <a:rPr lang="el-GR" dirty="0" err="1" smtClean="0"/>
              <a:t>φ.π</a:t>
            </a:r>
            <a:r>
              <a:rPr lang="el-GR" dirty="0" smtClean="0"/>
              <a:t>. ή η προσωπική εταιρία που καταχωρείται στο ΓΕΜΗ. Δεν έχουν αποκτήσει εμπορική ιδιότητα αλλά αντιμετωπίζονται ως έμποροι (μαχητό τεκμήριο).</a:t>
            </a:r>
            <a:endParaRPr lang="en-US" dirty="0" smtClean="0"/>
          </a:p>
          <a:p>
            <a:pPr marL="514350" indent="-514350">
              <a:buFont typeface="+mj-lt"/>
              <a:buAutoNum type="arabicPeriod" startAt="4"/>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2099</TotalTime>
  <Words>1697</Words>
  <Application>Microsoft Office PowerPoint</Application>
  <PresentationFormat>Προβολή στην οθόνη (16:10)</PresentationFormat>
  <Paragraphs>185</Paragraphs>
  <Slides>27</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Θέμα του Office</vt:lpstr>
      <vt:lpstr>Εμπορικό και Οικονομικό Δίκαιο</vt:lpstr>
      <vt:lpstr>Διαφάνεια 2</vt:lpstr>
      <vt:lpstr>Άδειες Χρήσης</vt:lpstr>
      <vt:lpstr>Χρηματοδότηση</vt:lpstr>
      <vt:lpstr>Σκοποί  ενότητας</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Εμπορική Ιδιότητα</vt:lpstr>
      <vt:lpstr>Βιβλιογραφία</vt:lpstr>
      <vt:lpstr>Σημείωμα Αναφοράς</vt:lpstr>
      <vt:lpstr>Σημείωμα Αδειοδότησης</vt:lpstr>
      <vt:lpstr>Διαφάνεια 24</vt:lpstr>
      <vt:lpstr>Διαφάνεια 25</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343</cp:revision>
  <dcterms:created xsi:type="dcterms:W3CDTF">2012-09-06T09:03:05Z</dcterms:created>
  <dcterms:modified xsi:type="dcterms:W3CDTF">2015-11-09T18:24:13Z</dcterms:modified>
</cp:coreProperties>
</file>