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594" r:id="rId10"/>
    <p:sldId id="545" r:id="rId11"/>
    <p:sldId id="546" r:id="rId12"/>
    <p:sldId id="596" r:id="rId13"/>
    <p:sldId id="595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547" r:id="rId24"/>
    <p:sldId id="606" r:id="rId25"/>
    <p:sldId id="607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292" r:id="rId51"/>
    <p:sldId id="293" r:id="rId52"/>
    <p:sldId id="294" r:id="rId53"/>
    <p:sldId id="295" r:id="rId54"/>
    <p:sldId id="280" r:id="rId55"/>
  </p:sldIdLst>
  <p:sldSz cx="9144000" cy="5715000" type="screen16x10"/>
  <p:notesSz cx="6858000" cy="9144000"/>
  <p:custDataLst>
    <p:tags r:id="rId5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-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79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0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1" baseline="0" dirty="0" smtClean="0">
                <a:solidFill>
                  <a:schemeClr val="bg1"/>
                </a:solidFill>
              </a:rPr>
              <a:t>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Θεώρημα </a:t>
            </a:r>
            <a:r>
              <a:rPr lang="en-US" sz="1000" b="0" baseline="0" dirty="0" smtClean="0">
                <a:solidFill>
                  <a:schemeClr val="bg1"/>
                </a:solidFill>
              </a:rPr>
              <a:t>Bayes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1000" dirty="0" smtClean="0">
                <a:solidFill>
                  <a:schemeClr val="bg1"/>
                </a:solidFill>
              </a:rPr>
              <a:t>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1" baseline="0" dirty="0" smtClean="0">
                <a:solidFill>
                  <a:schemeClr val="bg1"/>
                </a:solidFill>
              </a:rPr>
              <a:t>Πειραματισμός -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Θεώρημα </a:t>
            </a:r>
            <a:r>
              <a:rPr lang="en-US" sz="1000" b="0" baseline="0" dirty="0" smtClean="0">
                <a:solidFill>
                  <a:schemeClr val="bg1"/>
                </a:solidFill>
              </a:rPr>
              <a:t>Bayes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1000" dirty="0" smtClean="0">
                <a:solidFill>
                  <a:schemeClr val="bg1"/>
                </a:solidFill>
              </a:rPr>
              <a:t>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</a:t>
            </a:r>
            <a:r>
              <a:rPr lang="el-GR" dirty="0" smtClean="0"/>
              <a:t>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Θεώρημα </a:t>
            </a:r>
            <a:r>
              <a:rPr lang="en-US" sz="2800" b="1" dirty="0" smtClean="0"/>
              <a:t>Bayes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Περιθώρια ή ολική πιθανότητα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 smtClean="0"/>
              <a:t>Προκύπτει ότι: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800" dirty="0"/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 smtClean="0"/>
              <a:t>Από την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800" dirty="0"/>
          </a:p>
          <a:p>
            <a:pPr marL="342900" lvl="1" indent="-342900">
              <a:spcBef>
                <a:spcPts val="700"/>
              </a:spcBef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dirty="0"/>
              <a:t>και το θεώρημα του </a:t>
            </a:r>
            <a:r>
              <a:rPr lang="el-GR" altLang="el-GR" dirty="0" err="1" smtClean="0"/>
              <a:t>πολ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σμού</a:t>
            </a:r>
            <a:r>
              <a:rPr lang="el-GR" altLang="el-GR" dirty="0" smtClean="0"/>
              <a:t> προκύπτει</a:t>
            </a:r>
          </a:p>
          <a:p>
            <a:pPr marL="0" lvl="1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dirty="0"/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800" dirty="0" smtClean="0"/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/>
              <a:t>	</a:t>
            </a:r>
            <a:endParaRPr lang="el-GR" altLang="el-GR" sz="2400" dirty="0" smtClean="0"/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800" dirty="0" smtClean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 smtClean="0"/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400" dirty="0"/>
              <a:t>	</a:t>
            </a:r>
            <a:endParaRPr lang="el-GR" altLang="el-GR" sz="2400" dirty="0" smtClean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 smtClean="0"/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dirty="0"/>
          </a:p>
          <a:p>
            <a:pPr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15012"/>
              </p:ext>
            </p:extLst>
          </p:nvPr>
        </p:nvGraphicFramePr>
        <p:xfrm>
          <a:off x="1043608" y="1921396"/>
          <a:ext cx="4720952" cy="50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8" name="Equation" r:id="rId3" imgW="2400300" imgH="228600" progId="Equation.3">
                  <p:embed/>
                </p:oleObj>
              </mc:Choice>
              <mc:Fallback>
                <p:oleObj name="Equation" r:id="rId3" imgW="240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21396"/>
                        <a:ext cx="4720952" cy="50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2498"/>
              </p:ext>
            </p:extLst>
          </p:nvPr>
        </p:nvGraphicFramePr>
        <p:xfrm>
          <a:off x="1043608" y="2929508"/>
          <a:ext cx="5240716" cy="51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9" name="Equation" r:id="rId5" imgW="2400300" imgH="228600" progId="Equation.3">
                  <p:embed/>
                </p:oleObj>
              </mc:Choice>
              <mc:Fallback>
                <p:oleObj name="Equation" r:id="rId5" imgW="240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29508"/>
                        <a:ext cx="5240716" cy="51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51747"/>
              </p:ext>
            </p:extLst>
          </p:nvPr>
        </p:nvGraphicFramePr>
        <p:xfrm>
          <a:off x="945628" y="3947382"/>
          <a:ext cx="5330552" cy="55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0" name="Equation" r:id="rId6" imgW="2730500" imgH="241300" progId="Equation.3">
                  <p:embed/>
                </p:oleObj>
              </mc:Choice>
              <mc:Fallback>
                <p:oleObj name="Equation" r:id="rId6" imgW="2730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28" y="3947382"/>
                        <a:ext cx="5330552" cy="55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Περιθώρια ή ολική πιθανότητα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Σε μια τέτοια περίπτωση η Ρ(Β) </a:t>
            </a:r>
            <a:r>
              <a:rPr lang="el-GR" altLang="el-GR" sz="2800" dirty="0" smtClean="0"/>
              <a:t>ονομάζεται </a:t>
            </a:r>
            <a:r>
              <a:rPr lang="el-GR" altLang="el-GR" sz="2800" dirty="0"/>
              <a:t>περιθώρια πιθανότητα</a:t>
            </a:r>
          </a:p>
          <a:p>
            <a:r>
              <a:rPr lang="el-GR" altLang="el-GR" sz="2800" dirty="0"/>
              <a:t>Το γιατί θα φανεί καλύτερα στο ακόλουθο παράδειγμα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56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l-GR" sz="2800" dirty="0" smtClean="0"/>
              <a:t>Ο </a:t>
            </a:r>
            <a:r>
              <a:rPr lang="el-GR" altLang="el-GR" sz="2800" dirty="0" smtClean="0"/>
              <a:t>πίνακας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που ακολουθεί δίνει για τα ελαττωματικά προϊόντα παραγωγικής μονάδας τις </a:t>
            </a:r>
            <a:r>
              <a:rPr lang="el-GR" altLang="el-GR" sz="2800" dirty="0"/>
              <a:t>κοινές (ή </a:t>
            </a:r>
            <a:r>
              <a:rPr lang="el-GR" altLang="el-GR" sz="2800" dirty="0" smtClean="0"/>
              <a:t>συνδυασμένες) πιθανότητες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ανάλογα με το είδος του ελαττώματος και τον υπάλληλο </a:t>
            </a:r>
            <a:r>
              <a:rPr lang="en-GB" altLang="el-GR" sz="2800" dirty="0" smtClean="0"/>
              <a:t>που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έκανε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τον έλεγχο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2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Πίνακας για τα ελαττωματικά προϊόντα παραγωγικής μονάδας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1 (2)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5988"/>
            <a:ext cx="4759628" cy="30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Ένα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προϊόν έχει ελάττωμα στη συσκευασία. </a:t>
            </a:r>
            <a:r>
              <a:rPr lang="el-GR" altLang="el-GR" sz="2800" dirty="0" smtClean="0"/>
              <a:t>Ποια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είναι η πιθανότητα να έχει ελεγχθεί από τον </a:t>
            </a:r>
            <a:r>
              <a:rPr lang="el-GR" altLang="el-GR" sz="2800" dirty="0" smtClean="0"/>
              <a:t>Υ</a:t>
            </a:r>
            <a:r>
              <a:rPr lang="el-GR" altLang="el-GR" sz="2800" baseline="-25000" dirty="0" smtClean="0"/>
              <a:t>1</a:t>
            </a:r>
            <a:r>
              <a:rPr lang="en-GB" altLang="el-GR" sz="2800" dirty="0" smtClean="0"/>
              <a:t>;</a:t>
            </a:r>
            <a:endParaRPr lang="el-GR" altLang="el-GR" sz="2800" dirty="0" smtClean="0"/>
          </a:p>
          <a:p>
            <a:pPr marL="0" indent="0">
              <a:buNone/>
            </a:pPr>
            <a:endParaRPr lang="en-GB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76726"/>
              </p:ext>
            </p:extLst>
          </p:nvPr>
        </p:nvGraphicFramePr>
        <p:xfrm>
          <a:off x="1331640" y="2281436"/>
          <a:ext cx="3888432" cy="85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6" r:id="rId3" imgW="491432" imgH="444429" progId="">
                  <p:embed/>
                </p:oleObj>
              </mc:Choice>
              <mc:Fallback>
                <p:oleObj r:id="rId3" imgW="491432" imgH="444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81436"/>
                        <a:ext cx="3888432" cy="859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8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Ένα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προϊόν έχει ελεγχθεί από </a:t>
            </a:r>
            <a:r>
              <a:rPr lang="el-GR" altLang="el-GR" sz="2800" dirty="0" smtClean="0"/>
              <a:t>τον Υ2. Ποια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είναι η πιθανότητα να έχει ελάττωμα στη συσκευασία</a:t>
            </a:r>
            <a:r>
              <a:rPr lang="en-GB" altLang="el-GR" sz="2800" dirty="0" smtClean="0"/>
              <a:t>;</a:t>
            </a:r>
            <a:endParaRPr lang="el-GR" altLang="el-GR" sz="2800" dirty="0" smtClean="0"/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GB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60237"/>
              </p:ext>
            </p:extLst>
          </p:nvPr>
        </p:nvGraphicFramePr>
        <p:xfrm>
          <a:off x="1331641" y="2353445"/>
          <a:ext cx="397131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8" r:id="rId3" imgW="491449" imgH="444444" progId="">
                  <p:embed/>
                </p:oleObj>
              </mc:Choice>
              <mc:Fallback>
                <p:oleObj r:id="rId3" imgW="491449" imgH="4444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2353445"/>
                        <a:ext cx="397131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77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1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Υπολογίζουμε ακόμη: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69427"/>
              </p:ext>
            </p:extLst>
          </p:nvPr>
        </p:nvGraphicFramePr>
        <p:xfrm>
          <a:off x="1259632" y="1985138"/>
          <a:ext cx="2087394" cy="40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8" r:id="rId3" imgW="491400" imgH="215849" progId="">
                  <p:embed/>
                </p:oleObj>
              </mc:Choice>
              <mc:Fallback>
                <p:oleObj r:id="rId3" imgW="491400" imgH="2158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85138"/>
                        <a:ext cx="2087394" cy="402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15852"/>
              </p:ext>
            </p:extLst>
          </p:nvPr>
        </p:nvGraphicFramePr>
        <p:xfrm>
          <a:off x="1259632" y="2422895"/>
          <a:ext cx="2016911" cy="38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9" r:id="rId5" imgW="491360" imgH="215831" progId="">
                  <p:embed/>
                </p:oleObj>
              </mc:Choice>
              <mc:Fallback>
                <p:oleObj r:id="rId5" imgW="491360" imgH="2158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22895"/>
                        <a:ext cx="2016911" cy="384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47273"/>
              </p:ext>
            </p:extLst>
          </p:nvPr>
        </p:nvGraphicFramePr>
        <p:xfrm>
          <a:off x="1259632" y="2850566"/>
          <a:ext cx="2087394" cy="39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0" r:id="rId7" imgW="491457" imgH="228578" progId="">
                  <p:embed/>
                </p:oleObj>
              </mc:Choice>
              <mc:Fallback>
                <p:oleObj r:id="rId7" imgW="491457" imgH="2285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850566"/>
                        <a:ext cx="2087394" cy="397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7691"/>
              </p:ext>
            </p:extLst>
          </p:nvPr>
        </p:nvGraphicFramePr>
        <p:xfrm>
          <a:off x="1259632" y="3248526"/>
          <a:ext cx="2016911" cy="38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1" r:id="rId9" imgW="491360" imgH="215831" progId="">
                  <p:embed/>
                </p:oleObj>
              </mc:Choice>
              <mc:Fallback>
                <p:oleObj r:id="rId9" imgW="491360" imgH="2158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48526"/>
                        <a:ext cx="2016911" cy="38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27088"/>
              </p:ext>
            </p:extLst>
          </p:nvPr>
        </p:nvGraphicFramePr>
        <p:xfrm>
          <a:off x="1259632" y="3658687"/>
          <a:ext cx="2102047" cy="37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2" r:id="rId11" imgW="491287" imgH="215799" progId="">
                  <p:embed/>
                </p:oleObj>
              </mc:Choice>
              <mc:Fallback>
                <p:oleObj r:id="rId11" imgW="491287" imgH="2157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58687"/>
                        <a:ext cx="2102047" cy="37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56241"/>
              </p:ext>
            </p:extLst>
          </p:nvPr>
        </p:nvGraphicFramePr>
        <p:xfrm>
          <a:off x="1246072" y="4031516"/>
          <a:ext cx="1864273" cy="41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3" r:id="rId13" imgW="491424" imgH="228563" progId="">
                  <p:embed/>
                </p:oleObj>
              </mc:Choice>
              <mc:Fallback>
                <p:oleObj r:id="rId13" imgW="491424" imgH="2285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72" y="4031516"/>
                        <a:ext cx="1864273" cy="41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06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Οι </a:t>
            </a:r>
            <a:r>
              <a:rPr lang="el-GR" altLang="el-GR" dirty="0" smtClean="0"/>
              <a:t>προηγούμενες πληροφορίες μπορούν </a:t>
            </a:r>
            <a:r>
              <a:rPr lang="el-GR" altLang="el-GR" dirty="0"/>
              <a:t>να δοθούν με το </a:t>
            </a:r>
            <a:r>
              <a:rPr lang="el-GR" altLang="el-GR" dirty="0" smtClean="0"/>
              <a:t>παραπάνω </a:t>
            </a:r>
            <a:r>
              <a:rPr lang="el-GR" altLang="el-GR" dirty="0"/>
              <a:t>δέντρο πιθανότητας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(6)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448" y="1079071"/>
            <a:ext cx="4284752" cy="31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Περιθώριες</a:t>
            </a:r>
            <a:r>
              <a:rPr lang="el-GR" dirty="0" smtClean="0"/>
              <a:t> πιθανότητες σε συνθήκες στατιστικής ανεξαρτησίας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Όταν η πραγματοποίηση ενός ενδεχομένου δεν επηρεάζει την πραγματοποίηση οποιουδήποτε άλλου ενδεχομένου, έχουμε συνθήκες στατιστικής ανεξαρτησίας οπότε:</a:t>
            </a:r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GB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2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Περιθώριες</a:t>
            </a:r>
            <a:r>
              <a:rPr lang="el-GR" dirty="0"/>
              <a:t> πιθανότητες σε συνθήκες στατιστικής </a:t>
            </a:r>
            <a:r>
              <a:rPr lang="el-GR" dirty="0" smtClean="0"/>
              <a:t>ανεξαρτησίας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κοινή πιθανότητα δύο ή περισσότερων ενδεχομένων συγχρόνως ή διαδοχικά ισούται με το γινόμενο των </a:t>
            </a:r>
            <a:r>
              <a:rPr lang="el-GR" altLang="el-GR" sz="2800" dirty="0" err="1"/>
              <a:t>περιθώριων</a:t>
            </a:r>
            <a:r>
              <a:rPr lang="el-GR" altLang="el-GR" sz="2800" dirty="0"/>
              <a:t> πιθανοτήτων τους.</a:t>
            </a:r>
          </a:p>
          <a:p>
            <a:r>
              <a:rPr lang="el-GR" altLang="el-GR" sz="2800" dirty="0"/>
              <a:t>Η δεσμευμένη πιθανότητα κάθε ενδεχομένου ισούται με την περιθώρια πιθανότητά του.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26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</a:t>
            </a:r>
            <a:r>
              <a:rPr lang="el-GR" b="1" dirty="0" smtClean="0"/>
              <a:t>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Θεώρημα </a:t>
            </a:r>
            <a:r>
              <a:rPr lang="en-US" sz="2800" dirty="0" smtClean="0"/>
              <a:t>Bayes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Πίνακες διπλής εισόδου και δένδρα πιθανότητας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Όταν σε έναν δειγματικό χώρο ορίζονται </a:t>
            </a:r>
            <a:r>
              <a:rPr lang="el-GR" altLang="el-GR" sz="2800" dirty="0" smtClean="0"/>
              <a:t>δύο </a:t>
            </a:r>
            <a:r>
              <a:rPr lang="el-GR" altLang="el-GR" sz="2800" dirty="0" err="1" smtClean="0"/>
              <a:t>διαμερισμοί</a:t>
            </a:r>
            <a:r>
              <a:rPr lang="el-GR" altLang="el-GR" sz="2800" dirty="0"/>
              <a:t>, οι σχετικές πιθανότητες μπορεί να δοθούν συνολικά με τρείς τρόπους. </a:t>
            </a:r>
          </a:p>
          <a:p>
            <a:r>
              <a:rPr lang="el-GR" altLang="el-GR" sz="2800" dirty="0" smtClean="0"/>
              <a:t>Θα </a:t>
            </a:r>
            <a:r>
              <a:rPr lang="el-GR" altLang="el-GR" sz="2800" dirty="0"/>
              <a:t>τους παρακολουθήσουμε με τη βοήθεια ενός παραδείγματος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8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</a:t>
            </a:r>
            <a:r>
              <a:rPr lang="el-GR" dirty="0" smtClean="0"/>
              <a:t>πιθανότητας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Πρώτος τρόπος:</a:t>
            </a:r>
          </a:p>
          <a:p>
            <a:pPr marL="0" indent="0">
              <a:buNone/>
            </a:pPr>
            <a:r>
              <a:rPr lang="el-GR" altLang="el-GR" sz="2800" dirty="0" smtClean="0"/>
              <a:t>Έναν </a:t>
            </a:r>
            <a:r>
              <a:rPr lang="el-GR" altLang="el-GR" sz="2800" dirty="0"/>
              <a:t>πίνακα διπλής εισόδου όπου καταγράφονται οι κοινές (ή συνδυασμένες) και οι </a:t>
            </a:r>
            <a:r>
              <a:rPr lang="el-GR" altLang="el-GR" sz="2800" dirty="0" err="1"/>
              <a:t>περιθώριες</a:t>
            </a:r>
            <a:r>
              <a:rPr lang="el-GR" altLang="el-GR" sz="2800" dirty="0"/>
              <a:t> πιθανότητες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059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 smtClean="0"/>
              <a:t>Παράδειγμα:</a:t>
            </a:r>
          </a:p>
          <a:p>
            <a:pPr>
              <a:buNone/>
            </a:pPr>
            <a:r>
              <a:rPr lang="el-GR" altLang="el-GR" sz="2800" dirty="0" smtClean="0"/>
              <a:t>Διαφημιστική </a:t>
            </a:r>
            <a:r>
              <a:rPr lang="el-GR" altLang="el-GR" sz="2800" dirty="0"/>
              <a:t>εταιρεία με μακρόχρονη πείρα </a:t>
            </a:r>
            <a:r>
              <a:rPr lang="el-GR" altLang="el-GR" sz="2800" dirty="0" smtClean="0"/>
              <a:t>στην αποστολή </a:t>
            </a:r>
            <a:r>
              <a:rPr lang="el-GR" altLang="el-GR" sz="2800" dirty="0"/>
              <a:t>ερωτηματολογίων υπολόγισε </a:t>
            </a:r>
            <a:r>
              <a:rPr lang="el-GR" altLang="el-GR" sz="2800" dirty="0" smtClean="0"/>
              <a:t>τον ακόλουθο </a:t>
            </a:r>
            <a:r>
              <a:rPr lang="el-GR" altLang="el-GR" sz="2800" dirty="0"/>
              <a:t>πίνακα για τις πιθανότητες να είναι </a:t>
            </a:r>
            <a:r>
              <a:rPr lang="el-GR" altLang="el-GR" sz="2800" dirty="0" smtClean="0"/>
              <a:t>ο παραλήπτης </a:t>
            </a:r>
            <a:r>
              <a:rPr lang="el-GR" altLang="el-GR" sz="2800" dirty="0"/>
              <a:t>άνδρας (Α) ή γυναίκα (Γ) και </a:t>
            </a:r>
            <a:r>
              <a:rPr lang="el-GR" altLang="el-GR" sz="2800" dirty="0" smtClean="0"/>
              <a:t>να απαντήσει </a:t>
            </a:r>
            <a:r>
              <a:rPr lang="el-GR" altLang="el-GR" sz="2800" dirty="0"/>
              <a:t>(ΝΑΙ) ή να μην απαντήσει (ΟΧΙ</a:t>
            </a:r>
            <a:r>
              <a:rPr lang="el-GR" altLang="el-GR" sz="2800" dirty="0" smtClean="0"/>
              <a:t>)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28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 smtClean="0"/>
              <a:t>Πίνακας διπλής εισόδου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3324"/>
            <a:ext cx="5733507" cy="31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 smtClean="0"/>
              <a:t>Δεύτερος τρόπος:</a:t>
            </a:r>
          </a:p>
          <a:p>
            <a:pPr>
              <a:buNone/>
            </a:pPr>
            <a:r>
              <a:rPr lang="el-GR" altLang="el-GR" sz="2800" dirty="0" smtClean="0"/>
              <a:t>Ένα </a:t>
            </a:r>
            <a:r>
              <a:rPr lang="el-GR" altLang="el-GR" sz="2800" dirty="0" err="1" smtClean="0"/>
              <a:t>Βέννειο</a:t>
            </a:r>
            <a:r>
              <a:rPr lang="el-GR" altLang="el-GR" sz="2800" dirty="0" smtClean="0"/>
              <a:t> διάγραμμα όπου καταγράφονται οι </a:t>
            </a:r>
            <a:r>
              <a:rPr lang="el-GR" altLang="el-GR" sz="2800" dirty="0" err="1" smtClean="0"/>
              <a:t>περιθώριες</a:t>
            </a:r>
            <a:r>
              <a:rPr lang="el-GR" altLang="el-GR" sz="2800" dirty="0" smtClean="0"/>
              <a:t> πιθανότητες</a:t>
            </a:r>
          </a:p>
          <a:p>
            <a:pPr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8039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l-GR" altLang="el-GR" dirty="0" err="1"/>
              <a:t>Βέννειο</a:t>
            </a:r>
            <a:r>
              <a:rPr lang="el-GR" altLang="el-GR" dirty="0"/>
              <a:t> διάγραμμα για το </a:t>
            </a:r>
            <a:r>
              <a:rPr lang="el-GR" altLang="el-GR" dirty="0" smtClean="0"/>
              <a:t>Παράδειγμα </a:t>
            </a:r>
            <a:r>
              <a:rPr lang="el-GR" altLang="el-GR" dirty="0"/>
              <a:t>1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(6)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pic" idx="1"/>
          </p:nvPr>
        </p:nvGraphicFramePr>
        <p:xfrm>
          <a:off x="1822669" y="1296988"/>
          <a:ext cx="5425637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Document" r:id="rId3" imgW="10172871" imgH="5402675" progId="Word.Document.8">
                  <p:embed/>
                </p:oleObj>
              </mc:Choice>
              <mc:Fallback>
                <p:oleObj name="Document" r:id="rId3" imgW="10172871" imgH="5402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669" y="1296988"/>
                        <a:ext cx="5425637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34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</a:t>
            </a:r>
            <a:r>
              <a:rPr lang="en-US" dirty="0" smtClean="0"/>
              <a:t>7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 smtClean="0"/>
              <a:t>Τρίτος τρόπος: Ένα δένδρο πιθανότητας</a:t>
            </a:r>
          </a:p>
          <a:p>
            <a:pPr>
              <a:buNone/>
            </a:pPr>
            <a:r>
              <a:rPr lang="el-GR" altLang="el-GR" sz="2800" dirty="0"/>
              <a:t>Γενικά, σε ένα δέντρο πιθανότητας </a:t>
            </a:r>
            <a:r>
              <a:rPr lang="el-GR" altLang="el-GR" sz="2800" dirty="0" smtClean="0"/>
              <a:t>έχουμε:</a:t>
            </a:r>
            <a:endParaRPr lang="el-GR" altLang="el-GR" sz="2800" dirty="0"/>
          </a:p>
          <a:p>
            <a:r>
              <a:rPr lang="el-GR" altLang="el-GR" sz="2400" dirty="0"/>
              <a:t>κορυφές που αντιστοιχούν στα αντίστοιχα στάδια του πειράματος </a:t>
            </a:r>
          </a:p>
          <a:p>
            <a:r>
              <a:rPr lang="el-GR" altLang="el-GR" sz="2400" dirty="0"/>
              <a:t>κλαδιά που ορίζουν τα δυνατά αποτελέσματα σε κάθε στάδιο</a:t>
            </a:r>
          </a:p>
          <a:p>
            <a:pPr>
              <a:buNone/>
            </a:pPr>
            <a:endParaRPr lang="el-GR" altLang="el-GR" sz="2800" dirty="0" smtClean="0"/>
          </a:p>
          <a:p>
            <a:pPr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23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</a:t>
            </a:r>
            <a:r>
              <a:rPr lang="en-US" dirty="0" smtClean="0"/>
              <a:t>8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Ισχύουν τα εξής:</a:t>
            </a:r>
          </a:p>
          <a:p>
            <a:r>
              <a:rPr lang="el-GR" altLang="el-GR" sz="2400" dirty="0"/>
              <a:t>το γινόμενο των πιθανοτήτων όλων των κλαδιών που ορίζουν ένα μονοπάτι ισούται με την κοινή πιθανότητα των αντίστοιχων </a:t>
            </a:r>
            <a:r>
              <a:rPr lang="el-GR" altLang="el-GR" sz="2400" dirty="0" smtClean="0"/>
              <a:t>ενδεχομένων</a:t>
            </a:r>
          </a:p>
          <a:p>
            <a:r>
              <a:rPr lang="el-GR" altLang="el-GR" sz="2400" dirty="0"/>
              <a:t>Το άθροισμα των πιθανοτήτων που αντιστοιχούν σε όλα τα κλαδιά που ξεκινούν από μια κορυφή ισούται με </a:t>
            </a:r>
            <a:r>
              <a:rPr lang="el-GR" altLang="el-GR" sz="2400" dirty="0" smtClean="0"/>
              <a:t>1</a:t>
            </a:r>
            <a:endParaRPr lang="el-GR" altLang="el-GR" sz="2400" dirty="0"/>
          </a:p>
          <a:p>
            <a:r>
              <a:rPr lang="el-GR" altLang="el-GR" sz="2400" dirty="0"/>
              <a:t>Επίσης το άθροισμα των κοινών πιθανοτήτων όλων των μονοπατιών ισούται με </a:t>
            </a:r>
            <a:r>
              <a:rPr lang="el-GR" altLang="el-GR" sz="2400" dirty="0" smtClean="0"/>
              <a:t>1</a:t>
            </a:r>
            <a:endParaRPr lang="el-GR" altLang="el-GR" sz="2400" dirty="0"/>
          </a:p>
          <a:p>
            <a:endParaRPr lang="el-GR" altLang="el-GR" sz="2400" dirty="0"/>
          </a:p>
          <a:p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680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l-GR" altLang="el-GR" dirty="0" smtClean="0"/>
              <a:t>δένδρο πιθανότητας για </a:t>
            </a:r>
            <a:r>
              <a:rPr lang="el-GR" altLang="el-GR" dirty="0"/>
              <a:t>το </a:t>
            </a:r>
            <a:r>
              <a:rPr lang="el-GR" altLang="el-GR" dirty="0" smtClean="0"/>
              <a:t>Παράδειγμα </a:t>
            </a:r>
            <a:r>
              <a:rPr lang="el-GR" altLang="el-GR" dirty="0"/>
              <a:t>1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</a:t>
            </a:r>
            <a:r>
              <a:rPr lang="en-US" dirty="0" smtClean="0"/>
              <a:t>9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 b="9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799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Το άθροισμα των πιθανοτήτων που αντιστοιχούν σε όλα τα κλαδιά που ξεκινούν από μια κορυφή ισούται με </a:t>
            </a:r>
            <a:r>
              <a:rPr lang="el-GR" altLang="el-GR" sz="2800" dirty="0" smtClean="0"/>
              <a:t>1</a:t>
            </a:r>
            <a:endParaRPr lang="el-GR" altLang="el-GR" sz="2800" dirty="0"/>
          </a:p>
          <a:p>
            <a:r>
              <a:rPr lang="el-GR" altLang="el-GR" sz="2800" dirty="0"/>
              <a:t>Επίσης το άθροισμα των κοινών πιθανοτήτων όλων των μονοπατιών ισούται με </a:t>
            </a:r>
            <a:r>
              <a:rPr lang="el-GR" altLang="el-GR" sz="2800" dirty="0" smtClean="0"/>
              <a:t>1</a:t>
            </a:r>
            <a:endParaRPr lang="el-GR" altLang="el-GR" sz="2800" dirty="0"/>
          </a:p>
          <a:p>
            <a:pPr marL="0" indent="0">
              <a:buNone/>
            </a:pPr>
            <a:endParaRPr lang="el-GR" altLang="el-GR" sz="2400" dirty="0"/>
          </a:p>
          <a:p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8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διπλής εισόδου και δένδρα πιθανότητας </a:t>
            </a:r>
            <a:r>
              <a:rPr lang="el-GR" dirty="0" smtClean="0"/>
              <a:t>(</a:t>
            </a:r>
            <a:r>
              <a:rPr lang="en-US" dirty="0" smtClean="0"/>
              <a:t>11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πιθανότητες υπό συνθήκη:</a:t>
            </a:r>
          </a:p>
          <a:p>
            <a:pPr marL="0" indent="0">
              <a:buNone/>
            </a:pPr>
            <a:r>
              <a:rPr lang="el-GR" altLang="el-GR" sz="2400" dirty="0"/>
              <a:t>Η πιθανότητα για κάποιον τυχαίο παραλήπτη π.χ. να απαντήσει, </a:t>
            </a:r>
            <a:r>
              <a:rPr lang="el-GR" altLang="el-GR" sz="2400" dirty="0" smtClean="0"/>
              <a:t>δεδομένου ότι είναι </a:t>
            </a:r>
            <a:r>
              <a:rPr lang="el-GR" altLang="el-GR" sz="2400" dirty="0"/>
              <a:t>άντρας υπολογίζεται ως </a:t>
            </a:r>
            <a:r>
              <a:rPr lang="el-GR" altLang="el-GR" sz="2400" dirty="0" smtClean="0"/>
              <a:t>εξής:</a:t>
            </a:r>
          </a:p>
          <a:p>
            <a:pPr marL="0" indent="0">
              <a:buNone/>
            </a:pPr>
            <a:endParaRPr lang="el-GR" altLang="el-GR" sz="2400" dirty="0"/>
          </a:p>
          <a:p>
            <a:pPr marL="0" indent="0">
              <a:buNone/>
            </a:pPr>
            <a:endParaRPr lang="el-GR" altLang="el-GR" sz="2400" dirty="0" smtClean="0"/>
          </a:p>
          <a:p>
            <a:pPr marL="0" indent="0">
              <a:buNone/>
            </a:pPr>
            <a:r>
              <a:rPr lang="el-GR" altLang="el-GR" sz="2400" dirty="0"/>
              <a:t>όπου ΑΝ είναι ο σύντομος τρόπος για το ενδεχόμενο Α</a:t>
            </a:r>
            <a:r>
              <a:rPr lang="el-GR" altLang="el-GR" sz="2400" dirty="0">
                <a:sym typeface="Symbol" panose="05050102010706020507" pitchFamily="18" charset="2"/>
              </a:rPr>
              <a:t></a:t>
            </a:r>
            <a:r>
              <a:rPr lang="el-GR" altLang="el-GR" sz="2400" dirty="0"/>
              <a:t>Ν  </a:t>
            </a:r>
          </a:p>
          <a:p>
            <a:pPr marL="0" indent="0">
              <a:buNone/>
            </a:pPr>
            <a:endParaRPr lang="el-GR" altLang="el-GR" sz="2400" dirty="0" smtClean="0"/>
          </a:p>
          <a:p>
            <a:pPr marL="0" indent="0">
              <a:buNone/>
            </a:pPr>
            <a:endParaRPr lang="el-GR" altLang="el-GR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16156"/>
              </p:ext>
            </p:extLst>
          </p:nvPr>
        </p:nvGraphicFramePr>
        <p:xfrm>
          <a:off x="2411760" y="2809101"/>
          <a:ext cx="3874388" cy="82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1" r:id="rId3" imgW="1904174" imgH="406224" progId="Equation.3">
                  <p:embed/>
                </p:oleObj>
              </mc:Choice>
              <mc:Fallback>
                <p:oleObj r:id="rId3" imgW="190417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09101"/>
                        <a:ext cx="3874388" cy="82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27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εξίσωση του </a:t>
            </a:r>
            <a:r>
              <a:rPr lang="en-US" dirty="0" smtClean="0"/>
              <a:t>Bayes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Έστω </a:t>
            </a:r>
            <a:r>
              <a:rPr lang="el-GR" sz="2800" dirty="0"/>
              <a:t>Α</a:t>
            </a:r>
            <a:r>
              <a:rPr lang="el-GR" sz="2800" baseline="-25000" dirty="0"/>
              <a:t>1</a:t>
            </a:r>
            <a:r>
              <a:rPr lang="el-GR" sz="2800" dirty="0"/>
              <a:t>, Α</a:t>
            </a:r>
            <a:r>
              <a:rPr lang="el-GR" sz="2800" baseline="-25000" dirty="0"/>
              <a:t>2</a:t>
            </a:r>
            <a:r>
              <a:rPr lang="el-GR" sz="2800" dirty="0"/>
              <a:t>, …, </a:t>
            </a:r>
            <a:r>
              <a:rPr lang="el-GR" sz="2800" dirty="0" err="1" smtClean="0"/>
              <a:t>Α</a:t>
            </a:r>
            <a:r>
              <a:rPr lang="el-GR" sz="2800" baseline="-25000" dirty="0" err="1" smtClean="0"/>
              <a:t>κ</a:t>
            </a:r>
            <a:r>
              <a:rPr lang="el-GR" sz="2800" baseline="-25000" dirty="0"/>
              <a:t> </a:t>
            </a:r>
            <a:r>
              <a:rPr lang="el-GR" altLang="el-GR" sz="2800" dirty="0" smtClean="0"/>
              <a:t>ένας </a:t>
            </a:r>
            <a:r>
              <a:rPr lang="el-GR" altLang="el-GR" sz="2800" dirty="0"/>
              <a:t>διαμερισμός του δειγματικού χώρου </a:t>
            </a:r>
            <a:r>
              <a:rPr lang="en-US" altLang="el-GR" sz="2800" dirty="0"/>
              <a:t>S </a:t>
            </a:r>
            <a:r>
              <a:rPr lang="el-GR" altLang="el-GR" sz="2800" dirty="0"/>
              <a:t>και Β ένα άλλο ενδεχόμενο του </a:t>
            </a:r>
            <a:r>
              <a:rPr lang="en-US" altLang="el-GR" sz="2800" dirty="0"/>
              <a:t>S, </a:t>
            </a:r>
            <a:r>
              <a:rPr lang="el-GR" altLang="el-GR" sz="2800" dirty="0"/>
              <a:t>Ρ(Β) &gt; 0</a:t>
            </a:r>
            <a:r>
              <a:rPr lang="el-GR" altLang="el-GR" sz="2800" dirty="0" smtClean="0"/>
              <a:t>.</a:t>
            </a:r>
          </a:p>
          <a:p>
            <a:r>
              <a:rPr lang="el-GR" altLang="el-GR" sz="2800" dirty="0" smtClean="0"/>
              <a:t>Είδαμε ότι ισχύει:</a:t>
            </a:r>
          </a:p>
          <a:p>
            <a:endParaRPr lang="el-GR" altLang="el-GR" sz="2800" dirty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28839"/>
              </p:ext>
            </p:extLst>
          </p:nvPr>
        </p:nvGraphicFramePr>
        <p:xfrm>
          <a:off x="1403648" y="2857500"/>
          <a:ext cx="4963654" cy="48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8" name="Equation" r:id="rId3" imgW="2400300" imgH="228600" progId="Equation.3">
                  <p:embed/>
                </p:oleObj>
              </mc:Choice>
              <mc:Fallback>
                <p:oleObj name="Equation" r:id="rId3" imgW="240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57500"/>
                        <a:ext cx="4963654" cy="480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072566"/>
              </p:ext>
            </p:extLst>
          </p:nvPr>
        </p:nvGraphicFramePr>
        <p:xfrm>
          <a:off x="1912277" y="3337853"/>
          <a:ext cx="5688632" cy="48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9" name="Equation" r:id="rId5" imgW="2628900" imgH="228600" progId="Equation.3">
                  <p:embed/>
                </p:oleObj>
              </mc:Choice>
              <mc:Fallback>
                <p:oleObj name="Equation" r:id="rId5" imgW="262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277" y="3337853"/>
                        <a:ext cx="5688632" cy="480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40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εξίσωση του </a:t>
            </a:r>
            <a:r>
              <a:rPr lang="en-US" dirty="0" smtClean="0"/>
              <a:t>Bayes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Από </a:t>
            </a:r>
            <a:r>
              <a:rPr lang="el-GR" altLang="el-GR" sz="2800" dirty="0"/>
              <a:t>τον ορισμό της </a:t>
            </a:r>
            <a:r>
              <a:rPr lang="el-GR" altLang="el-GR" sz="2800" dirty="0" smtClean="0"/>
              <a:t>υπό </a:t>
            </a:r>
            <a:r>
              <a:rPr lang="el-GR" altLang="el-GR" sz="2800" dirty="0"/>
              <a:t>συνθήκη πιθανότητας </a:t>
            </a:r>
            <a:r>
              <a:rPr lang="el-GR" altLang="el-GR" sz="2800" dirty="0" smtClean="0"/>
              <a:t>έχουμε: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ή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sz="2800" dirty="0" smtClean="0"/>
              <a:t>Αυτή είναι η εξίσωση του </a:t>
            </a:r>
            <a:r>
              <a:rPr lang="en-US" sz="2800" dirty="0" smtClean="0"/>
              <a:t>Bayes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84990"/>
              </p:ext>
            </p:extLst>
          </p:nvPr>
        </p:nvGraphicFramePr>
        <p:xfrm>
          <a:off x="1331640" y="1849388"/>
          <a:ext cx="3456384" cy="82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5" name="Equation" r:id="rId3" imgW="1892300" imgH="444500" progId="Equation.3">
                  <p:embed/>
                </p:oleObj>
              </mc:Choice>
              <mc:Fallback>
                <p:oleObj name="Equation" r:id="rId3" imgW="1892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49388"/>
                        <a:ext cx="3456384" cy="82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675560"/>
              </p:ext>
            </p:extLst>
          </p:nvPr>
        </p:nvGraphicFramePr>
        <p:xfrm>
          <a:off x="1331640" y="2673244"/>
          <a:ext cx="4410304" cy="82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6" name="Equation" r:id="rId5" imgW="2857500" imgH="457200" progId="Equation.3">
                  <p:embed/>
                </p:oleObj>
              </mc:Choice>
              <mc:Fallback>
                <p:oleObj name="Equation" r:id="rId5" imgW="285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73244"/>
                        <a:ext cx="4410304" cy="826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582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εξίσωση του </a:t>
            </a:r>
            <a:r>
              <a:rPr lang="en-US" dirty="0"/>
              <a:t>Bayes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l-GR" sz="2800" dirty="0" smtClean="0"/>
          </a:p>
          <a:p>
            <a:endParaRPr lang="en-US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l-GR" altLang="el-GR" sz="2800" dirty="0"/>
              <a:t>Ρ(Α</a:t>
            </a:r>
            <a:r>
              <a:rPr lang="en-US" altLang="el-GR" sz="2800" baseline="-25000" dirty="0"/>
              <a:t>j</a:t>
            </a:r>
            <a:r>
              <a:rPr lang="el-GR" altLang="el-GR" sz="2800" dirty="0"/>
              <a:t>) είναι η αρχική πιθανότητα</a:t>
            </a:r>
          </a:p>
          <a:p>
            <a:r>
              <a:rPr lang="el-GR" altLang="el-GR" sz="2800" dirty="0"/>
              <a:t>Η Ρ(Α</a:t>
            </a:r>
            <a:r>
              <a:rPr lang="en-US" altLang="el-GR" sz="2800" baseline="-25000" dirty="0"/>
              <a:t>j</a:t>
            </a:r>
            <a:r>
              <a:rPr lang="el-GR" altLang="el-GR" sz="2800" dirty="0"/>
              <a:t>|Β</a:t>
            </a:r>
            <a:r>
              <a:rPr lang="en-US" altLang="el-GR" sz="2800" dirty="0" smtClean="0"/>
              <a:t>) </a:t>
            </a:r>
            <a:r>
              <a:rPr lang="el-GR" altLang="el-GR" sz="2800" dirty="0" smtClean="0"/>
              <a:t>ονομάζεται </a:t>
            </a:r>
            <a:r>
              <a:rPr lang="el-GR" altLang="el-GR" sz="2800" dirty="0"/>
              <a:t>αναθεωρημένη πιθανότητα μετά την </a:t>
            </a:r>
            <a:r>
              <a:rPr lang="el-GR" altLang="el-GR" sz="2800" dirty="0" smtClean="0"/>
              <a:t>πραγματοποίηση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του </a:t>
            </a:r>
            <a:r>
              <a:rPr lang="el-GR" altLang="el-GR" sz="2800" dirty="0"/>
              <a:t>Β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07184"/>
              </p:ext>
            </p:extLst>
          </p:nvPr>
        </p:nvGraphicFramePr>
        <p:xfrm>
          <a:off x="827584" y="1489348"/>
          <a:ext cx="4410304" cy="82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4" name="Equation" r:id="rId3" imgW="2857500" imgH="457200" progId="Equation.3">
                  <p:embed/>
                </p:oleObj>
              </mc:Choice>
              <mc:Fallback>
                <p:oleObj name="Equation" r:id="rId3" imgW="285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9348"/>
                        <a:ext cx="4410304" cy="826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894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εξίσωση του </a:t>
            </a:r>
            <a:r>
              <a:rPr lang="en-US" dirty="0"/>
              <a:t>Bayes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Η εξίσωση του </a:t>
            </a:r>
            <a:r>
              <a:rPr lang="en-US" altLang="el-GR" sz="2800" dirty="0"/>
              <a:t>Bayes </a:t>
            </a:r>
            <a:r>
              <a:rPr lang="el-GR" altLang="el-GR" sz="2800" dirty="0"/>
              <a:t>λοιπόν μπορεί να θεωρηθεί </a:t>
            </a:r>
            <a:r>
              <a:rPr lang="el-GR" altLang="el-GR" sz="2800" dirty="0" smtClean="0"/>
              <a:t>ως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ένας </a:t>
            </a:r>
            <a:r>
              <a:rPr lang="el-GR" altLang="el-GR" sz="2800" dirty="0"/>
              <a:t>μηχανισμός αναπροσαρμογής της αρχικής πιθανότητας σε αναθεωρημένη πιθανότητα μετά την απόκτηση πληροφορίας για την πραγματοποίηση του Β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9247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Δύο ίδιες μηχανές </a:t>
            </a:r>
            <a:r>
              <a:rPr lang="el-GR" altLang="el-GR" sz="2800" dirty="0" smtClean="0"/>
              <a:t>Μ</a:t>
            </a:r>
            <a:r>
              <a:rPr lang="el-GR" altLang="el-GR" sz="2800" baseline="-25000" dirty="0" smtClean="0"/>
              <a:t>1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και </a:t>
            </a:r>
            <a:r>
              <a:rPr lang="el-GR" altLang="el-GR" sz="2800" dirty="0" smtClean="0"/>
              <a:t>Μ</a:t>
            </a:r>
            <a:r>
              <a:rPr lang="el-GR" altLang="el-GR" sz="2800" baseline="-25000" dirty="0" smtClean="0"/>
              <a:t>2</a:t>
            </a:r>
            <a:r>
              <a:rPr lang="el-GR" altLang="el-GR" sz="2800" dirty="0" smtClean="0"/>
              <a:t> παράγουν </a:t>
            </a:r>
            <a:r>
              <a:rPr lang="el-GR" altLang="el-GR" sz="2800" dirty="0"/>
              <a:t>ακριβώς τα ίδια προϊόντα. Η παραγόμενη ποσότητα προϊόντων είναι ίδια για τις δύο μηχανές. Είναι όμως γνωστό από προηγούμενη πείρα ότι, η </a:t>
            </a:r>
            <a:r>
              <a:rPr lang="el-GR" altLang="el-GR" sz="2800" dirty="0" smtClean="0"/>
              <a:t>Μ</a:t>
            </a:r>
            <a:r>
              <a:rPr lang="el-GR" altLang="el-GR" sz="2800" baseline="-25000" dirty="0" smtClean="0"/>
              <a:t>1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παράγει 2% ελαττωματικά </a:t>
            </a:r>
            <a:r>
              <a:rPr lang="el-GR" altLang="el-GR" sz="2800" dirty="0"/>
              <a:t>προϊόντα ενώ η </a:t>
            </a:r>
            <a:r>
              <a:rPr lang="el-GR" altLang="el-GR" sz="2800" dirty="0" smtClean="0"/>
              <a:t>Μ</a:t>
            </a:r>
            <a:r>
              <a:rPr lang="el-GR" altLang="el-GR" sz="2800" baseline="-25000" dirty="0" smtClean="0"/>
              <a:t>2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παράγει 5%.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0718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/>
              <a:t>Αν πάρουμε ένα προϊόν με τρόπο τυχαίο, να βρεθεί </a:t>
            </a:r>
            <a:r>
              <a:rPr lang="el-GR" altLang="el-GR" sz="2800" dirty="0" smtClean="0"/>
              <a:t>η πιθανότητα: </a:t>
            </a:r>
          </a:p>
          <a:p>
            <a:r>
              <a:rPr lang="el-GR" altLang="el-GR" sz="2400" dirty="0" smtClean="0"/>
              <a:t>να </a:t>
            </a:r>
            <a:r>
              <a:rPr lang="el-GR" altLang="el-GR" sz="2400" dirty="0"/>
              <a:t>είναι ελαττωματικό, </a:t>
            </a:r>
          </a:p>
          <a:p>
            <a:r>
              <a:rPr lang="el-GR" altLang="el-GR" sz="2400" dirty="0" smtClean="0"/>
              <a:t>να </a:t>
            </a:r>
            <a:r>
              <a:rPr lang="el-GR" altLang="el-GR" sz="2400" dirty="0"/>
              <a:t>προέρχεται από την </a:t>
            </a:r>
            <a:r>
              <a:rPr lang="el-GR" altLang="el-GR" sz="2400" dirty="0" smtClean="0"/>
              <a:t>Μ</a:t>
            </a:r>
            <a:r>
              <a:rPr lang="el-GR" altLang="el-GR" sz="2400" baseline="-25000" dirty="0" smtClean="0"/>
              <a:t>1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αν γνωρίζουμε ότι είναι ελαττωματικό.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86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Έχουμε:</a:t>
            </a:r>
          </a:p>
          <a:p>
            <a:pPr>
              <a:buNone/>
            </a:pPr>
            <a:r>
              <a:rPr lang="el-GR" altLang="el-GR" sz="2800" dirty="0"/>
              <a:t>     Ε = (Ε </a:t>
            </a:r>
            <a:r>
              <a:rPr lang="el-GR" altLang="el-GR" sz="2800" dirty="0">
                <a:sym typeface="Symbol" panose="05050102010706020507" pitchFamily="18" charset="2"/>
              </a:rPr>
              <a:t></a:t>
            </a:r>
            <a:r>
              <a:rPr lang="el-GR" altLang="el-GR" sz="2800" dirty="0"/>
              <a:t> Μ1) </a:t>
            </a:r>
            <a:r>
              <a:rPr lang="el-GR" altLang="el-GR" sz="2800" dirty="0">
                <a:sym typeface="Symbol" panose="05050102010706020507" pitchFamily="18" charset="2"/>
              </a:rPr>
              <a:t></a:t>
            </a:r>
            <a:r>
              <a:rPr lang="el-GR" altLang="el-GR" sz="2800" dirty="0"/>
              <a:t> (Ε </a:t>
            </a:r>
            <a:r>
              <a:rPr lang="el-GR" altLang="el-GR" sz="2800" dirty="0">
                <a:sym typeface="Symbol" panose="05050102010706020507" pitchFamily="18" charset="2"/>
              </a:rPr>
              <a:t>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Μ2) και</a:t>
            </a:r>
            <a:endParaRPr lang="el-GR" altLang="el-GR" sz="2800" dirty="0"/>
          </a:p>
          <a:p>
            <a:pPr>
              <a:buNone/>
            </a:pPr>
            <a:r>
              <a:rPr lang="el-GR" altLang="el-GR" sz="2800" dirty="0"/>
              <a:t>Ρ(Ε) = Ρ(Ε </a:t>
            </a:r>
            <a:r>
              <a:rPr lang="el-GR" altLang="el-GR" sz="2800" dirty="0">
                <a:sym typeface="Symbol" panose="05050102010706020507" pitchFamily="18" charset="2"/>
              </a:rPr>
              <a:t></a:t>
            </a:r>
            <a:r>
              <a:rPr lang="el-GR" altLang="el-GR" sz="2800" dirty="0"/>
              <a:t> Μ1) + Ρ(Ε </a:t>
            </a:r>
            <a:r>
              <a:rPr lang="el-GR" altLang="el-GR" sz="2800" dirty="0">
                <a:sym typeface="Symbol" panose="05050102010706020507" pitchFamily="18" charset="2"/>
              </a:rPr>
              <a:t></a:t>
            </a:r>
            <a:r>
              <a:rPr lang="el-GR" altLang="el-GR" sz="2800" dirty="0"/>
              <a:t> Μ2)</a:t>
            </a:r>
          </a:p>
          <a:p>
            <a:pPr>
              <a:buNone/>
            </a:pPr>
            <a:r>
              <a:rPr lang="el-GR" altLang="el-GR" sz="2800" dirty="0"/>
              <a:t>	     = Ρ(Ε | Μ1)Ρ(Μ1) + Ρ(Ε | Μ2)Ρ(Μ2)</a:t>
            </a:r>
          </a:p>
          <a:p>
            <a:pPr>
              <a:buNone/>
            </a:pPr>
            <a:r>
              <a:rPr lang="el-GR" altLang="el-GR" sz="2800" dirty="0"/>
              <a:t>	     = (0.02)(0.50) + (0.05)(0.50)</a:t>
            </a:r>
          </a:p>
          <a:p>
            <a:pPr>
              <a:buNone/>
            </a:pPr>
            <a:r>
              <a:rPr lang="el-GR" altLang="el-GR" sz="2800" dirty="0"/>
              <a:t>	     = 0.010 + 0.025 = 0.035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420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Η </a:t>
            </a:r>
            <a:r>
              <a:rPr lang="el-GR" altLang="el-GR" dirty="0" smtClean="0"/>
              <a:t>προηγούμενη ανάλυση </a:t>
            </a:r>
            <a:r>
              <a:rPr lang="el-GR" altLang="el-GR" dirty="0"/>
              <a:t>μπορεί να παρασταθεί με το εξής δέντρο πιθανότητας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</a:t>
            </a:r>
            <a:r>
              <a:rPr lang="el-GR" dirty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6" name="Picture 4" descr="7-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043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300170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Για να βρούμε τη ζητούμενη πιθανότητα εφαρμόζουμε την εξίσωση του </a:t>
            </a:r>
            <a:r>
              <a:rPr lang="en-US" altLang="el-GR" sz="2800" dirty="0"/>
              <a:t>Bayes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l-GR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39866"/>
              </p:ext>
            </p:extLst>
          </p:nvPr>
        </p:nvGraphicFramePr>
        <p:xfrm>
          <a:off x="1331640" y="2294384"/>
          <a:ext cx="5616624" cy="87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3" r:id="rId3" imgW="2514600" imgH="406400" progId="Equation.3">
                  <p:embed/>
                </p:oleObj>
              </mc:Choice>
              <mc:Fallback>
                <p:oleObj r:id="rId3" imgW="2514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94384"/>
                        <a:ext cx="5616624" cy="877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80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Έστω </a:t>
            </a:r>
            <a:r>
              <a:rPr lang="el-GR" altLang="el-GR" sz="2800" dirty="0"/>
              <a:t>ότι σε έναν πληθυσμό το 15% είναι άνδρες φορείς του ιού Χ  και το 20% είναι γυναίκες φορείς του ίδιου ιού. Το  ποσοστό των ανδρών στον πληθυσμό ισούται με </a:t>
            </a:r>
            <a:r>
              <a:rPr lang="el-GR" altLang="el-GR" sz="2800" dirty="0" smtClean="0"/>
              <a:t>40%. </a:t>
            </a:r>
            <a:r>
              <a:rPr lang="el-GR" altLang="el-GR" sz="2800" dirty="0"/>
              <a:t>Από τον πληθυσμό αυτό παίρνουμε με κλήρωση ένα άτομο. Ποια η πιθανότητα να έχει τον ιό Χ δεδομένου ότι είναι </a:t>
            </a:r>
            <a:r>
              <a:rPr lang="el-GR" altLang="el-GR" sz="2800" dirty="0" smtClean="0"/>
              <a:t>άνδρας;</a:t>
            </a: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 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  </a:t>
            </a:r>
            <a:endParaRPr lang="el-GR" altLang="el-GR" sz="2800" dirty="0"/>
          </a:p>
          <a:p>
            <a:pPr marL="0" indent="0">
              <a:buNone/>
            </a:pPr>
            <a:endParaRPr lang="el-GR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9316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Δεδομένα: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84980"/>
              </p:ext>
            </p:extLst>
          </p:nvPr>
        </p:nvGraphicFramePr>
        <p:xfrm>
          <a:off x="950023" y="2907253"/>
          <a:ext cx="2276590" cy="43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0" name="Εξίσωση" r:id="rId3" imgW="1066337" imgH="203112" progId="Equation.3">
                  <p:embed/>
                </p:oleObj>
              </mc:Choice>
              <mc:Fallback>
                <p:oleObj name="Εξίσωση" r:id="rId3" imgW="106633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23" y="2907253"/>
                        <a:ext cx="2276590" cy="43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98692"/>
              </p:ext>
            </p:extLst>
          </p:nvPr>
        </p:nvGraphicFramePr>
        <p:xfrm>
          <a:off x="972169" y="2422879"/>
          <a:ext cx="1741152" cy="45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1" name="Εξίσωση" r:id="rId5" imgW="761669" imgH="203112" progId="Equation.3">
                  <p:embed/>
                </p:oleObj>
              </mc:Choice>
              <mc:Fallback>
                <p:oleObj name="Εξίσωση" r:id="rId5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69" y="2422879"/>
                        <a:ext cx="1741152" cy="456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01460"/>
              </p:ext>
            </p:extLst>
          </p:nvPr>
        </p:nvGraphicFramePr>
        <p:xfrm>
          <a:off x="972169" y="3436287"/>
          <a:ext cx="2232298" cy="38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2" name="Εξίσωση" r:id="rId7" imgW="1054100" imgH="203200" progId="Equation.3">
                  <p:embed/>
                </p:oleObj>
              </mc:Choice>
              <mc:Fallback>
                <p:oleObj name="Εξίσωση" r:id="rId7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69" y="3436287"/>
                        <a:ext cx="2232298" cy="38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60042"/>
              </p:ext>
            </p:extLst>
          </p:nvPr>
        </p:nvGraphicFramePr>
        <p:xfrm>
          <a:off x="972170" y="1939486"/>
          <a:ext cx="1829737" cy="4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3" name="Εξίσωση" r:id="rId9" imgW="774364" imgH="203112" progId="Equation.3">
                  <p:embed/>
                </p:oleObj>
              </mc:Choice>
              <mc:Fallback>
                <p:oleObj name="Εξίσωση" r:id="rId9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70" y="1939486"/>
                        <a:ext cx="1829737" cy="42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21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Υπολογίζουμε την πιθανότητα του Χ δεδομένου ότι το άτομο είναι </a:t>
            </a:r>
            <a:r>
              <a:rPr lang="el-GR" altLang="el-GR" sz="2800" dirty="0" smtClean="0"/>
              <a:t>άντρας: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30044"/>
              </p:ext>
            </p:extLst>
          </p:nvPr>
        </p:nvGraphicFramePr>
        <p:xfrm>
          <a:off x="1835696" y="2281436"/>
          <a:ext cx="2936245" cy="9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4" name="Εξίσωση" r:id="rId3" imgW="1358900" imgH="419100" progId="Equation.3">
                  <p:embed/>
                </p:oleObj>
              </mc:Choice>
              <mc:Fallback>
                <p:oleObj name="Εξίσωση" r:id="rId3" imgW="135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281436"/>
                        <a:ext cx="2936245" cy="9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47124"/>
              </p:ext>
            </p:extLst>
          </p:nvPr>
        </p:nvGraphicFramePr>
        <p:xfrm>
          <a:off x="4771941" y="2288160"/>
          <a:ext cx="2008591" cy="8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Εξίσωση" r:id="rId5" imgW="952087" imgH="393529" progId="Equation.3">
                  <p:embed/>
                </p:oleObj>
              </mc:Choice>
              <mc:Fallback>
                <p:oleObj name="Εξίσωση" r:id="rId5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941" y="2288160"/>
                        <a:ext cx="2008591" cy="830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435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Το 1991 δημοσιεύτηκε η εκτίμηση ότι στο γενικό πληθυσμό, χωρίς γνωστούς παράγοντες κινδύνου, η πιθανότητα για κάποιον να είναι φορέας του ιού </a:t>
            </a:r>
            <a:r>
              <a:rPr lang="en-US" altLang="el-GR" sz="2800" dirty="0"/>
              <a:t>HIV</a:t>
            </a:r>
            <a:r>
              <a:rPr lang="el-GR" altLang="el-GR" sz="2800" dirty="0"/>
              <a:t> είναι ίση με 0.000025. Δηλαδή σε πληθυσμό 10 εκατομμυρίων υπάρχουν 250 </a:t>
            </a:r>
            <a:r>
              <a:rPr lang="el-GR" altLang="el-GR" sz="2800" dirty="0" smtClean="0"/>
              <a:t>φορείς.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790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4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Για την ανίχνευση του ιού </a:t>
            </a:r>
            <a:r>
              <a:rPr lang="en-US" altLang="el-GR" sz="2800" dirty="0"/>
              <a:t>HIV</a:t>
            </a:r>
            <a:r>
              <a:rPr lang="el-GR" altLang="el-GR" sz="2800" dirty="0"/>
              <a:t> στο αίμα χρησιμοποιείται το τεστ </a:t>
            </a:r>
            <a:r>
              <a:rPr lang="el-GR" altLang="el-GR" sz="2800" dirty="0" err="1"/>
              <a:t>Ελίζα</a:t>
            </a:r>
            <a:r>
              <a:rPr lang="el-GR" altLang="el-GR" sz="2800" dirty="0"/>
              <a:t> για το οποίο δίνεται </a:t>
            </a:r>
            <a:r>
              <a:rPr lang="el-GR" altLang="el-GR" sz="2800" dirty="0" smtClean="0"/>
              <a:t>ότι</a:t>
            </a:r>
            <a:r>
              <a:rPr lang="el-GR" altLang="el-GR" sz="2800" dirty="0"/>
              <a:t>:</a:t>
            </a:r>
          </a:p>
          <a:p>
            <a:r>
              <a:rPr lang="el-GR" altLang="el-GR" sz="2400" dirty="0" smtClean="0"/>
              <a:t>Ρ(Θετ</a:t>
            </a:r>
            <a:r>
              <a:rPr lang="el-GR" altLang="el-GR" sz="2400" dirty="0"/>
              <a:t>. | φορέας </a:t>
            </a:r>
            <a:r>
              <a:rPr lang="en-US" altLang="el-GR" sz="2400" dirty="0"/>
              <a:t>HIV</a:t>
            </a:r>
            <a:r>
              <a:rPr lang="el-GR" altLang="el-GR" sz="2400" dirty="0"/>
              <a:t>) = 0.993</a:t>
            </a:r>
          </a:p>
          <a:p>
            <a:r>
              <a:rPr lang="el-GR" altLang="el-GR" sz="2400" dirty="0" smtClean="0"/>
              <a:t>Ρ(Αρνητ</a:t>
            </a:r>
            <a:r>
              <a:rPr lang="el-GR" altLang="el-GR" sz="2400" dirty="0"/>
              <a:t>. | ΜΗ φορέας </a:t>
            </a:r>
            <a:r>
              <a:rPr lang="en-US" altLang="el-GR" sz="2400" dirty="0"/>
              <a:t>HIV</a:t>
            </a:r>
            <a:r>
              <a:rPr lang="el-GR" altLang="el-GR" sz="2400" dirty="0"/>
              <a:t>) = 0.9999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039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Δένδρο πιθανότητας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Picture 4" descr="7-10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9930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376506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4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Κάποιος κάνει το τεστ </a:t>
            </a:r>
            <a:r>
              <a:rPr lang="el-GR" altLang="el-GR" sz="2800" dirty="0" err="1"/>
              <a:t>Ελίζα</a:t>
            </a:r>
            <a:r>
              <a:rPr lang="el-GR" altLang="el-GR" sz="2800" dirty="0"/>
              <a:t>  και βγαίνει θετικό. </a:t>
            </a:r>
            <a:r>
              <a:rPr lang="el-GR" altLang="el-GR" sz="2800" dirty="0" smtClean="0"/>
              <a:t>Ποια </a:t>
            </a:r>
            <a:r>
              <a:rPr lang="el-GR" altLang="el-GR" sz="2800" dirty="0"/>
              <a:t>είναι η πιθανότητα να είναι φορέας</a:t>
            </a:r>
            <a:r>
              <a:rPr lang="el-GR" altLang="el-GR" sz="2800" dirty="0" smtClean="0"/>
              <a:t>;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80024"/>
              </p:ext>
            </p:extLst>
          </p:nvPr>
        </p:nvGraphicFramePr>
        <p:xfrm>
          <a:off x="1763689" y="2349550"/>
          <a:ext cx="5707366" cy="82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0" r:id="rId3" imgW="3035300" imgH="406400" progId="Equation.3">
                  <p:embed/>
                </p:oleObj>
              </mc:Choice>
              <mc:Fallback>
                <p:oleObj r:id="rId3" imgW="303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2349550"/>
                        <a:ext cx="5707366" cy="82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955563"/>
              </p:ext>
            </p:extLst>
          </p:nvPr>
        </p:nvGraphicFramePr>
        <p:xfrm>
          <a:off x="2930432" y="3219318"/>
          <a:ext cx="4707105" cy="78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1" r:id="rId5" imgW="2959100" imgH="406400" progId="Equation.3">
                  <p:embed/>
                </p:oleObj>
              </mc:Choice>
              <mc:Fallback>
                <p:oleObj r:id="rId5" imgW="2959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432" y="3219318"/>
                        <a:ext cx="4707105" cy="78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454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1150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8,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Παρουσίαση του Θεωρήματος του </a:t>
            </a:r>
            <a:r>
              <a:rPr lang="en-US" sz="2800" dirty="0" smtClean="0"/>
              <a:t>Bayes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8,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8,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Περιθώρια ή ολική πιθανότητα</a:t>
            </a:r>
          </a:p>
          <a:p>
            <a:r>
              <a:rPr lang="el-GR" sz="2800" dirty="0" smtClean="0"/>
              <a:t>Πίνακες διπλής εισόδου και δένδρα πιθανότητας</a:t>
            </a:r>
          </a:p>
          <a:p>
            <a:r>
              <a:rPr lang="el-GR" sz="2800" dirty="0" smtClean="0"/>
              <a:t>Η εξίσωση του </a:t>
            </a:r>
            <a:r>
              <a:rPr lang="en-US" sz="2800" dirty="0" smtClean="0"/>
              <a:t>Bayes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Περιθώρια ή ολική πιθανότητα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Τα ενδεχόμενα Α</a:t>
            </a:r>
            <a:r>
              <a:rPr lang="el-GR" sz="2800" baseline="-25000" dirty="0" smtClean="0"/>
              <a:t>1</a:t>
            </a:r>
            <a:r>
              <a:rPr lang="el-GR" sz="2800" dirty="0"/>
              <a:t>, </a:t>
            </a:r>
            <a:r>
              <a:rPr lang="el-GR" sz="2800" dirty="0" smtClean="0"/>
              <a:t>Α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…, </a:t>
            </a:r>
            <a:r>
              <a:rPr lang="el-GR" sz="2800" dirty="0" err="1" smtClean="0"/>
              <a:t>Α</a:t>
            </a:r>
            <a:r>
              <a:rPr lang="el-GR" sz="2800" baseline="-25000" dirty="0" err="1" smtClean="0"/>
              <a:t>κ</a:t>
            </a:r>
            <a:r>
              <a:rPr lang="el-GR" sz="2800" baseline="-25000" dirty="0" smtClean="0"/>
              <a:t> </a:t>
            </a:r>
            <a:r>
              <a:rPr lang="el-GR" sz="2800" dirty="0" smtClean="0"/>
              <a:t>αποτελούν έναν διαμερισμό του δειγματικού χώρου </a:t>
            </a:r>
            <a:r>
              <a:rPr lang="en-US" sz="2800" dirty="0" smtClean="0"/>
              <a:t>S </a:t>
            </a:r>
            <a:r>
              <a:rPr lang="el-GR" sz="2800" dirty="0" smtClean="0"/>
              <a:t>αν είναι ανά δύο ασυμβίβαστα και ισχύει:</a:t>
            </a:r>
          </a:p>
          <a:p>
            <a:endParaRPr lang="el-GR" sz="2800" dirty="0"/>
          </a:p>
          <a:p>
            <a:r>
              <a:rPr lang="el-GR" altLang="el-GR" sz="2800" dirty="0"/>
              <a:t>Ένας διαμερισμός διαμερίζει και κάθε άλλο ενδεχόμενο Β του </a:t>
            </a:r>
            <a:r>
              <a:rPr lang="en-US" altLang="el-GR" sz="2800" dirty="0"/>
              <a:t>S. </a:t>
            </a:r>
            <a:r>
              <a:rPr lang="el-GR" altLang="el-GR" sz="2800" dirty="0"/>
              <a:t>Δηλαδή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  <a:endParaRPr lang="el-GR" alt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50324"/>
              </p:ext>
            </p:extLst>
          </p:nvPr>
        </p:nvGraphicFramePr>
        <p:xfrm>
          <a:off x="2123728" y="2771980"/>
          <a:ext cx="3456384" cy="52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0" name="Equation" r:id="rId3" imgW="1612900" imgH="228600" progId="Equation.3">
                  <p:embed/>
                </p:oleObj>
              </mc:Choice>
              <mc:Fallback>
                <p:oleObj name="Equation" r:id="rId3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71980"/>
                        <a:ext cx="3456384" cy="528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43178"/>
              </p:ext>
            </p:extLst>
          </p:nvPr>
        </p:nvGraphicFramePr>
        <p:xfrm>
          <a:off x="2399930" y="4769013"/>
          <a:ext cx="4824065" cy="48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1" name="Equation" r:id="rId5" imgW="2438400" imgH="228600" progId="Equation.3">
                  <p:embed/>
                </p:oleObj>
              </mc:Choice>
              <mc:Fallback>
                <p:oleObj name="Equation" r:id="rId5" imgW="243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930" y="4769013"/>
                        <a:ext cx="4824065" cy="485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06625"/>
              </p:ext>
            </p:extLst>
          </p:nvPr>
        </p:nvGraphicFramePr>
        <p:xfrm>
          <a:off x="2123728" y="4382512"/>
          <a:ext cx="4081811" cy="51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2" name="Equation" r:id="rId7" imgW="1816100" imgH="228600" progId="Equation.3">
                  <p:embed/>
                </p:oleObj>
              </mc:Choice>
              <mc:Fallback>
                <p:oleObj name="Equation" r:id="rId7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82512"/>
                        <a:ext cx="4081811" cy="513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Περιθώρια ή ολική </a:t>
            </a:r>
            <a:r>
              <a:rPr lang="el-GR" dirty="0" smtClean="0"/>
              <a:t>πιθανότητα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Τα </a:t>
            </a:r>
            <a:r>
              <a:rPr lang="el-GR" altLang="el-GR" sz="2800" dirty="0" smtClean="0"/>
              <a:t>ενδεχόμενα</a:t>
            </a: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	</a:t>
            </a:r>
            <a:endParaRPr lang="el-GR" altLang="el-GR" sz="2800" dirty="0"/>
          </a:p>
          <a:p>
            <a:pPr>
              <a:buNone/>
            </a:pPr>
            <a:r>
              <a:rPr lang="el-GR" altLang="el-GR" sz="2800" dirty="0"/>
              <a:t>	Είναι ανά δύο ασυμβίβαστα και η ένωσή τους ισούται με Β</a:t>
            </a:r>
            <a:r>
              <a:rPr lang="en-US" altLang="el-GR" sz="2800" dirty="0"/>
              <a:t>.</a:t>
            </a:r>
            <a:endParaRPr lang="el-GR" altLang="el-GR" sz="2800" dirty="0"/>
          </a:p>
          <a:p>
            <a:r>
              <a:rPr lang="el-GR" altLang="el-GR" sz="2800" dirty="0" smtClean="0"/>
              <a:t>Άρα </a:t>
            </a:r>
            <a:r>
              <a:rPr lang="el-GR" altLang="el-GR" sz="2800" dirty="0"/>
              <a:t>αποτελούν έναν διαμερισμό του Β</a:t>
            </a:r>
            <a:r>
              <a:rPr lang="en-US" altLang="el-GR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52"/>
              </p:ext>
            </p:extLst>
          </p:nvPr>
        </p:nvGraphicFramePr>
        <p:xfrm>
          <a:off x="1457325" y="1920875"/>
          <a:ext cx="2854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0" name="Equation" r:id="rId3" imgW="1295280" imgH="228600" progId="Equation.3">
                  <p:embed/>
                </p:oleObj>
              </mc:Choice>
              <mc:Fallback>
                <p:oleObj name="Equation" r:id="rId3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920875"/>
                        <a:ext cx="2854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40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Περιθώρια ή ολική πιθανότητα (σχηματικά)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Περιθώρια ή ολική </a:t>
            </a:r>
            <a:r>
              <a:rPr lang="el-GR" dirty="0" smtClean="0"/>
              <a:t>πιθανότητα (3)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36" y="1038343"/>
            <a:ext cx="4536504" cy="32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1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3218</TotalTime>
  <Words>1612</Words>
  <Application>Microsoft Office PowerPoint</Application>
  <PresentationFormat>Προβολή στην οθόνη (16:10)</PresentationFormat>
  <Paragraphs>260</Paragraphs>
  <Slides>53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53</vt:i4>
      </vt:variant>
    </vt:vector>
  </HeadingPairs>
  <TitlesOfParts>
    <vt:vector size="65" baseType="lpstr">
      <vt:lpstr>Arial Unicode MS</vt:lpstr>
      <vt:lpstr>Arial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Equation</vt:lpstr>
      <vt:lpstr>Document</vt:lpstr>
      <vt:lpstr>Microsoft Equation 3.0</vt:lpstr>
      <vt:lpstr>Εξίσωση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Περιθώρια ή ολική πιθανότητα</vt:lpstr>
      <vt:lpstr>Περιθώρια ή ολική πιθανότητα (2)</vt:lpstr>
      <vt:lpstr>Περιθώρια ή ολική πιθανότητα (3)</vt:lpstr>
      <vt:lpstr>Περιθώρια ή ολική πιθανότητα (4)</vt:lpstr>
      <vt:lpstr>Περιθώρια ή ολική πιθανότητα (5)</vt:lpstr>
      <vt:lpstr>Παράδειγμα 1</vt:lpstr>
      <vt:lpstr>Παράδειγμα 1 (2)</vt:lpstr>
      <vt:lpstr>Παράδειγμα 1 (3)</vt:lpstr>
      <vt:lpstr>Παράδειγμα 1 (4)</vt:lpstr>
      <vt:lpstr>Παράδειγμα 1 (5)</vt:lpstr>
      <vt:lpstr>Παράδειγμα 1 (6)</vt:lpstr>
      <vt:lpstr>Περιθώριες πιθανότητες σε συνθήκες στατιστικής ανεξαρτησίας</vt:lpstr>
      <vt:lpstr>Περιθώριες πιθανότητες σε συνθήκες στατιστικής ανεξαρτησίας (2)</vt:lpstr>
      <vt:lpstr>Πίνακες διπλής εισόδου και δένδρα πιθανότητας</vt:lpstr>
      <vt:lpstr>Πίνακες διπλής εισόδου και δένδρα πιθανότητας (2)</vt:lpstr>
      <vt:lpstr>Πίνακες διπλής εισόδου και δένδρα πιθανότητας (3)</vt:lpstr>
      <vt:lpstr>Πίνακες διπλής εισόδου και δένδρα πιθανότητας (4)</vt:lpstr>
      <vt:lpstr>Πίνακες διπλής εισόδου και δένδρα πιθανότητας (5)</vt:lpstr>
      <vt:lpstr>Πίνακες διπλής εισόδου και δένδρα πιθανότητας (6)</vt:lpstr>
      <vt:lpstr>Πίνακες διπλής εισόδου και δένδρα πιθανότητας (7)</vt:lpstr>
      <vt:lpstr>Πίνακες διπλής εισόδου και δένδρα πιθανότητας (8)</vt:lpstr>
      <vt:lpstr>Πίνακες διπλής εισόδου και δένδρα πιθανότητας (9)</vt:lpstr>
      <vt:lpstr>Πίνακες διπλής εισόδου και δένδρα πιθανότητας (10)</vt:lpstr>
      <vt:lpstr>Πίνακες διπλής εισόδου και δένδρα πιθανότητας (11)</vt:lpstr>
      <vt:lpstr>Η εξίσωση του Bayes</vt:lpstr>
      <vt:lpstr>Η εξίσωση του Bayes (2)</vt:lpstr>
      <vt:lpstr>Η εξίσωση του Bayes (3)</vt:lpstr>
      <vt:lpstr>Η εξίσωση του Bayes (4)</vt:lpstr>
      <vt:lpstr>Παράδειγμα 2</vt:lpstr>
      <vt:lpstr>Παράδειγμα 2 (2)</vt:lpstr>
      <vt:lpstr>Παράδειγμα 2 (3)</vt:lpstr>
      <vt:lpstr>Παράδειγμα 2 (4)</vt:lpstr>
      <vt:lpstr>Παράδειγμα 2 (5)</vt:lpstr>
      <vt:lpstr>Παράδειγμα 3</vt:lpstr>
      <vt:lpstr>Παράδειγμα 3 (2)</vt:lpstr>
      <vt:lpstr>Παράδειγμα 3 (3)</vt:lpstr>
      <vt:lpstr>Παράδειγμα 4</vt:lpstr>
      <vt:lpstr>Παράδειγμα 4 (2)</vt:lpstr>
      <vt:lpstr>Παράδειγμα 4 (3)</vt:lpstr>
      <vt:lpstr>Παράδειγμα 4 (4)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1259</cp:revision>
  <dcterms:created xsi:type="dcterms:W3CDTF">2012-09-06T09:03:05Z</dcterms:created>
  <dcterms:modified xsi:type="dcterms:W3CDTF">2015-09-30T09:16:48Z</dcterms:modified>
</cp:coreProperties>
</file>