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296" r:id="rId6"/>
    <p:sldId id="297" r:id="rId7"/>
    <p:sldId id="301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13" r:id="rId18"/>
    <p:sldId id="308" r:id="rId19"/>
    <p:sldId id="309" r:id="rId20"/>
    <p:sldId id="310" r:id="rId21"/>
    <p:sldId id="311" r:id="rId22"/>
    <p:sldId id="312" r:id="rId23"/>
    <p:sldId id="314" r:id="rId24"/>
    <p:sldId id="315" r:id="rId25"/>
    <p:sldId id="316" r:id="rId26"/>
    <p:sldId id="317" r:id="rId27"/>
    <p:sldId id="290" r:id="rId28"/>
    <p:sldId id="295" r:id="rId29"/>
    <p:sldId id="291" r:id="rId30"/>
    <p:sldId id="292" r:id="rId31"/>
    <p:sldId id="293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F8145E-CC3C-4F21-971F-5C97B96215D0}" type="slidenum">
              <a:rPr lang="en-US" altLang="el-GR" sz="1200" baseline="0"/>
              <a:pPr/>
              <a:t>5</a:t>
            </a:fld>
            <a:endParaRPr lang="en-US" altLang="el-GR" sz="1200" baseline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39C4A66-357F-40F0-AB66-FDB46D7416E5}" type="slidenum">
              <a:rPr lang="en-US" altLang="el-GR" sz="1200" baseline="0"/>
              <a:pPr/>
              <a:t>6</a:t>
            </a:fld>
            <a:endParaRPr lang="en-US" altLang="el-GR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Ενότητα 5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l-GR" sz="2800" b="1" dirty="0" smtClean="0"/>
              <a:t>ΦΥΣΙΚΟΙ ΤΡΟΠΟΙ ΚΑΤΑΠΟΛΕΜΗΣΗΣ ΠΑΡΑΣΙΤΩΝ</a:t>
            </a:r>
          </a:p>
          <a:p>
            <a:pPr algn="l"/>
            <a:endParaRPr lang="el-GR" sz="2800" b="1" dirty="0" smtClean="0"/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9388"/>
            <a:ext cx="8229600" cy="325574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Σε </a:t>
            </a:r>
            <a:r>
              <a:rPr lang="el-GR" sz="2000" dirty="0"/>
              <a:t>περίπτωση </a:t>
            </a:r>
            <a:r>
              <a:rPr lang="el-GR" sz="2000" b="1" dirty="0"/>
              <a:t>άμεσης μετάδοσης </a:t>
            </a:r>
            <a:r>
              <a:rPr lang="el-GR" sz="2000" dirty="0"/>
              <a:t>(επαφή, </a:t>
            </a:r>
            <a:r>
              <a:rPr lang="el-GR" sz="2000" dirty="0" err="1"/>
              <a:t>αερογενής</a:t>
            </a:r>
            <a:r>
              <a:rPr lang="el-GR" sz="2000" dirty="0"/>
              <a:t> εξάπλωση, </a:t>
            </a:r>
            <a:r>
              <a:rPr lang="el-GR" sz="2000" dirty="0" smtClean="0"/>
              <a:t>αφροδίσια μετάδοση</a:t>
            </a:r>
            <a:r>
              <a:rPr lang="el-GR" sz="2000" dirty="0"/>
              <a:t>) διαχωρίζονται κατάλληλα τα ζώα μεταξύ τους. Αραίωση των </a:t>
            </a:r>
            <a:r>
              <a:rPr lang="el-GR" sz="2000" dirty="0" smtClean="0"/>
              <a:t>ζώων μειώνει </a:t>
            </a:r>
            <a:r>
              <a:rPr lang="el-GR" sz="2000" dirty="0"/>
              <a:t>τις πιθανότητες μετάδοσης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Στην περίπτωση της </a:t>
            </a:r>
            <a:r>
              <a:rPr lang="el-GR" sz="2000" b="1" dirty="0"/>
              <a:t>έμμεσης </a:t>
            </a:r>
            <a:r>
              <a:rPr lang="el-GR" sz="2000" b="1" dirty="0" smtClean="0"/>
              <a:t>μετάδοσης </a:t>
            </a:r>
            <a:r>
              <a:rPr lang="el-GR" sz="2000" dirty="0" smtClean="0"/>
              <a:t>(αντικείμενα</a:t>
            </a:r>
            <a:r>
              <a:rPr lang="el-GR" sz="2000" dirty="0"/>
              <a:t>, φορείς, περιβάλλον) εφαρμόζεται καθαρισμός και απολύμανση </a:t>
            </a:r>
            <a:r>
              <a:rPr lang="el-GR" sz="2000" dirty="0" smtClean="0"/>
              <a:t>των θαλάμων</a:t>
            </a:r>
            <a:r>
              <a:rPr lang="el-GR" sz="2000" dirty="0"/>
              <a:t>, των κτιρίων ή και ολόκληρων συγκροτημάτων για να μειωθεί το </a:t>
            </a:r>
            <a:r>
              <a:rPr lang="el-GR" sz="2000" dirty="0" smtClean="0"/>
              <a:t>επίπεδο μόλυνσης </a:t>
            </a:r>
            <a:r>
              <a:rPr lang="el-GR" sz="2000" dirty="0"/>
              <a:t>ή να καταστραφούν όλα τα μικρόβια.</a:t>
            </a:r>
            <a:endParaRPr lang="el-GR" sz="2000" u="sng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609600" y="3812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Επέμβαση στη μετάδοση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7202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l-GR" sz="2000" dirty="0" smtClean="0"/>
          </a:p>
          <a:p>
            <a:r>
              <a:rPr lang="el-GR" sz="2000" dirty="0" err="1" smtClean="0"/>
              <a:t>Οταν</a:t>
            </a:r>
            <a:r>
              <a:rPr lang="el-GR" sz="2000" dirty="0" smtClean="0"/>
              <a:t> τα προαναφερθέντα </a:t>
            </a:r>
            <a:r>
              <a:rPr lang="el-GR" sz="2000" dirty="0"/>
              <a:t>μέτρα δεν </a:t>
            </a:r>
            <a:r>
              <a:rPr lang="el-GR" sz="2000" dirty="0" smtClean="0"/>
              <a:t>αποδίδουν ικανοποιητικά αποτελέσματα </a:t>
            </a:r>
            <a:r>
              <a:rPr lang="el-GR" sz="2000" dirty="0"/>
              <a:t>επιχειρείται </a:t>
            </a:r>
            <a:r>
              <a:rPr lang="el-GR" sz="2000" dirty="0" smtClean="0"/>
              <a:t>η </a:t>
            </a:r>
            <a:r>
              <a:rPr lang="el-GR" sz="2000" b="1" dirty="0" smtClean="0"/>
              <a:t>εκρίζωση</a:t>
            </a:r>
            <a:r>
              <a:rPr lang="el-GR" sz="2000" dirty="0" smtClean="0"/>
              <a:t> ορισμένων νοσημάτων. </a:t>
            </a:r>
            <a:r>
              <a:rPr lang="el-GR" sz="2000" dirty="0"/>
              <a:t>Η εκρίζωση μπορεί να αφορά πληθυσμούς που ποικίλλουν σε μια χώρα </a:t>
            </a:r>
            <a:r>
              <a:rPr lang="el-GR" sz="2000" dirty="0" smtClean="0"/>
              <a:t>ή απλά </a:t>
            </a:r>
            <a:r>
              <a:rPr lang="el-GR" sz="2000" dirty="0"/>
              <a:t>σε ένα στάβλο, έως και τον ανθρώπινο πληθυσμό σε παγκόσμια </a:t>
            </a:r>
            <a:r>
              <a:rPr lang="el-GR" sz="2000" dirty="0" smtClean="0"/>
              <a:t>κλίμακα (ευλογιά</a:t>
            </a:r>
            <a:r>
              <a:rPr lang="el-GR" sz="2000" dirty="0"/>
              <a:t>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Επέμβαση στα ευπαθή </a:t>
            </a:r>
            <a:r>
              <a:rPr lang="el-GR" sz="2800" dirty="0" err="1" smtClean="0"/>
              <a:t>ζωα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3345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81365"/>
            <a:ext cx="8640960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Οι μέθοδοι εκρίζωσης είναι:</a:t>
            </a:r>
          </a:p>
          <a:p>
            <a:pPr marL="0" indent="0">
              <a:buNone/>
            </a:pPr>
            <a:r>
              <a:rPr lang="el-GR" sz="2000" dirty="0"/>
              <a:t>α) </a:t>
            </a:r>
            <a:r>
              <a:rPr lang="el-GR" sz="2000" b="1" dirty="0"/>
              <a:t>Εξαφάνιση των πηγών μόλυνσης</a:t>
            </a:r>
            <a:r>
              <a:rPr lang="el-GR" sz="2000" dirty="0"/>
              <a:t>: Σφαγή των ζώων που είτε </a:t>
            </a:r>
            <a:r>
              <a:rPr lang="el-GR" sz="2000" dirty="0" smtClean="0"/>
              <a:t>είναι μολυσμένα </a:t>
            </a:r>
            <a:r>
              <a:rPr lang="el-GR" sz="2000" dirty="0"/>
              <a:t>ή φορείς ή οροθετικά χωρίς κλινικά συμπτώματα και διαγνωσμένα </a:t>
            </a:r>
            <a:r>
              <a:rPr lang="el-GR" sz="2000" dirty="0" smtClean="0"/>
              <a:t>με ορολογικές </a:t>
            </a:r>
            <a:r>
              <a:rPr lang="el-GR" sz="2000" dirty="0"/>
              <a:t>ή άλλες δοκιμές και ο αριθμός τους είναι μικρός.</a:t>
            </a:r>
          </a:p>
          <a:p>
            <a:pPr marL="0" indent="0">
              <a:buNone/>
            </a:pPr>
            <a:r>
              <a:rPr lang="el-GR" sz="2000" dirty="0"/>
              <a:t>β) </a:t>
            </a:r>
            <a:r>
              <a:rPr lang="el-GR" sz="2000" b="1" dirty="0" smtClean="0"/>
              <a:t>Εμβολιασμός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γ) </a:t>
            </a:r>
            <a:r>
              <a:rPr lang="el-GR" sz="2000" b="1" dirty="0"/>
              <a:t>Καισαρική τομή</a:t>
            </a:r>
            <a:r>
              <a:rPr lang="el-GR" sz="2000" dirty="0"/>
              <a:t>: Μερικά μικρόβια δεν διαπερνούν τον πλακούντα, ή </a:t>
            </a:r>
            <a:r>
              <a:rPr lang="el-GR" sz="2000" dirty="0" smtClean="0"/>
              <a:t>δεν διέρχονται </a:t>
            </a:r>
            <a:r>
              <a:rPr lang="el-GR" sz="2000" dirty="0"/>
              <a:t>στα αυγά των πτηνών. Σ' αυτές τις περιπτώσεις η λήψη </a:t>
            </a:r>
            <a:r>
              <a:rPr lang="el-GR" sz="2000" dirty="0" smtClean="0"/>
              <a:t>του νεογνού με </a:t>
            </a:r>
            <a:r>
              <a:rPr lang="el-GR" sz="2000" dirty="0" err="1" smtClean="0"/>
              <a:t>υστεροκτομή</a:t>
            </a:r>
            <a:r>
              <a:rPr lang="el-GR" sz="2000" dirty="0" smtClean="0"/>
              <a:t> </a:t>
            </a:r>
            <a:r>
              <a:rPr lang="el-GR" sz="2000" dirty="0"/>
              <a:t>ή η απολύμανση του αυγού μπορεί να δώσει </a:t>
            </a:r>
            <a:r>
              <a:rPr lang="el-GR" sz="2000" dirty="0" smtClean="0"/>
              <a:t>απογόνους απαλλαγμένους </a:t>
            </a:r>
            <a:r>
              <a:rPr lang="el-GR" sz="2000" dirty="0"/>
              <a:t>από το νόσημα.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δ</a:t>
            </a:r>
            <a:r>
              <a:rPr lang="el-GR" sz="2000" dirty="0"/>
              <a:t>) </a:t>
            </a:r>
            <a:r>
              <a:rPr lang="el-GR" sz="2000" b="1" dirty="0"/>
              <a:t>Θεραπεία</a:t>
            </a:r>
            <a:r>
              <a:rPr lang="el-GR" sz="2000" dirty="0"/>
              <a:t>: Σ' ορισμένα νοσήματα θα μπορούσε να επιχειρηθεί </a:t>
            </a:r>
            <a:r>
              <a:rPr lang="el-GR" sz="2000" dirty="0" smtClean="0"/>
              <a:t>θεραπεία όλων </a:t>
            </a:r>
            <a:r>
              <a:rPr lang="el-GR" sz="2000" dirty="0"/>
              <a:t>των ασθενών ή και των υγιών φορέων.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Εκρίζωση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2234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8396" y="1777380"/>
            <a:ext cx="7787208" cy="332775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Απαραίτητη </a:t>
            </a:r>
            <a:r>
              <a:rPr lang="el-GR" sz="2000" dirty="0"/>
              <a:t>προϋπόθεση για την επιτυχία κάθε προγράμματος εκρίζωσης </a:t>
            </a:r>
            <a:r>
              <a:rPr lang="el-GR" sz="2000" dirty="0" smtClean="0"/>
              <a:t>μιας λοιμώδους </a:t>
            </a:r>
            <a:r>
              <a:rPr lang="el-GR" sz="2000" dirty="0"/>
              <a:t>νόσου είναι η αποτελεσματική απομόνωση των μολυσμένων από τα </a:t>
            </a:r>
            <a:r>
              <a:rPr lang="el-GR" sz="2000" dirty="0" smtClean="0"/>
              <a:t>μη μολυσμένα </a:t>
            </a:r>
            <a:r>
              <a:rPr lang="el-GR" sz="2000" dirty="0"/>
              <a:t>ζώα.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Απομόνωση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3216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Μέθοδοι Ανοσοποίησης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14086" t="17987" r="11871" b="8137"/>
          <a:stretch/>
        </p:blipFill>
        <p:spPr bwMode="auto">
          <a:xfrm>
            <a:off x="1043608" y="1181365"/>
            <a:ext cx="7128792" cy="4115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120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Ενεργητική Ανοσοποίηση </a:t>
            </a:r>
            <a:r>
              <a:rPr lang="el-GR" sz="2800" b="0" dirty="0"/>
              <a:t>(εμβολιασμοί)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81018"/>
            <a:ext cx="8856984" cy="4116288"/>
          </a:xfrm>
        </p:spPr>
        <p:txBody>
          <a:bodyPr>
            <a:noAutofit/>
          </a:bodyPr>
          <a:lstStyle/>
          <a:p>
            <a:r>
              <a:rPr lang="el-GR" sz="2000" dirty="0" smtClean="0"/>
              <a:t>Ο εμβολιασμός </a:t>
            </a:r>
            <a:r>
              <a:rPr lang="el-GR" sz="2000" dirty="0"/>
              <a:t>αναφέρεται ως χορήγηση εξασθενημένου </a:t>
            </a:r>
            <a:r>
              <a:rPr lang="el-GR" sz="2000" dirty="0" smtClean="0"/>
              <a:t>ή επεξεργασμένου </a:t>
            </a:r>
            <a:r>
              <a:rPr lang="el-GR" sz="2000" dirty="0"/>
              <a:t>αντιγόνου προερχόμενου από τον </a:t>
            </a:r>
            <a:r>
              <a:rPr lang="el-GR" sz="2000" dirty="0" err="1"/>
              <a:t>μολυσματογόνο</a:t>
            </a:r>
            <a:r>
              <a:rPr lang="el-GR" sz="2000" dirty="0"/>
              <a:t> παράγοντα </a:t>
            </a:r>
            <a:r>
              <a:rPr lang="el-GR" sz="2000" dirty="0" smtClean="0"/>
              <a:t>σε ένα </a:t>
            </a:r>
            <a:r>
              <a:rPr lang="el-GR" sz="2000" dirty="0"/>
              <a:t>ζώο, ώστε να ακολουθήσει ανοσολογική αντίδραση και να επιτευχθεί </a:t>
            </a:r>
            <a:r>
              <a:rPr lang="el-GR" sz="2000" dirty="0" smtClean="0"/>
              <a:t>η προστασία </a:t>
            </a:r>
            <a:r>
              <a:rPr lang="el-GR" sz="2000" dirty="0"/>
              <a:t>του ζώου έναντι του </a:t>
            </a:r>
            <a:r>
              <a:rPr lang="el-GR" sz="2000" dirty="0" err="1"/>
              <a:t>μολυσματογόνου</a:t>
            </a:r>
            <a:r>
              <a:rPr lang="el-GR" sz="2000" dirty="0"/>
              <a:t> παράγοντα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Κριτήρια για </a:t>
            </a:r>
            <a:r>
              <a:rPr lang="el-GR" sz="2000" dirty="0"/>
              <a:t>να ικανοποιηθεί ο όρος του </a:t>
            </a:r>
            <a:r>
              <a:rPr lang="el-GR" sz="2000" dirty="0" smtClean="0"/>
              <a:t>αν μπορεί </a:t>
            </a:r>
            <a:r>
              <a:rPr lang="el-GR" sz="2000" dirty="0"/>
              <a:t>ο εμβολιασμός να ελέγξει τη συγκεκριμένη </a:t>
            </a:r>
            <a:r>
              <a:rPr lang="el-GR" sz="2000" dirty="0" smtClean="0"/>
              <a:t>ασθένεια:</a:t>
            </a:r>
          </a:p>
          <a:p>
            <a:pPr marL="457200" indent="-457200">
              <a:buAutoNum type="arabicParenR"/>
            </a:pPr>
            <a:r>
              <a:rPr lang="el-GR" sz="2000" dirty="0" smtClean="0"/>
              <a:t>απομόνωση </a:t>
            </a:r>
            <a:r>
              <a:rPr lang="el-GR" sz="2000" dirty="0"/>
              <a:t>και αναγνώριση του αιτίου της </a:t>
            </a:r>
            <a:r>
              <a:rPr lang="el-GR" sz="2000" dirty="0" smtClean="0"/>
              <a:t>συγκεκριμένης.</a:t>
            </a:r>
          </a:p>
          <a:p>
            <a:pPr marL="457200" indent="-457200">
              <a:buAutoNum type="arabicParenR"/>
            </a:pPr>
            <a:r>
              <a:rPr lang="el-GR" sz="2000" dirty="0" smtClean="0"/>
              <a:t>εγκατάσταση </a:t>
            </a:r>
            <a:r>
              <a:rPr lang="el-GR" sz="2000" dirty="0"/>
              <a:t>της ανοσολογικής αντίδρασης η οποία </a:t>
            </a:r>
            <a:r>
              <a:rPr lang="el-GR" sz="2000" dirty="0" smtClean="0"/>
              <a:t>όμως να </a:t>
            </a:r>
            <a:r>
              <a:rPr lang="el-GR" sz="2000" dirty="0"/>
              <a:t>είναι οπωσδήποτε </a:t>
            </a:r>
            <a:r>
              <a:rPr lang="el-GR" sz="2000" b="1" dirty="0" smtClean="0"/>
              <a:t>προστατευτική.</a:t>
            </a:r>
          </a:p>
          <a:p>
            <a:pPr marL="457200" indent="-457200">
              <a:buAutoNum type="arabicParenR"/>
            </a:pPr>
            <a:r>
              <a:rPr lang="el-GR" sz="2000" dirty="0" smtClean="0"/>
              <a:t>βεβαιότητα </a:t>
            </a:r>
            <a:r>
              <a:rPr lang="el-GR" sz="2000" dirty="0"/>
              <a:t>πως το ρίσκο του εμβολιασμού δεν υπερτερεί </a:t>
            </a:r>
            <a:r>
              <a:rPr lang="el-GR" sz="2000" dirty="0" smtClean="0"/>
              <a:t>αυτό της </a:t>
            </a:r>
            <a:r>
              <a:rPr lang="el-GR" sz="2000" dirty="0"/>
              <a:t>φυσικής μόλυνσης από το λοιμογόνο παράγοντα.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704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Ενεργητική Ανοσοποίηση </a:t>
            </a:r>
            <a:r>
              <a:rPr lang="el-GR" sz="2800" b="0" dirty="0"/>
              <a:t>(εμβολιασμοί)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5"/>
            <a:ext cx="8229600" cy="3735603"/>
          </a:xfrm>
        </p:spPr>
        <p:txBody>
          <a:bodyPr>
            <a:normAutofit/>
          </a:bodyPr>
          <a:lstStyle/>
          <a:p>
            <a:r>
              <a:rPr lang="el-GR" sz="2000" dirty="0"/>
              <a:t>Ο όρος ενεργητική ανοσοποίηση σημαίνει ότι ένας οργανισμός γίνεται </a:t>
            </a:r>
            <a:r>
              <a:rPr lang="el-GR" sz="2000" dirty="0" smtClean="0"/>
              <a:t>άνοσος</a:t>
            </a:r>
            <a:r>
              <a:rPr lang="en-US" sz="2000" dirty="0" smtClean="0"/>
              <a:t> </a:t>
            </a:r>
            <a:r>
              <a:rPr lang="el-GR" sz="2000" dirty="0" smtClean="0"/>
              <a:t>μετά </a:t>
            </a:r>
            <a:r>
              <a:rPr lang="el-GR" sz="2000" dirty="0"/>
              <a:t>από χορήγηση ενός αντιγόνου, οπότε παράγει μόνος του ενεργά τα </a:t>
            </a:r>
            <a:r>
              <a:rPr lang="el-GR" sz="2000" dirty="0" smtClean="0"/>
              <a:t>αντισώματα</a:t>
            </a:r>
            <a:r>
              <a:rPr lang="en-US" sz="2000" dirty="0" smtClean="0"/>
              <a:t> </a:t>
            </a:r>
            <a:r>
              <a:rPr lang="el-GR" sz="2000" dirty="0" smtClean="0"/>
              <a:t>που </a:t>
            </a:r>
            <a:r>
              <a:rPr lang="el-GR" sz="2000" dirty="0"/>
              <a:t>να τον προστατεύουν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r>
              <a:rPr lang="el-GR" sz="2000" dirty="0" smtClean="0"/>
              <a:t>Η διαφορά με την παθητική ανοσοποίηση είναι </a:t>
            </a:r>
            <a:r>
              <a:rPr lang="el-GR" sz="2000" dirty="0"/>
              <a:t>η παρατεταμένη περίοδος προστασίας και η διατήρηση του </a:t>
            </a:r>
            <a:r>
              <a:rPr lang="el-GR" sz="2000" dirty="0" smtClean="0"/>
              <a:t>υψηλού βαθμού </a:t>
            </a:r>
            <a:r>
              <a:rPr lang="el-GR" sz="2000" dirty="0"/>
              <a:t>ανοσοποίησης με επαναληπτικές δόσεις εμβολίου</a:t>
            </a:r>
            <a:r>
              <a:rPr lang="el-GR" sz="2000" dirty="0" smtClean="0"/>
              <a:t>.</a:t>
            </a:r>
          </a:p>
          <a:p>
            <a:r>
              <a:rPr lang="el-GR" sz="2000" dirty="0" err="1"/>
              <a:t>Oι</a:t>
            </a:r>
            <a:r>
              <a:rPr lang="el-GR" sz="2000" dirty="0"/>
              <a:t> εμβολιασμοί χρησιμοποιούνται κυρίως για προστασία </a:t>
            </a:r>
            <a:r>
              <a:rPr lang="el-GR" sz="2000" dirty="0" smtClean="0"/>
              <a:t>από ιογενή </a:t>
            </a:r>
            <a:r>
              <a:rPr lang="el-GR" sz="2000" dirty="0"/>
              <a:t>και </a:t>
            </a:r>
            <a:r>
              <a:rPr lang="el-GR" sz="2000" dirty="0" err="1"/>
              <a:t>βακτηριακά</a:t>
            </a:r>
            <a:r>
              <a:rPr lang="el-GR" sz="2000" dirty="0"/>
              <a:t> νοσήματα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Δύο κύριοι τύποι εμβολίων α) τα "</a:t>
            </a:r>
            <a:r>
              <a:rPr lang="el-GR" sz="2000" b="1" dirty="0"/>
              <a:t>ζωντανά</a:t>
            </a:r>
            <a:r>
              <a:rPr lang="el-GR" sz="2000" dirty="0"/>
              <a:t>" (</a:t>
            </a:r>
            <a:r>
              <a:rPr lang="el-GR" sz="2000" dirty="0" err="1"/>
              <a:t>live</a:t>
            </a:r>
            <a:r>
              <a:rPr lang="el-GR" sz="2000" dirty="0"/>
              <a:t>) και β) τα "</a:t>
            </a:r>
            <a:r>
              <a:rPr lang="el-GR" sz="2000" b="1" dirty="0"/>
              <a:t>νεκρά</a:t>
            </a:r>
            <a:r>
              <a:rPr lang="el-GR" sz="2000" dirty="0"/>
              <a:t>" ή "</a:t>
            </a:r>
            <a:r>
              <a:rPr lang="el-GR" sz="2000" b="1" dirty="0"/>
              <a:t>αδρανοποιημένα</a:t>
            </a:r>
            <a:r>
              <a:rPr lang="el-GR" sz="2000" dirty="0"/>
              <a:t>" (</a:t>
            </a:r>
            <a:r>
              <a:rPr lang="en-US" sz="2000" dirty="0"/>
              <a:t>Killed, Inactivated)</a:t>
            </a:r>
            <a:endParaRPr lang="el-GR" sz="2000" dirty="0"/>
          </a:p>
          <a:p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333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20407" t="7388" r="17830" b="5889"/>
          <a:stretch/>
        </p:blipFill>
        <p:spPr bwMode="auto">
          <a:xfrm>
            <a:off x="1547664" y="481236"/>
            <a:ext cx="5904656" cy="5119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23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Αδρανοποίηση (</a:t>
            </a:r>
            <a:r>
              <a:rPr lang="el-GR" sz="2800" dirty="0" err="1"/>
              <a:t>inactivation</a:t>
            </a:r>
            <a:r>
              <a:rPr lang="el-GR" sz="2800" dirty="0"/>
              <a:t>) και εξασθένηση </a:t>
            </a:r>
            <a:r>
              <a:rPr lang="el-GR" sz="2800" dirty="0" smtClean="0"/>
              <a:t>της λοιμογόνου δύναμης </a:t>
            </a:r>
            <a:r>
              <a:rPr lang="en-US" sz="2800" dirty="0" smtClean="0"/>
              <a:t>(attenuation</a:t>
            </a:r>
            <a:r>
              <a:rPr lang="en-US" sz="2800" dirty="0"/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33500"/>
            <a:ext cx="8496944" cy="3771636"/>
          </a:xfrm>
        </p:spPr>
        <p:txBody>
          <a:bodyPr>
            <a:noAutofit/>
          </a:bodyPr>
          <a:lstStyle/>
          <a:p>
            <a:r>
              <a:rPr lang="el-GR" sz="2000" b="1" dirty="0"/>
              <a:t>Αδρανοποίηση </a:t>
            </a:r>
            <a:r>
              <a:rPr lang="el-GR" sz="2000" dirty="0"/>
              <a:t>είναι η δια μέσω της θερμότητας, χημικών </a:t>
            </a:r>
            <a:r>
              <a:rPr lang="el-GR" sz="2000" dirty="0" smtClean="0"/>
              <a:t>παραγόντων  </a:t>
            </a:r>
            <a:r>
              <a:rPr lang="el-GR" sz="2000" dirty="0"/>
              <a:t>ή ακτινοβολίας μετατροπή παθογόνων στελεχών μικροβίου </a:t>
            </a:r>
            <a:r>
              <a:rPr lang="el-GR" sz="2000" dirty="0" smtClean="0"/>
              <a:t>σε </a:t>
            </a:r>
            <a:r>
              <a:rPr lang="el-GR" sz="2000" dirty="0" err="1" smtClean="0"/>
              <a:t>απαθογόνα</a:t>
            </a:r>
            <a:r>
              <a:rPr lang="el-GR" sz="2000" dirty="0"/>
              <a:t>, διατηρώντας όμως την ίδια </a:t>
            </a:r>
            <a:r>
              <a:rPr lang="el-GR" sz="2000" dirty="0" err="1"/>
              <a:t>αντιγονικότητα</a:t>
            </a:r>
            <a:r>
              <a:rPr lang="el-GR" sz="2000" dirty="0"/>
              <a:t> με των </a:t>
            </a:r>
            <a:r>
              <a:rPr lang="el-GR" sz="2000" dirty="0" smtClean="0"/>
              <a:t>ζωντανών οργανισμών.</a:t>
            </a:r>
          </a:p>
          <a:p>
            <a:r>
              <a:rPr lang="el-GR" sz="2000" b="1" dirty="0" smtClean="0"/>
              <a:t>Εξασθένηση της λοιμογόνου δύναμης </a:t>
            </a:r>
            <a:r>
              <a:rPr lang="el-GR" sz="2000" dirty="0" smtClean="0"/>
              <a:t>ονομάζεται η διαδικασία της ελάττωσης της λοιμογόνου δύναμης του μικροοργανισμού που θα χρησιμοποιηθεί στο εμβόλιο, ενώ παραμένει ζωντανός και ανίκανος να προκαλέσει νόσο. Επιτυγχάνεται </a:t>
            </a:r>
            <a:r>
              <a:rPr lang="el-GR" sz="2000" dirty="0"/>
              <a:t>με τη θέρμανση, την έκθεση του σε χημικούς παράγοντες </a:t>
            </a:r>
            <a:r>
              <a:rPr lang="el-GR" sz="2000" dirty="0" smtClean="0"/>
              <a:t>ή </a:t>
            </a:r>
            <a:r>
              <a:rPr lang="el-GR" sz="2000" dirty="0"/>
              <a:t>μετά </a:t>
            </a:r>
            <a:r>
              <a:rPr lang="el-GR" sz="2000" dirty="0" smtClean="0"/>
              <a:t>από μακρόχρονη </a:t>
            </a:r>
            <a:r>
              <a:rPr lang="el-GR" sz="2000" dirty="0"/>
              <a:t>καλλιέργεια στο εργαστήριο, </a:t>
            </a:r>
            <a:r>
              <a:rPr lang="el-GR" sz="2000" dirty="0" smtClean="0"/>
              <a:t>ή </a:t>
            </a:r>
            <a:r>
              <a:rPr lang="el-GR" sz="2000" dirty="0"/>
              <a:t>δίοδο από μη φυσικούς ξενιστές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Μια ιδιαίτερη κατηγορία ζωντανών εμβολίων αποτελούν </a:t>
            </a:r>
            <a:r>
              <a:rPr lang="el-GR" sz="2000" dirty="0" smtClean="0"/>
              <a:t>τα </a:t>
            </a:r>
            <a:r>
              <a:rPr lang="el-GR" sz="2000" b="1" dirty="0" err="1" smtClean="0"/>
              <a:t>ετεροτυπικά</a:t>
            </a:r>
            <a:r>
              <a:rPr lang="el-GR" sz="2000" dirty="0" smtClean="0"/>
              <a:t> </a:t>
            </a:r>
            <a:r>
              <a:rPr lang="el-GR" sz="2000" b="1" dirty="0"/>
              <a:t>εμβόλια</a:t>
            </a:r>
            <a:r>
              <a:rPr lang="el-GR" sz="2000" dirty="0"/>
              <a:t>. Τα στελέχη αυτών προέρχονται από συγγενή μικρόβια </a:t>
            </a:r>
            <a:r>
              <a:rPr lang="el-GR" sz="2000" dirty="0" smtClean="0"/>
              <a:t>άλλων ειδών </a:t>
            </a:r>
            <a:r>
              <a:rPr lang="el-GR" sz="2000" dirty="0"/>
              <a:t>ζώων, επειδή θεωρούνται πλέον </a:t>
            </a:r>
            <a:r>
              <a:rPr lang="el-GR" sz="2000" dirty="0" smtClean="0"/>
              <a:t>ασφαλέστερα.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832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Νεκρά ή Αδρανοποιημένα εμβόλια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Τα εμβόλια αυτά περιέχουν νεκρούς μικροοργανισμούς η </a:t>
            </a:r>
            <a:r>
              <a:rPr lang="el-GR" sz="2000" dirty="0" err="1"/>
              <a:t>προϊόντά</a:t>
            </a:r>
            <a:r>
              <a:rPr lang="el-GR" sz="2000" dirty="0"/>
              <a:t> </a:t>
            </a:r>
            <a:r>
              <a:rPr lang="el-GR" sz="2000" dirty="0" smtClean="0"/>
              <a:t>τους (</a:t>
            </a:r>
            <a:r>
              <a:rPr lang="el-GR" sz="2000" dirty="0" err="1" smtClean="0"/>
              <a:t>ανατοξίνες</a:t>
            </a:r>
            <a:r>
              <a:rPr lang="el-GR" sz="2000" dirty="0"/>
              <a:t>) ή συστατικά τους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Περιέχουν μεγάλες ποσότητες αντιγόνου.</a:t>
            </a:r>
          </a:p>
          <a:p>
            <a:r>
              <a:rPr lang="el-GR" sz="2000" dirty="0" smtClean="0"/>
              <a:t>Τα στελέχη </a:t>
            </a:r>
            <a:r>
              <a:rPr lang="el-GR" sz="2000" dirty="0"/>
              <a:t>των μικροβίων που χρησιμοποιούνται ως </a:t>
            </a:r>
            <a:r>
              <a:rPr lang="el-GR" sz="2000" dirty="0" err="1"/>
              <a:t>εμβολιακά</a:t>
            </a:r>
            <a:r>
              <a:rPr lang="el-GR" sz="2000" dirty="0"/>
              <a:t> καλλιεργούνται </a:t>
            </a:r>
            <a:r>
              <a:rPr lang="el-GR" sz="2000" dirty="0" smtClean="0"/>
              <a:t>σε κατάλληλο </a:t>
            </a:r>
            <a:r>
              <a:rPr lang="el-GR" sz="2000" dirty="0"/>
              <a:t>υπόστρωμα και στη συνέχεια αδρανοποιούνται με </a:t>
            </a:r>
            <a:r>
              <a:rPr lang="el-GR" sz="2000" dirty="0" smtClean="0"/>
              <a:t>θερμότητα, φορμαλδεΰδη</a:t>
            </a:r>
            <a:r>
              <a:rPr lang="el-GR" sz="2000" dirty="0"/>
              <a:t>, β - </a:t>
            </a:r>
            <a:r>
              <a:rPr lang="el-GR" sz="2000" dirty="0" err="1"/>
              <a:t>προπιολακτόνη</a:t>
            </a:r>
            <a:r>
              <a:rPr lang="el-GR" sz="2000" dirty="0"/>
              <a:t> ή ακτινοβολία</a:t>
            </a:r>
            <a:r>
              <a:rPr lang="el-GR" sz="2000" dirty="0" smtClean="0"/>
              <a:t>, διατηρώντας ανέπαφη την </a:t>
            </a:r>
            <a:r>
              <a:rPr lang="el-GR" sz="2000" dirty="0" err="1" smtClean="0"/>
              <a:t>αντιγονική</a:t>
            </a:r>
            <a:r>
              <a:rPr lang="el-GR" sz="2000" dirty="0" smtClean="0"/>
              <a:t> τους δύναμη.</a:t>
            </a:r>
          </a:p>
          <a:p>
            <a:r>
              <a:rPr lang="el-GR" sz="2000" dirty="0"/>
              <a:t>Χ</a:t>
            </a:r>
            <a:r>
              <a:rPr lang="el-GR" sz="2000" dirty="0" smtClean="0"/>
              <a:t>ορηγούνται </a:t>
            </a:r>
            <a:r>
              <a:rPr lang="el-GR" sz="2000" dirty="0"/>
              <a:t>σε δύο ή περισσότερες </a:t>
            </a:r>
            <a:r>
              <a:rPr lang="el-GR" sz="2000" dirty="0" smtClean="0"/>
              <a:t>δόσεις.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92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345332"/>
            <a:ext cx="8208912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5:</a:t>
            </a:r>
            <a:r>
              <a:rPr lang="en-US" sz="2800" dirty="0" smtClean="0"/>
              <a:t> </a:t>
            </a:r>
            <a:r>
              <a:rPr lang="el-GR" sz="2400" b="1" dirty="0"/>
              <a:t>ΦΥΣΙΚΟΙ ΤΡΟΠΟΙ ΚΑΤΑΠΟΛΕΜΗΣΗΣ ΠΑΡΑΣΙΤΩΝ</a:t>
            </a:r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Τα ανοσοποιητικά </a:t>
            </a:r>
            <a:r>
              <a:rPr lang="el-GR" sz="2000" dirty="0"/>
              <a:t>είναι ουσίες που χορηγούνται μαζί με τα αντιγόνα (εμβόλια) και οι οποίες τροποποιούν την ανοσολογική αντίδραση.</a:t>
            </a:r>
          </a:p>
          <a:p>
            <a:r>
              <a:rPr lang="el-GR" sz="2000" b="1" dirty="0"/>
              <a:t>Τα </a:t>
            </a:r>
            <a:r>
              <a:rPr lang="el-GR" sz="2000" b="1" dirty="0" err="1"/>
              <a:t>ανοσοενισχυτικά</a:t>
            </a:r>
            <a:r>
              <a:rPr lang="el-GR" sz="2000" b="1" dirty="0"/>
              <a:t> </a:t>
            </a:r>
            <a:r>
              <a:rPr lang="el-GR" sz="2000" dirty="0"/>
              <a:t>μειώνουν τους ρυθμούς της ταχείας απορρόφησης των ελεύθερων αντιγόνων καθιστώντας τα ικανά να δράσουν ως μακράς διάρκειας αποθήκες αντιγόνων με τη συνεχή προώθηση της ανοσολογικής απάντησης</a:t>
            </a:r>
            <a:r>
              <a:rPr lang="el-GR" sz="2000" dirty="0" smtClean="0"/>
              <a:t>.</a:t>
            </a:r>
          </a:p>
          <a:p>
            <a:r>
              <a:rPr lang="el-GR" sz="2000" b="1" dirty="0"/>
              <a:t>Εμβόλια </a:t>
            </a:r>
            <a:r>
              <a:rPr lang="el-GR" sz="2000" b="1" dirty="0" err="1"/>
              <a:t>ανατοξίνης</a:t>
            </a:r>
            <a:r>
              <a:rPr lang="el-GR" sz="2000" b="1" dirty="0"/>
              <a:t> </a:t>
            </a:r>
            <a:r>
              <a:rPr lang="el-GR" sz="2000" dirty="0"/>
              <a:t>(</a:t>
            </a:r>
            <a:r>
              <a:rPr lang="el-GR" sz="2000" dirty="0" err="1"/>
              <a:t>anatoxin</a:t>
            </a:r>
            <a:r>
              <a:rPr lang="el-GR" sz="2000" dirty="0"/>
              <a:t> ή </a:t>
            </a:r>
            <a:r>
              <a:rPr lang="el-GR" sz="2000" dirty="0" err="1"/>
              <a:t>toxoid</a:t>
            </a:r>
            <a:r>
              <a:rPr lang="el-GR" sz="2000" dirty="0"/>
              <a:t>) ονομάζονται </a:t>
            </a:r>
            <a:r>
              <a:rPr lang="el-GR" sz="2000" dirty="0" err="1"/>
              <a:t>βακτηριακά</a:t>
            </a:r>
            <a:r>
              <a:rPr lang="el-GR" sz="2000" dirty="0"/>
              <a:t> εμβόλια </a:t>
            </a:r>
            <a:r>
              <a:rPr lang="el-GR" sz="2000" dirty="0" smtClean="0"/>
              <a:t>που δεν </a:t>
            </a:r>
            <a:r>
              <a:rPr lang="el-GR" sz="2000" dirty="0"/>
              <a:t>περιέχουν τα </a:t>
            </a:r>
            <a:r>
              <a:rPr lang="el-GR" sz="2000" dirty="0" err="1"/>
              <a:t>βακτηριακά</a:t>
            </a:r>
            <a:r>
              <a:rPr lang="el-GR" sz="2000" dirty="0"/>
              <a:t> κύτταρα, αλλά την αδρανοποιημένη με </a:t>
            </a:r>
            <a:r>
              <a:rPr lang="el-GR" sz="2000" dirty="0" smtClean="0"/>
              <a:t>φορμαλδεΰδη τοξίνη </a:t>
            </a:r>
            <a:r>
              <a:rPr lang="el-GR" sz="2000" dirty="0"/>
              <a:t>τους (τέτανος).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Νεκρά ή Αδρανοποιημένα εμβόλια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778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 err="1"/>
              <a:t>Ανακαλλιέργειες</a:t>
            </a:r>
            <a:r>
              <a:rPr lang="el-GR" sz="2000" b="1" dirty="0"/>
              <a:t> </a:t>
            </a:r>
            <a:r>
              <a:rPr lang="el-GR" sz="2000" dirty="0"/>
              <a:t>(</a:t>
            </a:r>
            <a:r>
              <a:rPr lang="el-GR" sz="2000" dirty="0" err="1"/>
              <a:t>subcultures</a:t>
            </a:r>
            <a:r>
              <a:rPr lang="el-GR" sz="2000" dirty="0"/>
              <a:t>) είναι αδρανοποιημένα με φορμόλη </a:t>
            </a:r>
            <a:r>
              <a:rPr lang="el-GR" sz="2000" dirty="0" err="1" smtClean="0"/>
              <a:t>βακτηριακά</a:t>
            </a:r>
            <a:r>
              <a:rPr lang="el-GR" sz="2000" dirty="0"/>
              <a:t> </a:t>
            </a:r>
            <a:r>
              <a:rPr lang="el-GR" sz="2000" dirty="0" smtClean="0"/>
              <a:t>εμβόλια </a:t>
            </a:r>
            <a:r>
              <a:rPr lang="el-GR" sz="2000" dirty="0"/>
              <a:t>που περιέχουν τόσο τα </a:t>
            </a:r>
            <a:r>
              <a:rPr lang="el-GR" sz="2000" dirty="0" err="1"/>
              <a:t>βακτηριακά</a:t>
            </a:r>
            <a:r>
              <a:rPr lang="el-GR" sz="2000" dirty="0"/>
              <a:t> κύτταρα, όσο και τα λοιπά </a:t>
            </a:r>
            <a:r>
              <a:rPr lang="el-GR" sz="2000" dirty="0" smtClean="0"/>
              <a:t>προϊόντα τους </a:t>
            </a:r>
            <a:r>
              <a:rPr lang="el-GR" sz="2000" dirty="0"/>
              <a:t>(</a:t>
            </a:r>
            <a:r>
              <a:rPr lang="el-GR" sz="2000" dirty="0" err="1"/>
              <a:t>εντεροτοξιναιμία</a:t>
            </a:r>
            <a:r>
              <a:rPr lang="el-GR" sz="2000" dirty="0" smtClean="0"/>
              <a:t>).</a:t>
            </a:r>
          </a:p>
          <a:p>
            <a:r>
              <a:rPr lang="el-GR" sz="2000" b="1" dirty="0"/>
              <a:t>Εμβόλια συστατικών ή </a:t>
            </a:r>
            <a:r>
              <a:rPr lang="el-GR" sz="2000" b="1" dirty="0" err="1"/>
              <a:t>υπομονάδων</a:t>
            </a:r>
            <a:r>
              <a:rPr lang="el-GR" sz="2000" b="1" dirty="0"/>
              <a:t> </a:t>
            </a:r>
            <a:r>
              <a:rPr lang="el-GR" sz="2000" dirty="0"/>
              <a:t>(</a:t>
            </a:r>
            <a:r>
              <a:rPr lang="el-GR" sz="2000" dirty="0" err="1"/>
              <a:t>subunits</a:t>
            </a:r>
            <a:r>
              <a:rPr lang="el-GR" sz="2000" dirty="0"/>
              <a:t>) είναι επεξεργασμένα </a:t>
            </a:r>
            <a:r>
              <a:rPr lang="el-GR" sz="2000" dirty="0" smtClean="0"/>
              <a:t>υψηλής τεχνολογίας </a:t>
            </a:r>
            <a:r>
              <a:rPr lang="el-GR" sz="2000" dirty="0"/>
              <a:t>προϊόντα που περιέχουν μόνο εκείνα τα μικροβιακά αντιγόνα που </a:t>
            </a:r>
            <a:r>
              <a:rPr lang="el-GR" sz="2000" dirty="0" smtClean="0"/>
              <a:t>έχουν σημασία </a:t>
            </a:r>
            <a:r>
              <a:rPr lang="el-GR" sz="2000" dirty="0"/>
              <a:t>για την </a:t>
            </a:r>
            <a:r>
              <a:rPr lang="el-GR" sz="2000" dirty="0" smtClean="0"/>
              <a:t>ανοσοποίηση.</a:t>
            </a:r>
          </a:p>
          <a:p>
            <a:r>
              <a:rPr lang="el-GR" sz="2000" b="1" dirty="0"/>
              <a:t>Πολυδύναμα </a:t>
            </a:r>
            <a:r>
              <a:rPr lang="el-GR" sz="2000" dirty="0"/>
              <a:t>(</a:t>
            </a:r>
            <a:r>
              <a:rPr lang="el-GR" sz="2000" dirty="0" err="1"/>
              <a:t>Polyvalent</a:t>
            </a:r>
            <a:r>
              <a:rPr lang="el-GR" sz="2000" dirty="0"/>
              <a:t>) είναι ζωντανά ή νεκρά εμβόλια που </a:t>
            </a:r>
            <a:r>
              <a:rPr lang="el-GR" sz="2000" dirty="0" smtClean="0"/>
              <a:t>περιέχουν αντιγόνα </a:t>
            </a:r>
            <a:r>
              <a:rPr lang="el-GR" sz="2000" dirty="0"/>
              <a:t>δύο ή περισσοτέρων ορολογικών τύπων του ίδιου μικροβιακού </a:t>
            </a:r>
            <a:r>
              <a:rPr lang="el-GR" sz="2000" dirty="0" smtClean="0"/>
              <a:t>είδους. Αντίθετα </a:t>
            </a:r>
            <a:r>
              <a:rPr lang="el-GR" sz="2000" b="1" dirty="0" err="1"/>
              <a:t>μονοδύναμα</a:t>
            </a:r>
            <a:r>
              <a:rPr lang="el-GR" sz="2000" b="1" dirty="0"/>
              <a:t> </a:t>
            </a:r>
            <a:r>
              <a:rPr lang="el-GR" sz="2000" dirty="0"/>
              <a:t>(</a:t>
            </a:r>
            <a:r>
              <a:rPr lang="el-GR" sz="2000" dirty="0" err="1"/>
              <a:t>monovalent</a:t>
            </a:r>
            <a:r>
              <a:rPr lang="el-GR" sz="2000" dirty="0"/>
              <a:t>) είναι εκείνα που περιέχουν ένα </a:t>
            </a:r>
            <a:r>
              <a:rPr lang="el-GR" sz="2000" dirty="0" smtClean="0"/>
              <a:t>τύπο.</a:t>
            </a:r>
          </a:p>
          <a:p>
            <a:r>
              <a:rPr lang="el-GR" sz="2000" b="1" dirty="0"/>
              <a:t>Μικτά ή συνδυασμένα </a:t>
            </a:r>
            <a:r>
              <a:rPr lang="el-GR" sz="2000" dirty="0"/>
              <a:t>(</a:t>
            </a:r>
            <a:r>
              <a:rPr lang="el-GR" sz="2000" dirty="0" err="1"/>
              <a:t>mixed</a:t>
            </a:r>
            <a:r>
              <a:rPr lang="el-GR" sz="2000" dirty="0"/>
              <a:t> η </a:t>
            </a:r>
            <a:r>
              <a:rPr lang="el-GR" sz="2000" dirty="0" err="1"/>
              <a:t>combined</a:t>
            </a:r>
            <a:r>
              <a:rPr lang="el-GR" sz="2000" dirty="0"/>
              <a:t>) είναι εκείνα που </a:t>
            </a:r>
            <a:r>
              <a:rPr lang="el-GR" sz="2000" dirty="0" smtClean="0"/>
              <a:t>περιέχουν αντιγόνα </a:t>
            </a:r>
            <a:r>
              <a:rPr lang="el-GR" sz="2000" dirty="0"/>
              <a:t>από δύο ή περισσότερα διαφορετικά μικρόβια.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Νεκρά ή Αδρανοποιημένα εμβόλια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1053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/>
              <a:t>Αυτεμβόλια </a:t>
            </a:r>
            <a:r>
              <a:rPr lang="el-GR" sz="2000" dirty="0"/>
              <a:t>(</a:t>
            </a:r>
            <a:r>
              <a:rPr lang="el-GR" sz="2000" dirty="0" err="1"/>
              <a:t>autogenous</a:t>
            </a:r>
            <a:r>
              <a:rPr lang="el-GR" sz="2000" dirty="0"/>
              <a:t>) γίνονται από μικρόβια που απομονώθηκαν από </a:t>
            </a:r>
            <a:r>
              <a:rPr lang="el-GR" sz="2000" dirty="0" smtClean="0"/>
              <a:t>ένα μολυσμένο </a:t>
            </a:r>
            <a:r>
              <a:rPr lang="el-GR" sz="2000" dirty="0"/>
              <a:t>ζώο και χρησιμοποιούνται για το ίδιο (εμβόλια στάβλου).</a:t>
            </a:r>
          </a:p>
          <a:p>
            <a:r>
              <a:rPr lang="el-GR" sz="2000" b="1" dirty="0"/>
              <a:t>Συνθετικά πεπτίδια </a:t>
            </a:r>
            <a:r>
              <a:rPr lang="el-GR" sz="2000" dirty="0"/>
              <a:t>(</a:t>
            </a:r>
            <a:r>
              <a:rPr lang="el-GR" sz="2000" dirty="0" err="1"/>
              <a:t>Synthetic</a:t>
            </a:r>
            <a:r>
              <a:rPr lang="el-GR" sz="2000" dirty="0"/>
              <a:t> </a:t>
            </a:r>
            <a:r>
              <a:rPr lang="el-GR" sz="2000" dirty="0" err="1"/>
              <a:t>peptides</a:t>
            </a:r>
            <a:r>
              <a:rPr lang="el-GR" sz="2000" dirty="0"/>
              <a:t>) Επειδή οι πρωτεΐνες </a:t>
            </a:r>
            <a:r>
              <a:rPr lang="el-GR" sz="2000" dirty="0" smtClean="0"/>
              <a:t>που χρησιμοποιούνται </a:t>
            </a:r>
            <a:r>
              <a:rPr lang="el-GR" sz="2000" dirty="0"/>
              <a:t>είναι </a:t>
            </a:r>
            <a:r>
              <a:rPr lang="el-GR" sz="2000" dirty="0" err="1"/>
              <a:t>μεγαλομοριακές</a:t>
            </a:r>
            <a:r>
              <a:rPr lang="el-GR" sz="2000" dirty="0"/>
              <a:t> ενώσεις μπορούν να </a:t>
            </a:r>
            <a:r>
              <a:rPr lang="el-GR" sz="2000" dirty="0" smtClean="0"/>
              <a:t>χρησιμοποιηθούν </a:t>
            </a:r>
            <a:r>
              <a:rPr lang="el-GR" sz="2000" dirty="0" err="1" smtClean="0"/>
              <a:t>επίτοπα</a:t>
            </a:r>
            <a:r>
              <a:rPr lang="el-GR" sz="2000" dirty="0" smtClean="0"/>
              <a:t> </a:t>
            </a:r>
            <a:r>
              <a:rPr lang="el-GR" sz="2000" dirty="0"/>
              <a:t>(σημεία αναγνώρισης των αντισωμάτων πάνω στην πρωτεΐνη). Εάν η </a:t>
            </a:r>
            <a:r>
              <a:rPr lang="el-GR" sz="2000" dirty="0" smtClean="0"/>
              <a:t>δομή ενός </a:t>
            </a:r>
            <a:r>
              <a:rPr lang="el-GR" sz="2000" dirty="0"/>
              <a:t>προστατευτικού επιτόπου είναι γνωστή μπορεί να συντεθεί χημικά και </a:t>
            </a:r>
            <a:r>
              <a:rPr lang="el-GR" sz="2000" dirty="0" smtClean="0"/>
              <a:t>να χρησιμοποιηθεί </a:t>
            </a:r>
            <a:r>
              <a:rPr lang="el-GR" sz="2000" dirty="0"/>
              <a:t>ως εμβόλιο (αφθώδους πυρετού).</a:t>
            </a:r>
          </a:p>
          <a:p>
            <a:r>
              <a:rPr lang="el-GR" sz="2000" b="1" dirty="0" err="1"/>
              <a:t>Αντι</a:t>
            </a:r>
            <a:r>
              <a:rPr lang="el-GR" sz="2000" b="1" dirty="0"/>
              <a:t>-ιδιότυπα </a:t>
            </a:r>
            <a:r>
              <a:rPr lang="el-GR" sz="2000" dirty="0"/>
              <a:t>(</a:t>
            </a:r>
            <a:r>
              <a:rPr lang="el-GR" sz="2000" dirty="0" err="1"/>
              <a:t>anti-idiotypes</a:t>
            </a:r>
            <a:r>
              <a:rPr lang="el-GR" sz="2000" dirty="0"/>
              <a:t>) εμβόλια όπου χρησιμοποιούνται </a:t>
            </a:r>
            <a:r>
              <a:rPr lang="el-GR" sz="2000" dirty="0" err="1" smtClean="0"/>
              <a:t>αντι</a:t>
            </a:r>
            <a:r>
              <a:rPr lang="el-GR" sz="2000" dirty="0" smtClean="0"/>
              <a:t>-αντισώματα </a:t>
            </a:r>
            <a:r>
              <a:rPr lang="el-GR" sz="2000" dirty="0"/>
              <a:t>που έχουν την ίδια δομή και το σχήμα του πρωτοτύπου αντιγόνου, </a:t>
            </a:r>
            <a:r>
              <a:rPr lang="el-GR" sz="2000" dirty="0" smtClean="0"/>
              <a:t>αφού είναι </a:t>
            </a:r>
            <a:r>
              <a:rPr lang="el-GR" sz="2000" dirty="0"/>
              <a:t>συμπληρωματικά των αντισωμάτων, άρα πανομοιότυπα του αντιγόνου.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Νεκρά ή Αδρανοποιημένα εμβόλια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0035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Παθητική ανοσοποίηση στα </a:t>
            </a:r>
            <a:r>
              <a:rPr lang="el-GR" sz="2000" b="1" dirty="0" smtClean="0"/>
              <a:t>νεογέννητα.</a:t>
            </a:r>
          </a:p>
          <a:p>
            <a:pPr marL="0" indent="0">
              <a:buNone/>
            </a:pPr>
            <a:r>
              <a:rPr lang="el-GR" sz="2000" dirty="0"/>
              <a:t>Τα </a:t>
            </a:r>
            <a:r>
              <a:rPr lang="el-GR" sz="2000" dirty="0" err="1"/>
              <a:t>ιπποειδή</a:t>
            </a:r>
            <a:r>
              <a:rPr lang="el-GR" sz="2000" dirty="0"/>
              <a:t>, τα μηρυκαστικά οι χοίροι και οι σκύλοι γεννιούνται </a:t>
            </a:r>
            <a:r>
              <a:rPr lang="el-GR" sz="2000" dirty="0" smtClean="0"/>
              <a:t>χωρίς αντισώματα </a:t>
            </a:r>
            <a:r>
              <a:rPr lang="el-GR" sz="2000" dirty="0"/>
              <a:t>και αποκτούν την απαραίτητη μητρικής προέλευσης ανοσία </a:t>
            </a:r>
            <a:r>
              <a:rPr lang="el-GR" sz="2000" dirty="0" smtClean="0"/>
              <a:t>με αντισώματα </a:t>
            </a:r>
            <a:r>
              <a:rPr lang="el-GR" sz="2000" dirty="0"/>
              <a:t>που περιέχονται στο </a:t>
            </a:r>
            <a:r>
              <a:rPr lang="el-GR" sz="2000" dirty="0" smtClean="0"/>
              <a:t>πρωτόγαλα.</a:t>
            </a:r>
          </a:p>
          <a:p>
            <a:pPr marL="0" indent="0">
              <a:buNone/>
            </a:pPr>
            <a:endParaRPr lang="el-GR" sz="2000" dirty="0" smtClean="0"/>
          </a:p>
          <a:p>
            <a:r>
              <a:rPr lang="el-GR" sz="2000" b="1" dirty="0" smtClean="0"/>
              <a:t>Παθητική </a:t>
            </a:r>
            <a:r>
              <a:rPr lang="el-GR" sz="2000" b="1" dirty="0"/>
              <a:t>ανοσοποίηση με </a:t>
            </a:r>
            <a:r>
              <a:rPr lang="el-GR" sz="2000" b="1" dirty="0" smtClean="0"/>
              <a:t>ορούς.</a:t>
            </a:r>
          </a:p>
          <a:p>
            <a:pPr marL="0" indent="0">
              <a:buNone/>
            </a:pPr>
            <a:r>
              <a:rPr lang="el-GR" sz="2000" dirty="0"/>
              <a:t>Η παθητική ανοσοποίηση απαιτεί την άμεση χορήγηση έτοιμων </a:t>
            </a:r>
            <a:r>
              <a:rPr lang="el-GR" sz="2000" dirty="0" smtClean="0"/>
              <a:t>αντισωμάτων σε </a:t>
            </a:r>
            <a:r>
              <a:rPr lang="el-GR" sz="2000" dirty="0"/>
              <a:t>ευαίσθητα ζώα, ώστε να προστατευτούν άμεσα έναντι του λοιμογόνου </a:t>
            </a:r>
            <a:r>
              <a:rPr lang="el-GR" sz="2000" dirty="0" smtClean="0"/>
              <a:t>παράγοντα κατά </a:t>
            </a:r>
            <a:r>
              <a:rPr lang="el-GR" sz="2000" dirty="0"/>
              <a:t>του οποίου ετοιμάστηκαν τα αντισώματα. Οι </a:t>
            </a:r>
            <a:r>
              <a:rPr lang="el-GR" sz="2000" dirty="0" err="1"/>
              <a:t>αντιοροί</a:t>
            </a:r>
            <a:r>
              <a:rPr lang="el-GR" sz="2000" dirty="0"/>
              <a:t> παράγονται κατά </a:t>
            </a:r>
            <a:r>
              <a:rPr lang="el-GR" sz="2000" dirty="0" smtClean="0"/>
              <a:t>μεγάλου εύρους </a:t>
            </a:r>
            <a:r>
              <a:rPr lang="el-GR" sz="2000" dirty="0"/>
              <a:t>παθογόνων κυρίως </a:t>
            </a:r>
            <a:r>
              <a:rPr lang="el-GR" sz="2000" dirty="0" err="1" smtClean="0"/>
              <a:t>τοξιγενών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Παθητική Ανοσοποίηση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59268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Παθητική Ανοσοποίηση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/>
              <a:t>Ομόλογοι </a:t>
            </a:r>
            <a:r>
              <a:rPr lang="el-GR" sz="2000" dirty="0"/>
              <a:t>ονομάζονται οι οροί που παράχθηκαν στο ίδιο είδος ζώου για </a:t>
            </a:r>
            <a:r>
              <a:rPr lang="el-GR" sz="2000" dirty="0" smtClean="0"/>
              <a:t>το οποίο </a:t>
            </a:r>
            <a:r>
              <a:rPr lang="el-GR" sz="2000" dirty="0"/>
              <a:t>θα χρησιμοποιηθούν (αντιτετανικός ορός από ίππο σε ίππο).</a:t>
            </a:r>
          </a:p>
          <a:p>
            <a:r>
              <a:rPr lang="el-GR" sz="2000" b="1" dirty="0" err="1"/>
              <a:t>Ετερόλογοι</a:t>
            </a:r>
            <a:r>
              <a:rPr lang="el-GR" sz="2000" b="1" dirty="0"/>
              <a:t> </a:t>
            </a:r>
            <a:r>
              <a:rPr lang="el-GR" sz="2000" dirty="0"/>
              <a:t>ονομάζονται οι οροί που σε άλλο είδος παράγονται και σε </a:t>
            </a:r>
            <a:r>
              <a:rPr lang="el-GR" sz="2000" dirty="0" smtClean="0"/>
              <a:t>άλλο χρησιμοποιούνται </a:t>
            </a:r>
            <a:r>
              <a:rPr lang="el-GR" sz="2000" dirty="0"/>
              <a:t>(αντιτετανικός ορός ίππου σε αγελάδα</a:t>
            </a:r>
            <a:r>
              <a:rPr lang="el-GR" sz="2000" dirty="0" smtClean="0"/>
              <a:t>).</a:t>
            </a:r>
          </a:p>
          <a:p>
            <a:r>
              <a:rPr lang="el-GR" sz="2000" dirty="0"/>
              <a:t>Το κυριότερο πλεονέκτημα της ανοσοποίησης με ορούς είναι η </a:t>
            </a:r>
            <a:r>
              <a:rPr lang="el-GR" sz="2000" dirty="0" smtClean="0"/>
              <a:t>άμεση προστασία </a:t>
            </a:r>
            <a:r>
              <a:rPr lang="el-GR" sz="2000" dirty="0"/>
              <a:t>(εντός ωρών). Η διάρκεια της ανοσίας όμως είναι </a:t>
            </a:r>
            <a:r>
              <a:rPr lang="el-GR" sz="2000" dirty="0" smtClean="0"/>
              <a:t>σύντομη.</a:t>
            </a:r>
          </a:p>
          <a:p>
            <a:r>
              <a:rPr lang="el-GR" sz="2000" dirty="0"/>
              <a:t>Χρησιμοποιούνται κατά τα αρχικά στάδια της νόσου όταν </a:t>
            </a:r>
            <a:r>
              <a:rPr lang="el-GR" sz="2000" dirty="0" smtClean="0"/>
              <a:t>υπάρχει άμεσος </a:t>
            </a:r>
            <a:r>
              <a:rPr lang="el-GR" sz="2000" dirty="0"/>
              <a:t>κίνδυνος για μεγάλο αριθμό ζώων της εκτροφής και δεν υπάρχει </a:t>
            </a:r>
            <a:r>
              <a:rPr lang="el-GR" sz="2000" dirty="0" smtClean="0"/>
              <a:t>διαθέσιμος χρόνος </a:t>
            </a:r>
            <a:r>
              <a:rPr lang="el-GR" sz="2000" dirty="0"/>
              <a:t>για ανοσοποίηση με εμβολιασμό.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χορήγηση σε </a:t>
            </a:r>
            <a:r>
              <a:rPr lang="el-GR" sz="2000" dirty="0" smtClean="0"/>
              <a:t>προχωρημένες καταστάσεις </a:t>
            </a:r>
            <a:r>
              <a:rPr lang="el-GR" sz="2000" dirty="0"/>
              <a:t>μπορεί να προκαλέσει </a:t>
            </a:r>
            <a:r>
              <a:rPr lang="el-GR" sz="2000" dirty="0" err="1"/>
              <a:t>αναφυλακτικές</a:t>
            </a:r>
            <a:r>
              <a:rPr lang="el-GR" sz="2000" dirty="0"/>
              <a:t> αντιδράσεις.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3830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23296" t="8351" r="24331" b="6852"/>
          <a:stretch/>
        </p:blipFill>
        <p:spPr bwMode="auto">
          <a:xfrm>
            <a:off x="1763688" y="409229"/>
            <a:ext cx="547260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74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Παρενέργειες Εμβολίων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Τοπικές </a:t>
            </a:r>
            <a:r>
              <a:rPr lang="el-GR" sz="2000" b="1" dirty="0"/>
              <a:t>αντιδράσεις </a:t>
            </a:r>
            <a:r>
              <a:rPr lang="el-GR" sz="2000" dirty="0"/>
              <a:t>(αλλεργική, </a:t>
            </a:r>
            <a:r>
              <a:rPr lang="el-GR" sz="2000" dirty="0" err="1"/>
              <a:t>μολυσματογόνος</a:t>
            </a:r>
            <a:r>
              <a:rPr lang="el-GR" sz="2000" dirty="0"/>
              <a:t>, τοπικός ερεθισμός</a:t>
            </a:r>
            <a:r>
              <a:rPr lang="el-GR" sz="2000" dirty="0" smtClean="0"/>
              <a:t>).</a:t>
            </a:r>
            <a:endParaRPr lang="el-GR" sz="2000" dirty="0"/>
          </a:p>
          <a:p>
            <a:r>
              <a:rPr lang="el-GR" sz="2000" dirty="0" smtClean="0"/>
              <a:t> </a:t>
            </a:r>
            <a:r>
              <a:rPr lang="el-GR" sz="2000" b="1" dirty="0"/>
              <a:t>Γενικές αντιδράσεις </a:t>
            </a:r>
            <a:r>
              <a:rPr lang="el-GR" sz="2000" dirty="0"/>
              <a:t>(αντίδραση υπερευαισθησίας, σοκ, </a:t>
            </a:r>
            <a:r>
              <a:rPr lang="el-GR" sz="2000" dirty="0" err="1"/>
              <a:t>stress</a:t>
            </a:r>
            <a:r>
              <a:rPr lang="el-GR" sz="2000" dirty="0"/>
              <a:t>, όπως </a:t>
            </a:r>
            <a:r>
              <a:rPr lang="el-GR" sz="2000" dirty="0" smtClean="0"/>
              <a:t>και επιμολύνσεις </a:t>
            </a:r>
            <a:r>
              <a:rPr lang="el-GR" sz="2000" dirty="0"/>
              <a:t>του ζώου σε περιπτώσεις που "νεκρά" εμβόλια περιέχουν ζωντανό </a:t>
            </a:r>
            <a:r>
              <a:rPr lang="el-GR" sz="2000" dirty="0" smtClean="0"/>
              <a:t>το παθογόνο </a:t>
            </a:r>
            <a:r>
              <a:rPr lang="el-GR" sz="2000" dirty="0"/>
              <a:t>μικρόβιο που είχε χρησιμοποιηθεί για την παρασκευή τους </a:t>
            </a:r>
            <a:r>
              <a:rPr lang="el-GR" sz="2000" dirty="0" smtClean="0"/>
              <a:t>λόγω αναποτελεσματικής </a:t>
            </a:r>
            <a:r>
              <a:rPr lang="el-GR" sz="2000" dirty="0"/>
              <a:t>αδρανοποίησης). </a:t>
            </a:r>
            <a:endParaRPr lang="el-GR" sz="2000" dirty="0" smtClean="0"/>
          </a:p>
          <a:p>
            <a:r>
              <a:rPr lang="el-GR" sz="2000" dirty="0" smtClean="0"/>
              <a:t>Πιο </a:t>
            </a:r>
            <a:r>
              <a:rPr lang="el-GR" sz="2000" dirty="0"/>
              <a:t>συχνή είναι η περίπτωση πρόκλησης </a:t>
            </a:r>
            <a:r>
              <a:rPr lang="el-GR" sz="2000" dirty="0" smtClean="0"/>
              <a:t>της νόσου </a:t>
            </a:r>
            <a:r>
              <a:rPr lang="el-GR" sz="2000" dirty="0"/>
              <a:t>όταν κάποιο ισχυρό ζωντανό εμβόλιο γίνεται σε ζώα με μειωμένη </a:t>
            </a:r>
            <a:r>
              <a:rPr lang="el-GR" sz="2000" dirty="0" smtClean="0"/>
              <a:t>αντίσταση (παρασιτισμός</a:t>
            </a:r>
            <a:r>
              <a:rPr lang="el-GR" sz="2000" dirty="0"/>
              <a:t>, άλλη νόσος, κακή διατροφή, </a:t>
            </a:r>
            <a:r>
              <a:rPr lang="el-GR" sz="2000" dirty="0" err="1"/>
              <a:t>ανοσοκαταστολή</a:t>
            </a:r>
            <a:r>
              <a:rPr lang="el-GR" sz="2000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567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ΦΥΣΙΚΟΙ ΤΡΟΠΟΙ ΚΑΤΑΠΟΛΕΜΗΣΗΣ ΠΑΡΑΣΙΤΩΝ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dirty="0"/>
              <a:t>Εξυγίανση βοσκών</a:t>
            </a:r>
            <a:endParaRPr lang="el-GR" sz="2800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395536" y="1489348"/>
            <a:ext cx="8352928" cy="3456384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Στις περιπτώσεις μολυσμένων βοσκών ή άλλων περιοχών λαμβάνονται </a:t>
            </a:r>
            <a:r>
              <a:rPr lang="el-GR" sz="2000" dirty="0" smtClean="0"/>
              <a:t>τα ακόλουθα </a:t>
            </a:r>
            <a:r>
              <a:rPr lang="el-GR" sz="2000" dirty="0"/>
              <a:t>μέτρα:</a:t>
            </a:r>
          </a:p>
          <a:p>
            <a:pPr algn="l"/>
            <a:r>
              <a:rPr lang="el-GR" sz="2000" b="1" dirty="0"/>
              <a:t>α)</a:t>
            </a:r>
            <a:r>
              <a:rPr lang="el-GR" sz="2000" dirty="0"/>
              <a:t> Αποκλείονται οι περιοχές με περίφραξη.</a:t>
            </a:r>
          </a:p>
          <a:p>
            <a:pPr algn="l"/>
            <a:r>
              <a:rPr lang="el-GR" sz="2000" b="1" dirty="0"/>
              <a:t>β)</a:t>
            </a:r>
            <a:r>
              <a:rPr lang="el-GR" sz="2000" dirty="0"/>
              <a:t> Γίνεται με περιοδική μορφή η βόσκηση του κοπαδιού στις ίδιες περιοχές.</a:t>
            </a:r>
          </a:p>
          <a:p>
            <a:pPr algn="l"/>
            <a:r>
              <a:rPr lang="el-GR" sz="2000" b="1" dirty="0"/>
              <a:t>γ)</a:t>
            </a:r>
            <a:r>
              <a:rPr lang="el-GR" sz="2000" dirty="0"/>
              <a:t> Εμβολιάζονται τα ζώα κατά της ασθένειας, αν υπάρχει εμβόλιο</a:t>
            </a:r>
            <a:r>
              <a:rPr lang="el-GR" sz="2000" dirty="0" smtClean="0"/>
              <a:t>.</a:t>
            </a:r>
          </a:p>
          <a:p>
            <a:pPr algn="l"/>
            <a:endParaRPr lang="el-GR" sz="2000" dirty="0"/>
          </a:p>
          <a:p>
            <a:pPr algn="l"/>
            <a:r>
              <a:rPr lang="el-GR" sz="2000" dirty="0"/>
              <a:t>Τα αυγά των παρασίτων χρειάζονται υγρασία για να εκκολαφθούν. Επίσης οι</a:t>
            </a:r>
          </a:p>
          <a:p>
            <a:pPr algn="l"/>
            <a:r>
              <a:rPr lang="el-GR" sz="2000" dirty="0"/>
              <a:t>προνύμφες αυτών χρειάζονται υγρασία για να επικαθίσουν στα φυτά και να </a:t>
            </a:r>
            <a:r>
              <a:rPr lang="el-GR" sz="2000" dirty="0" smtClean="0"/>
              <a:t>τραφούν έως </a:t>
            </a:r>
            <a:r>
              <a:rPr lang="el-GR" sz="2000" dirty="0"/>
              <a:t>ότου </a:t>
            </a:r>
            <a:r>
              <a:rPr lang="el-GR" sz="2000" dirty="0" err="1"/>
              <a:t>καταποθούν</a:t>
            </a:r>
            <a:r>
              <a:rPr lang="el-GR" sz="2000" dirty="0"/>
              <a:t> από τα ζώα. Γι' αυτό το κοπάδι θα εισάγεται στη βοσκή </a:t>
            </a:r>
            <a:r>
              <a:rPr lang="el-GR" sz="2000" dirty="0" smtClean="0"/>
              <a:t>μόνο μετά </a:t>
            </a:r>
            <a:r>
              <a:rPr lang="el-GR" sz="2000" dirty="0"/>
              <a:t>την εξάλειψη της υγρασίας (δροσιάς ή βροχής).</a:t>
            </a:r>
          </a:p>
        </p:txBody>
      </p:sp>
    </p:spTree>
    <p:extLst>
      <p:ext uri="{BB962C8B-B14F-4D97-AF65-F5344CB8AC3E}">
        <p14:creationId xmlns:p14="http://schemas.microsoft.com/office/powerpoint/2010/main" val="1436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9776" y="1561356"/>
            <a:ext cx="7990656" cy="3137644"/>
          </a:xfrm>
        </p:spPr>
        <p:txBody>
          <a:bodyPr>
            <a:noAutofit/>
          </a:bodyPr>
          <a:lstStyle/>
          <a:p>
            <a:pPr algn="l"/>
            <a:r>
              <a:rPr lang="el-GR" sz="2000" b="1" dirty="0"/>
              <a:t>α)</a:t>
            </a:r>
            <a:r>
              <a:rPr lang="el-GR" sz="2000" dirty="0"/>
              <a:t> Όργωμα με αναστροφή πάνω από 10 </a:t>
            </a:r>
            <a:r>
              <a:rPr lang="el-GR" sz="2000" dirty="0" err="1"/>
              <a:t>cm</a:t>
            </a:r>
            <a:r>
              <a:rPr lang="el-GR" sz="2000" dirty="0"/>
              <a:t> του επιφανειακού εδάφους. </a:t>
            </a:r>
            <a:r>
              <a:rPr lang="el-GR" sz="2000" dirty="0" smtClean="0"/>
              <a:t>Τα αυγά </a:t>
            </a:r>
            <a:r>
              <a:rPr lang="el-GR" sz="2000" dirty="0"/>
              <a:t>και οι προνύμφες δύσκολα επανέρχονται στην επιφάνεια του εδάφους.</a:t>
            </a:r>
          </a:p>
          <a:p>
            <a:pPr algn="l"/>
            <a:r>
              <a:rPr lang="el-GR" sz="2000" b="1" dirty="0"/>
              <a:t>β)</a:t>
            </a:r>
            <a:r>
              <a:rPr lang="el-GR" sz="2000" dirty="0"/>
              <a:t> Διασπορά στην επιφάνεια του εδάφους φωσφορικού λιπάσματος σε</a:t>
            </a:r>
          </a:p>
          <a:p>
            <a:pPr algn="l"/>
            <a:r>
              <a:rPr lang="el-GR" sz="2000" dirty="0"/>
              <a:t>αναλογία 100 </a:t>
            </a:r>
            <a:r>
              <a:rPr lang="el-GR" sz="2000" dirty="0" err="1"/>
              <a:t>Κg</a:t>
            </a:r>
            <a:r>
              <a:rPr lang="el-GR" sz="2000" dirty="0"/>
              <a:t> ανά στρέμμα και στη συνέχεια όργωμα.</a:t>
            </a:r>
          </a:p>
          <a:p>
            <a:pPr algn="l"/>
            <a:r>
              <a:rPr lang="el-GR" sz="2000" b="1" dirty="0"/>
              <a:t>γ)</a:t>
            </a:r>
            <a:r>
              <a:rPr lang="el-GR" sz="2000" dirty="0"/>
              <a:t> Εναλλαγή συστήματος εκμετάλλευσης της βλάστησης. </a:t>
            </a:r>
            <a:endParaRPr lang="el-GR" sz="2000" dirty="0" smtClean="0"/>
          </a:p>
          <a:p>
            <a:pPr algn="l"/>
            <a:r>
              <a:rPr lang="el-GR" sz="2000" b="1" dirty="0" smtClean="0"/>
              <a:t>δ</a:t>
            </a:r>
            <a:r>
              <a:rPr lang="el-GR" sz="2000" b="1" dirty="0"/>
              <a:t>)</a:t>
            </a:r>
            <a:r>
              <a:rPr lang="el-GR" sz="2000" dirty="0"/>
              <a:t> Είσοδος στη βοσκή ζώων που δεν προσβάλλονται από τα </a:t>
            </a:r>
            <a:r>
              <a:rPr lang="el-GR" sz="2000" dirty="0" smtClean="0"/>
              <a:t>συγκεκριμένα παράσιτα </a:t>
            </a:r>
            <a:r>
              <a:rPr lang="el-GR" sz="2000" dirty="0"/>
              <a:t>της βοσκής</a:t>
            </a:r>
            <a:r>
              <a:rPr lang="el-GR" sz="2000" dirty="0" smtClean="0"/>
              <a:t>.</a:t>
            </a:r>
          </a:p>
          <a:p>
            <a:pPr algn="l"/>
            <a:r>
              <a:rPr lang="el-GR" sz="2000" b="1" dirty="0"/>
              <a:t>ε)</a:t>
            </a:r>
            <a:r>
              <a:rPr lang="el-GR" sz="2000" dirty="0"/>
              <a:t> Εποχιακή βόσκηση. Τα αυγά ορισμένων παρασίτων εκκολάπτονται μέσα </a:t>
            </a:r>
            <a:r>
              <a:rPr lang="el-GR" sz="2000" dirty="0" smtClean="0"/>
              <a:t>σε άλλο </a:t>
            </a:r>
            <a:r>
              <a:rPr lang="el-GR" sz="2000" dirty="0"/>
              <a:t>ξενιστή και αποκτούν την ικανότητα προσβολής των κυρίως ξενιστών </a:t>
            </a:r>
            <a:r>
              <a:rPr lang="el-GR" sz="2000" dirty="0" smtClean="0"/>
              <a:t>σε ορισμένο </a:t>
            </a:r>
            <a:r>
              <a:rPr lang="el-GR" sz="2000" dirty="0"/>
              <a:t>στάδιο του βιολογικού τους κύκλου.</a:t>
            </a:r>
          </a:p>
        </p:txBody>
      </p:sp>
      <p:sp>
        <p:nvSpPr>
          <p:cNvPr id="4" name="Τίτλος 6"/>
          <p:cNvSpPr>
            <a:spLocks noGrp="1"/>
          </p:cNvSpPr>
          <p:nvPr>
            <p:ph type="ctrTitle"/>
          </p:nvPr>
        </p:nvSpPr>
        <p:spPr>
          <a:xfrm>
            <a:off x="469776" y="265212"/>
            <a:ext cx="8204448" cy="1080119"/>
          </a:xfrm>
        </p:spPr>
        <p:txBody>
          <a:bodyPr>
            <a:noAutofit/>
          </a:bodyPr>
          <a:lstStyle/>
          <a:p>
            <a:r>
              <a:rPr lang="el-GR" sz="2800" dirty="0"/>
              <a:t>Μέθοδοι καταπολέμησης των παρασίτων στο έδαφος</a:t>
            </a:r>
          </a:p>
        </p:txBody>
      </p:sp>
    </p:spTree>
    <p:extLst>
      <p:ext uri="{BB962C8B-B14F-4D97-AF65-F5344CB8AC3E}">
        <p14:creationId xmlns:p14="http://schemas.microsoft.com/office/powerpoint/2010/main" val="27592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Έλεγχος ευαισθησίας των βακτηρίων στα </a:t>
            </a:r>
            <a:r>
              <a:rPr lang="el-GR" sz="2000" dirty="0" err="1"/>
              <a:t>χημειοθεραπευτικά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έλεγχος της ευαισθησίας των </a:t>
            </a:r>
            <a:r>
              <a:rPr lang="el-GR" sz="2000" dirty="0" err="1"/>
              <a:t>βακτηριακών</a:t>
            </a:r>
            <a:r>
              <a:rPr lang="el-GR" sz="2000" dirty="0"/>
              <a:t> στελεχών γίνεται </a:t>
            </a:r>
            <a:r>
              <a:rPr lang="el-GR" sz="2000" b="1" dirty="0"/>
              <a:t>in </a:t>
            </a:r>
            <a:r>
              <a:rPr lang="el-GR" sz="2000" b="1" dirty="0" err="1"/>
              <a:t>vitro</a:t>
            </a:r>
            <a:r>
              <a:rPr lang="el-GR" sz="2000" b="1" dirty="0"/>
              <a:t> </a:t>
            </a:r>
            <a:r>
              <a:rPr lang="el-GR" sz="2000" dirty="0" smtClean="0"/>
              <a:t>(στο εργαστήριο, </a:t>
            </a:r>
            <a:r>
              <a:rPr lang="el-GR" sz="2000" dirty="0"/>
              <a:t>συνήθως </a:t>
            </a:r>
            <a:r>
              <a:rPr lang="el-GR" sz="2000" dirty="0" smtClean="0"/>
              <a:t>αντιβιόγραμμα) </a:t>
            </a:r>
            <a:r>
              <a:rPr lang="el-GR" sz="2000" dirty="0"/>
              <a:t>και </a:t>
            </a:r>
            <a:r>
              <a:rPr lang="el-GR" sz="2000" b="1" dirty="0"/>
              <a:t>in </a:t>
            </a:r>
            <a:r>
              <a:rPr lang="el-GR" sz="2000" b="1" dirty="0" err="1"/>
              <a:t>vivo</a:t>
            </a:r>
            <a:r>
              <a:rPr lang="el-GR" sz="2000" b="1" dirty="0"/>
              <a:t> </a:t>
            </a:r>
            <a:r>
              <a:rPr lang="el-GR" sz="2000" dirty="0"/>
              <a:t>(στο ίδιο το ζώο, ή σε πειραματόζωα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20046" t="5781" r="16024" b="4925"/>
          <a:stretch/>
        </p:blipFill>
        <p:spPr bwMode="auto">
          <a:xfrm>
            <a:off x="2771800" y="2457186"/>
            <a:ext cx="3371850" cy="264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676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Πρόληψη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88458"/>
            <a:ext cx="8229600" cy="3316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Η πρόληψη περιλαμβάνει δύο φάσεις.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Στην </a:t>
            </a:r>
            <a:r>
              <a:rPr lang="el-GR" sz="2000" dirty="0"/>
              <a:t>πρώτη </a:t>
            </a:r>
            <a:r>
              <a:rPr lang="el-GR" sz="2000" b="1" dirty="0"/>
              <a:t>καθορίζεται η δεξαμενή </a:t>
            </a:r>
            <a:r>
              <a:rPr lang="el-GR" sz="2000" b="1" dirty="0" smtClean="0"/>
              <a:t>και ο </a:t>
            </a:r>
            <a:r>
              <a:rPr lang="el-GR" sz="2000" b="1" dirty="0"/>
              <a:t>τρόπος μετάδοσης της νόσου</a:t>
            </a:r>
            <a:r>
              <a:rPr lang="el-GR" sz="2000" dirty="0"/>
              <a:t>, δηλαδή η επιδημιολογία της.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Κατά </a:t>
            </a:r>
            <a:r>
              <a:rPr lang="el-GR" sz="2000" dirty="0"/>
              <a:t>τη </a:t>
            </a:r>
            <a:r>
              <a:rPr lang="el-GR" sz="2000" dirty="0" smtClean="0"/>
              <a:t>δεύτερη επιχειρείται </a:t>
            </a:r>
            <a:r>
              <a:rPr lang="el-GR" sz="2000" b="1" dirty="0"/>
              <a:t>η διάσπαση της αλυσίδας μετάδοσης της νόσου</a:t>
            </a:r>
            <a:r>
              <a:rPr lang="el-GR" sz="2000" dirty="0"/>
              <a:t>, επεμβαίνοντας σε ένα </a:t>
            </a:r>
            <a:r>
              <a:rPr lang="el-GR" sz="2000" dirty="0" smtClean="0"/>
              <a:t>ή περισσότερους </a:t>
            </a:r>
            <a:r>
              <a:rPr lang="el-GR" sz="2000" dirty="0"/>
              <a:t>ευαίσθητους κρίκους της.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8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Όταν </a:t>
            </a:r>
            <a:r>
              <a:rPr lang="el-GR" sz="2000" dirty="0"/>
              <a:t>η δεξαμενή είναι μολυσμένα ζώα του ίδιου ή άλλου είδους επιχειρείται </a:t>
            </a:r>
            <a:r>
              <a:rPr lang="el-GR" sz="2000" dirty="0" smtClean="0"/>
              <a:t>η εξουδετέρωσή </a:t>
            </a:r>
            <a:r>
              <a:rPr lang="el-GR" sz="2000" dirty="0"/>
              <a:t>τους ως πηγών μόλυνσης με τους εξής τρόπους: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Απομόνωση για όσο διάστημα απεκκρίνουν το μικρόβιο.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Σφαγή των κλινικά προσβεβλημένων ζώων και των φορέων.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Ριζική θεραπεία που εξαφανίζει το μικρόβιο.</a:t>
            </a:r>
            <a:endParaRPr lang="el-GR" sz="2000" u="sng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Επέμβαση στη δεξαμενή της λοίμωξης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84919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2906</TotalTime>
  <Words>1902</Words>
  <Application>Microsoft Office PowerPoint</Application>
  <PresentationFormat>Προβολή στην οθόνη (16:10)</PresentationFormat>
  <Paragraphs>172</Paragraphs>
  <Slides>32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Arial</vt:lpstr>
      <vt:lpstr>Arial Unicode MS</vt:lpstr>
      <vt:lpstr>Calibri</vt:lpstr>
      <vt:lpstr>MS PGothic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Εξυγίανση βοσκών</vt:lpstr>
      <vt:lpstr>Μέθοδοι καταπολέμησης των παρασίτων στο έδαφος</vt:lpstr>
      <vt:lpstr>Έλεγχος ευαισθησίας των βακτηρίων στα χημειοθεραπευτικά</vt:lpstr>
      <vt:lpstr>Πρόληψη</vt:lpstr>
      <vt:lpstr>Επέμβαση στη δεξαμενή της λοίμωξης</vt:lpstr>
      <vt:lpstr>Παρουσίαση του PowerPoint</vt:lpstr>
      <vt:lpstr>Επέμβαση στα ευπαθή ζωα</vt:lpstr>
      <vt:lpstr>Εκρίζωση</vt:lpstr>
      <vt:lpstr>Απομόνωση</vt:lpstr>
      <vt:lpstr>Μέθοδοι Ανοσοποίησης</vt:lpstr>
      <vt:lpstr>Ενεργητική Ανοσοποίηση (εμβολιασμοί)</vt:lpstr>
      <vt:lpstr>Ενεργητική Ανοσοποίηση (εμβολιασμοί)</vt:lpstr>
      <vt:lpstr>Παρουσίαση του PowerPoint</vt:lpstr>
      <vt:lpstr>Αδρανοποίηση (inactivation) και εξασθένηση της λοιμογόνου δύναμης (attenuation)</vt:lpstr>
      <vt:lpstr>Νεκρά ή Αδρανοποιημένα εμβόλια</vt:lpstr>
      <vt:lpstr>Νεκρά ή Αδρανοποιημένα εμβόλια</vt:lpstr>
      <vt:lpstr>Νεκρά ή Αδρανοποιημένα εμβόλια</vt:lpstr>
      <vt:lpstr>Νεκρά ή Αδρανοποιημένα εμβόλια</vt:lpstr>
      <vt:lpstr>Παθητική Ανοσοποίηση</vt:lpstr>
      <vt:lpstr>Παθητική Ανοσοποίηση</vt:lpstr>
      <vt:lpstr>Παρουσίαση του PowerPoint</vt:lpstr>
      <vt:lpstr>Παρενέργειες Εμβολίων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255</cp:revision>
  <dcterms:created xsi:type="dcterms:W3CDTF">2012-09-06T09:03:05Z</dcterms:created>
  <dcterms:modified xsi:type="dcterms:W3CDTF">2015-11-25T10:59:44Z</dcterms:modified>
</cp:coreProperties>
</file>