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9" r:id="rId2"/>
    <p:sldId id="311" r:id="rId3"/>
    <p:sldId id="312" r:id="rId4"/>
    <p:sldId id="314" r:id="rId5"/>
    <p:sldId id="315" r:id="rId6"/>
    <p:sldId id="313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46" r:id="rId16"/>
    <p:sldId id="333" r:id="rId17"/>
    <p:sldId id="334" r:id="rId18"/>
    <p:sldId id="335" r:id="rId19"/>
    <p:sldId id="336" r:id="rId20"/>
    <p:sldId id="347" r:id="rId21"/>
    <p:sldId id="348" r:id="rId22"/>
    <p:sldId id="341" r:id="rId23"/>
    <p:sldId id="340" r:id="rId24"/>
    <p:sldId id="342" r:id="rId25"/>
    <p:sldId id="343" r:id="rId26"/>
    <p:sldId id="344" r:id="rId27"/>
    <p:sldId id="349" r:id="rId28"/>
    <p:sldId id="350" r:id="rId29"/>
    <p:sldId id="351" r:id="rId30"/>
    <p:sldId id="352" r:id="rId31"/>
    <p:sldId id="353" r:id="rId32"/>
    <p:sldId id="354" r:id="rId33"/>
    <p:sldId id="318" r:id="rId34"/>
    <p:sldId id="321" r:id="rId35"/>
    <p:sldId id="322" r:id="rId36"/>
    <p:sldId id="323" r:id="rId37"/>
    <p:sldId id="324" r:id="rId38"/>
    <p:sldId id="320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9" autoAdjust="0"/>
    <p:restoredTop sz="94660"/>
  </p:normalViewPr>
  <p:slideViewPr>
    <p:cSldViewPr>
      <p:cViewPr>
        <p:scale>
          <a:sx n="70" d="100"/>
          <a:sy n="70" d="100"/>
        </p:scale>
        <p:origin x="-12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B769C-85B7-4F34-91A3-9D8EDCC38D87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E870-9555-4087-AB63-214DF9EA10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65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E4E9-ABD6-4525-A340-0FFABAF6489E}" type="datetime1">
              <a:rPr lang="el-GR" smtClean="0"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52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945-0E38-474C-AF93-D8DA06275379}" type="datetime1">
              <a:rPr lang="el-GR" smtClean="0"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6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F7E-DD1B-42CF-84FD-3A3CE11A33F8}" type="datetime1">
              <a:rPr lang="el-GR" smtClean="0"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64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6653-5919-4BEF-943F-2B39E997801D}" type="datetime1">
              <a:rPr lang="el-GR" smtClean="0"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79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D3CB-FCFA-456F-9BC3-4878F65AB1CF}" type="datetime1">
              <a:rPr lang="el-GR" smtClean="0"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86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9304-E020-4A41-BC6C-E6C76FC6AC7F}" type="datetime1">
              <a:rPr lang="el-GR" smtClean="0"/>
              <a:t>28/9/2015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35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72FB-5180-4EAF-BBA0-A14FA5C92452}" type="datetime1">
              <a:rPr lang="el-GR" smtClean="0"/>
              <a:t>28/9/2015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88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1A52-B7B3-4756-9224-75DEC47F3349}" type="datetime1">
              <a:rPr lang="el-GR" smtClean="0"/>
              <a:t>28/9/2015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360B-3C67-4561-8029-CAAD5D980377}" type="datetime1">
              <a:rPr lang="el-GR" smtClean="0"/>
              <a:t>28/9/2015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92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7DD-6E20-49EC-96B7-C38920F4170E}" type="datetime1">
              <a:rPr lang="el-GR" smtClean="0"/>
              <a:t>28/9/2015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7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20AC-F2E6-4FC8-BA21-C80E504D94EE}" type="datetime1">
              <a:rPr lang="el-GR" smtClean="0"/>
              <a:t>28/9/2015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59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BB601-3E98-4119-A460-82DDD32570BA}" type="datetime1">
              <a:rPr lang="el-GR" smtClean="0"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F8AA-D9D5-4099-AAE7-E7B30059E1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36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eclass.teiep.gr/courses/COMP117/" TargetMode="Externa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Ψηφιακά Ηλεκτρονικά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Στοιχεία Μνήμης Μανδαλωτές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Φώτιος Βαρτζιώτης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0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7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Λογικό διάγραμμα </a:t>
            </a:r>
            <a:r>
              <a:rPr lang="el-GR" sz="3200" dirty="0" err="1" smtClean="0"/>
              <a:t>μανδαλωτή</a:t>
            </a:r>
            <a:r>
              <a:rPr lang="el-GR" sz="3200" dirty="0" smtClean="0"/>
              <a:t> </a:t>
            </a:r>
            <a:r>
              <a:rPr lang="en-US" sz="3200" dirty="0" smtClean="0"/>
              <a:t>SR </a:t>
            </a:r>
            <a:r>
              <a:rPr lang="el-GR" sz="3200" dirty="0" smtClean="0"/>
              <a:t>με πύλες </a:t>
            </a:r>
            <a:r>
              <a:rPr lang="en-US" sz="3200" dirty="0" smtClean="0"/>
              <a:t>NOR</a:t>
            </a:r>
            <a:endParaRPr lang="el-GR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84" y="2489994"/>
            <a:ext cx="71818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52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Πίνακας λειτουργίας του </a:t>
            </a:r>
            <a:r>
              <a:rPr lang="en-US" dirty="0" smtClean="0"/>
              <a:t>SR </a:t>
            </a:r>
            <a:r>
              <a:rPr lang="el-GR" dirty="0" err="1" smtClean="0"/>
              <a:t>μανδαλωτή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11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57342"/>
              </p:ext>
            </p:extLst>
          </p:nvPr>
        </p:nvGraphicFramePr>
        <p:xfrm>
          <a:off x="1403648" y="2420888"/>
          <a:ext cx="5328592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74"/>
                <a:gridCol w="595147"/>
                <a:gridCol w="641887"/>
                <a:gridCol w="740142"/>
                <a:gridCol w="2777042"/>
              </a:tblGrid>
              <a:tr h="4800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Q’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Όταν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S=1, R=0)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Όταν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S=0, R=1)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απαγορεύεται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7" name="Ευθεία γραμμή σύνδεσης 6"/>
          <p:cNvCxnSpPr/>
          <p:nvPr/>
        </p:nvCxnSpPr>
        <p:spPr>
          <a:xfrm>
            <a:off x="1547664" y="5157192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2483768" y="2564904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1547664" y="2780928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Ομάδα 14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98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Σύμφωνα με το </a:t>
            </a:r>
            <a:r>
              <a:rPr lang="el-GR" dirty="0" err="1" smtClean="0"/>
              <a:t>μανδαλωτή</a:t>
            </a:r>
            <a:r>
              <a:rPr lang="el-GR" dirty="0" smtClean="0"/>
              <a:t> του προηγούμενου σχήματος :</a:t>
            </a:r>
          </a:p>
          <a:p>
            <a:r>
              <a:rPr lang="el-GR" sz="2800" dirty="0" smtClean="0"/>
              <a:t>Αποτελείται από δύο συνδεδεμένες χιαστί πύλες </a:t>
            </a:r>
            <a:r>
              <a:rPr lang="en-US" sz="2800" dirty="0" smtClean="0"/>
              <a:t>NOR.</a:t>
            </a:r>
          </a:p>
          <a:p>
            <a:r>
              <a:rPr lang="el-GR" sz="2800" dirty="0" smtClean="0"/>
              <a:t>Όταν </a:t>
            </a:r>
            <a:r>
              <a:rPr lang="en-US" sz="2800" dirty="0" smtClean="0"/>
              <a:t>Q=1 </a:t>
            </a:r>
            <a:r>
              <a:rPr lang="el-GR" sz="2800" dirty="0" smtClean="0"/>
              <a:t>και </a:t>
            </a:r>
            <a:r>
              <a:rPr lang="en-US" sz="2800" dirty="0" smtClean="0"/>
              <a:t>Q’=0</a:t>
            </a:r>
            <a:r>
              <a:rPr lang="el-GR" sz="2800" dirty="0" smtClean="0"/>
              <a:t> έχουμε κατάσταση θέσης (</a:t>
            </a:r>
            <a:r>
              <a:rPr lang="en-US" sz="2800" dirty="0" smtClean="0"/>
              <a:t>set state)</a:t>
            </a:r>
          </a:p>
          <a:p>
            <a:r>
              <a:rPr lang="el-GR" sz="2800" dirty="0"/>
              <a:t>Όταν </a:t>
            </a:r>
            <a:r>
              <a:rPr lang="en-US" sz="2800" dirty="0" smtClean="0"/>
              <a:t>Q=0 </a:t>
            </a:r>
            <a:r>
              <a:rPr lang="el-GR" sz="2800" dirty="0"/>
              <a:t>και </a:t>
            </a:r>
            <a:r>
              <a:rPr lang="en-US" sz="2800" dirty="0"/>
              <a:t>Q</a:t>
            </a:r>
            <a:r>
              <a:rPr lang="en-US" sz="2800" dirty="0" smtClean="0"/>
              <a:t>’=1</a:t>
            </a:r>
            <a:r>
              <a:rPr lang="el-GR" sz="2800" dirty="0" smtClean="0"/>
              <a:t> </a:t>
            </a:r>
            <a:r>
              <a:rPr lang="el-GR" sz="2800" dirty="0"/>
              <a:t>έχουμε κατάσταση </a:t>
            </a:r>
            <a:r>
              <a:rPr lang="el-GR" sz="2800" dirty="0" smtClean="0"/>
              <a:t>επαναφοράς ή μηδενισμού (</a:t>
            </a:r>
            <a:r>
              <a:rPr lang="en-US" sz="2800" dirty="0" smtClean="0"/>
              <a:t>reset </a:t>
            </a:r>
            <a:r>
              <a:rPr lang="en-US" sz="2800" dirty="0"/>
              <a:t>state)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12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993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Εάν </a:t>
            </a:r>
            <a:r>
              <a:rPr lang="el-GR" dirty="0"/>
              <a:t>οι δύο είσοδοι γίνουν ταυτόχρονα 1, εμφανίζεται μια μη επιθυμητή κατάσταση, κατά την οποία και οι δύο έξοδοι γίνονται 0 (αντί να είναι συμπλη­ρώματα αλλήλων).</a:t>
            </a:r>
          </a:p>
          <a:p>
            <a:pPr lvl="1"/>
            <a:r>
              <a:rPr lang="el-GR" dirty="0"/>
              <a:t> ο </a:t>
            </a:r>
            <a:r>
              <a:rPr lang="el-GR" dirty="0" err="1"/>
              <a:t>μανδαλωτής</a:t>
            </a:r>
            <a:r>
              <a:rPr lang="el-GR" dirty="0"/>
              <a:t> θα μεταβεί σε μια μη προβλέψιμη  κατάσταση.</a:t>
            </a:r>
          </a:p>
          <a:p>
            <a:r>
              <a:rPr lang="el-GR" dirty="0"/>
              <a:t>Η εφαρμογή ενός στιγμιαίου </a:t>
            </a:r>
            <a:r>
              <a:rPr lang="en-US" dirty="0" smtClean="0"/>
              <a:t>1</a:t>
            </a:r>
            <a:r>
              <a:rPr lang="el-GR" dirty="0" smtClean="0"/>
              <a:t> </a:t>
            </a:r>
            <a:r>
              <a:rPr lang="el-GR" dirty="0"/>
              <a:t>στην εί­σοδο</a:t>
            </a:r>
            <a:r>
              <a:rPr lang="el-GR" i="1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l-GR" dirty="0"/>
              <a:t>αναγκάζει τον </a:t>
            </a:r>
            <a:r>
              <a:rPr lang="el-GR" dirty="0" err="1"/>
              <a:t>μανδαλωτή</a:t>
            </a:r>
            <a:r>
              <a:rPr lang="el-GR" dirty="0"/>
              <a:t> να μεταβεί σε κατάσταση θέσης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H </a:t>
            </a:r>
            <a:r>
              <a:rPr lang="el-GR" dirty="0" smtClean="0"/>
              <a:t>είσοδος </a:t>
            </a:r>
            <a:r>
              <a:rPr lang="en-US" dirty="0" smtClean="0"/>
              <a:t>S </a:t>
            </a:r>
            <a:r>
              <a:rPr lang="el-GR" dirty="0" smtClean="0"/>
              <a:t>πρέπει να επανέλθει στην κατάσταση 0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13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19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</a:t>
            </a:r>
            <a:r>
              <a:rPr lang="el-GR" dirty="0" err="1"/>
              <a:t>μανδαλωτής</a:t>
            </a:r>
            <a:r>
              <a:rPr lang="el-GR" dirty="0"/>
              <a:t> τύπου</a:t>
            </a:r>
            <a:r>
              <a:rPr lang="el-GR" i="1" dirty="0"/>
              <a:t> </a:t>
            </a:r>
            <a:r>
              <a:rPr lang="en-US" i="1" dirty="0" smtClean="0"/>
              <a:t>SR</a:t>
            </a:r>
            <a:r>
              <a:rPr lang="el-GR" dirty="0" smtClean="0"/>
              <a:t> </a:t>
            </a:r>
            <a:r>
              <a:rPr lang="el-GR" dirty="0"/>
              <a:t>με δύο πύλες </a:t>
            </a:r>
            <a:r>
              <a:rPr lang="el-GR" dirty="0" smtClean="0"/>
              <a:t>Ν</a:t>
            </a:r>
            <a:r>
              <a:rPr lang="en-US" dirty="0" smtClean="0"/>
              <a:t>AND </a:t>
            </a:r>
            <a:r>
              <a:rPr lang="el-GR" dirty="0"/>
              <a:t>συνδεδεμένες </a:t>
            </a:r>
            <a:r>
              <a:rPr lang="el-GR" dirty="0" smtClean="0"/>
              <a:t>χιαστί.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14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708920"/>
            <a:ext cx="7488833" cy="357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Ομάδα 10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80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Πίνακας λειτουργίας του </a:t>
            </a:r>
            <a:r>
              <a:rPr lang="en-US" dirty="0" smtClean="0"/>
              <a:t>SR </a:t>
            </a:r>
            <a:r>
              <a:rPr lang="el-GR" dirty="0" err="1" smtClean="0"/>
              <a:t>μανδαλωτή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15</a:t>
            </a:fld>
            <a:endParaRPr lang="el-GR"/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85140"/>
              </p:ext>
            </p:extLst>
          </p:nvPr>
        </p:nvGraphicFramePr>
        <p:xfrm>
          <a:off x="1403648" y="2420888"/>
          <a:ext cx="5328592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74"/>
                <a:gridCol w="595147"/>
                <a:gridCol w="641887"/>
                <a:gridCol w="740142"/>
                <a:gridCol w="2777042"/>
              </a:tblGrid>
              <a:tr h="4800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Q’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Όταν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S=1, R=0)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Όταν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S=0, R=1)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απαγορεύεται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2" name="Ευθεία γραμμή σύνδεσης 11"/>
          <p:cNvCxnSpPr/>
          <p:nvPr/>
        </p:nvCxnSpPr>
        <p:spPr>
          <a:xfrm>
            <a:off x="2411760" y="2492896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1547664" y="285293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1547664" y="5157192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Ομάδα 13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16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Σε </a:t>
            </a:r>
            <a:r>
              <a:rPr lang="el-GR" dirty="0"/>
              <a:t>κανονική λειτουργία, οι δύο είσοδοι του </a:t>
            </a:r>
            <a:r>
              <a:rPr lang="el-GR" dirty="0" err="1"/>
              <a:t>μανδαλωτή</a:t>
            </a:r>
            <a:r>
              <a:rPr lang="el-GR" dirty="0"/>
              <a:t> διατη­ρούνται στο </a:t>
            </a:r>
            <a:r>
              <a:rPr lang="el-GR" dirty="0" smtClean="0"/>
              <a:t>1.</a:t>
            </a:r>
          </a:p>
          <a:p>
            <a:pPr marL="0" indent="0">
              <a:buNone/>
            </a:pPr>
            <a:r>
              <a:rPr lang="el-GR" dirty="0" smtClean="0"/>
              <a:t>Όταν </a:t>
            </a:r>
            <a:r>
              <a:rPr lang="el-GR" dirty="0"/>
              <a:t>οι δύο είσοδοι έχουν επιστρέψει στο 1, μπορούμε να αλλάξουμε την κατάσταση του </a:t>
            </a:r>
            <a:r>
              <a:rPr lang="el-GR" dirty="0" err="1"/>
              <a:t>μανδαλωτή</a:t>
            </a:r>
            <a:r>
              <a:rPr lang="el-GR" dirty="0"/>
              <a:t>, δίνοντας </a:t>
            </a:r>
            <a:r>
              <a:rPr lang="el-GR" dirty="0" smtClean="0"/>
              <a:t>0 </a:t>
            </a:r>
            <a:r>
              <a:rPr lang="el-GR" dirty="0"/>
              <a:t>στην είσοδο</a:t>
            </a:r>
            <a:r>
              <a:rPr lang="el-GR" i="1" dirty="0"/>
              <a:t> </a:t>
            </a:r>
            <a:r>
              <a:rPr lang="en-US" i="1" dirty="0"/>
              <a:t>R.</a:t>
            </a:r>
            <a:r>
              <a:rPr lang="en-US" dirty="0"/>
              <a:t>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/>
              <a:t>κύκλωμα τότε μεταβαίνει στην κατάσταση μηδενισμού και παραμένει εκεί, ακόμα και μετά την επιστροφή </a:t>
            </a:r>
            <a:r>
              <a:rPr lang="el-GR" dirty="0" err="1" smtClean="0"/>
              <a:t>τωνν</a:t>
            </a:r>
            <a:r>
              <a:rPr lang="el-GR" dirty="0" smtClean="0"/>
              <a:t> </a:t>
            </a:r>
            <a:r>
              <a:rPr lang="el-GR" dirty="0"/>
              <a:t>δύο εισόδων στο 1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16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36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συνθήκη απαγορευμένων εισόδων για τον </a:t>
            </a:r>
            <a:r>
              <a:rPr lang="el-GR" dirty="0" err="1"/>
              <a:t>μανδαλωτή</a:t>
            </a:r>
            <a:r>
              <a:rPr lang="el-GR" dirty="0"/>
              <a:t> </a:t>
            </a:r>
            <a:r>
              <a:rPr lang="en-US" dirty="0"/>
              <a:t>NAND </a:t>
            </a:r>
            <a:r>
              <a:rPr lang="el-GR" dirty="0"/>
              <a:t>είναι το να λάβουν οι δύο είσο­δοι ταυτόχρονα τιμή </a:t>
            </a:r>
            <a:r>
              <a:rPr lang="el-GR" dirty="0" smtClean="0"/>
              <a:t>0.</a:t>
            </a:r>
          </a:p>
          <a:p>
            <a:pPr marL="0" indent="0">
              <a:buNone/>
            </a:pPr>
            <a:r>
              <a:rPr lang="el-GR" dirty="0" smtClean="0"/>
              <a:t>Για την ίδια λειτουργία,  ο </a:t>
            </a:r>
            <a:r>
              <a:rPr lang="el-GR" dirty="0" err="1" smtClean="0"/>
              <a:t>μανδαλωτής</a:t>
            </a:r>
            <a:r>
              <a:rPr lang="el-GR" dirty="0" smtClean="0"/>
              <a:t> με πύλες </a:t>
            </a:r>
            <a:r>
              <a:rPr lang="en-US" dirty="0" smtClean="0"/>
              <a:t>NAND</a:t>
            </a:r>
            <a:r>
              <a:rPr lang="el-GR" dirty="0" smtClean="0"/>
              <a:t> έχει σαν σήματα εισόδου τα συμπληρώματα από τις εισόδους που έχει ο </a:t>
            </a:r>
            <a:r>
              <a:rPr lang="el-GR" dirty="0" err="1" smtClean="0"/>
              <a:t>μανδαλωτής</a:t>
            </a:r>
            <a:r>
              <a:rPr lang="el-GR" dirty="0" smtClean="0"/>
              <a:t> που χρησιμοποιεί πύλες </a:t>
            </a:r>
            <a:r>
              <a:rPr lang="en-US" dirty="0" smtClean="0"/>
              <a:t>NOR.</a:t>
            </a:r>
          </a:p>
          <a:p>
            <a:pPr marL="0" indent="0">
              <a:buNone/>
            </a:pPr>
            <a:r>
              <a:rPr lang="el-GR" dirty="0" smtClean="0"/>
              <a:t>Γι’ αυτό και ο </a:t>
            </a:r>
            <a:r>
              <a:rPr lang="el-GR" dirty="0" err="1" smtClean="0"/>
              <a:t>μανδαλωτής</a:t>
            </a:r>
            <a:r>
              <a:rPr lang="el-GR" dirty="0" smtClean="0"/>
              <a:t> </a:t>
            </a:r>
            <a:r>
              <a:rPr lang="en-US" dirty="0" smtClean="0"/>
              <a:t>NAND </a:t>
            </a:r>
            <a:r>
              <a:rPr lang="el-GR" dirty="0" smtClean="0"/>
              <a:t>αποκαλείται </a:t>
            </a:r>
            <a:r>
              <a:rPr lang="el-GR" dirty="0" err="1" smtClean="0"/>
              <a:t>μανδαλωτής</a:t>
            </a:r>
            <a:r>
              <a:rPr lang="el-GR" dirty="0" smtClean="0"/>
              <a:t> </a:t>
            </a:r>
            <a:r>
              <a:rPr lang="en-US" dirty="0" smtClean="0"/>
              <a:t>S’R’ 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17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986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Μανδαλωτής</a:t>
            </a:r>
            <a:r>
              <a:rPr lang="el-GR" b="1" dirty="0" smtClean="0"/>
              <a:t> </a:t>
            </a:r>
            <a:r>
              <a:rPr lang="en-US" b="1" dirty="0" smtClean="0"/>
              <a:t>SR </a:t>
            </a:r>
            <a:r>
              <a:rPr lang="el-GR" b="1" dirty="0" smtClean="0"/>
              <a:t>με είσοδο ελέγχου</a:t>
            </a:r>
            <a:r>
              <a:rPr lang="el-GR" i="1" cap="small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18</a:t>
            </a:fld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84784"/>
            <a:ext cx="81438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Ομάδα 11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10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Μανδαλωτής</a:t>
            </a:r>
            <a:r>
              <a:rPr lang="el-GR" b="1" dirty="0"/>
              <a:t> </a:t>
            </a:r>
            <a:r>
              <a:rPr lang="en-US" b="1" dirty="0"/>
              <a:t>SR </a:t>
            </a:r>
            <a:r>
              <a:rPr lang="el-GR" b="1" dirty="0"/>
              <a:t>με είσοδο ελέγχου</a:t>
            </a:r>
            <a:r>
              <a:rPr lang="el-GR" i="1" cap="small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είσοδος ελέγχου</a:t>
            </a:r>
            <a:r>
              <a:rPr lang="en-US" i="1" dirty="0"/>
              <a:t> </a:t>
            </a:r>
            <a:r>
              <a:rPr lang="en-US" i="1" dirty="0" err="1" smtClean="0"/>
              <a:t>Ε</a:t>
            </a:r>
            <a:r>
              <a:rPr lang="en-US" i="1" dirty="0" err="1"/>
              <a:t>n</a:t>
            </a:r>
            <a:r>
              <a:rPr lang="el-GR" dirty="0" smtClean="0"/>
              <a:t> </a:t>
            </a:r>
            <a:r>
              <a:rPr lang="el-GR" dirty="0"/>
              <a:t>δρα ως σήμα</a:t>
            </a:r>
            <a:r>
              <a:rPr lang="en-US" i="1" dirty="0"/>
              <a:t> </a:t>
            </a:r>
            <a:r>
              <a:rPr lang="en-US" i="1" dirty="0" smtClean="0"/>
              <a:t>επ</a:t>
            </a:r>
            <a:r>
              <a:rPr lang="en-US" i="1" dirty="0" err="1" smtClean="0"/>
              <a:t>ίτρε</a:t>
            </a:r>
            <a:r>
              <a:rPr lang="el-GR" i="1" dirty="0" err="1" smtClean="0"/>
              <a:t>ψης</a:t>
            </a:r>
            <a:r>
              <a:rPr lang="en-US" dirty="0" smtClean="0"/>
              <a:t> </a:t>
            </a:r>
            <a:r>
              <a:rPr lang="el-GR" dirty="0"/>
              <a:t>(</a:t>
            </a:r>
            <a:r>
              <a:rPr lang="en-US" dirty="0"/>
              <a:t>enable</a:t>
            </a:r>
            <a:r>
              <a:rPr lang="el-GR" dirty="0"/>
              <a:t>) για τις δύο άλλες εισόδους. </a:t>
            </a:r>
            <a:endParaRPr lang="en-US" dirty="0" smtClean="0"/>
          </a:p>
          <a:p>
            <a:r>
              <a:rPr lang="el-GR" dirty="0" smtClean="0"/>
              <a:t>Οι </a:t>
            </a:r>
            <a:r>
              <a:rPr lang="el-GR" dirty="0"/>
              <a:t>έξοδοι των πυλών </a:t>
            </a:r>
            <a:r>
              <a:rPr lang="en-US" dirty="0"/>
              <a:t>NAND </a:t>
            </a:r>
            <a:r>
              <a:rPr lang="el-GR" dirty="0"/>
              <a:t>παραμένουν στο επίπεδο του λογικού 1, εφόσον το σήμα </a:t>
            </a:r>
            <a:r>
              <a:rPr lang="el-GR" dirty="0" err="1"/>
              <a:t>επίτρεψης</a:t>
            </a:r>
            <a:r>
              <a:rPr lang="el-GR" dirty="0"/>
              <a:t> παραμένει στο 0.</a:t>
            </a:r>
          </a:p>
          <a:p>
            <a:r>
              <a:rPr lang="el-GR" dirty="0"/>
              <a:t>Αυτή είναι η συνθήκη αδράνειας του </a:t>
            </a:r>
            <a:r>
              <a:rPr lang="el-GR" dirty="0" err="1"/>
              <a:t>μανδαλωτή</a:t>
            </a:r>
            <a:r>
              <a:rPr lang="el-GR" dirty="0"/>
              <a:t> </a:t>
            </a:r>
            <a:r>
              <a:rPr lang="en-US" dirty="0"/>
              <a:t>SR</a:t>
            </a:r>
            <a:r>
              <a:rPr lang="el-GR" dirty="0"/>
              <a:t>. 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19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12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399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</a:p>
          <a:p>
            <a:pPr algn="l"/>
            <a:r>
              <a:rPr lang="el-GR" dirty="0"/>
              <a:t>Ψηφιακά </a:t>
            </a:r>
            <a:r>
              <a:rPr lang="el-GR" dirty="0" smtClean="0"/>
              <a:t>Ηλεκτρονικά</a:t>
            </a:r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800" dirty="0" smtClean="0"/>
              <a:t>Στοιχεία Μνήμης Μανδαλωτές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Φώτιος Βαρτζιώτης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0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3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Μανδαλωτής</a:t>
            </a:r>
            <a:r>
              <a:rPr lang="el-GR" b="1" dirty="0"/>
              <a:t> </a:t>
            </a:r>
            <a:r>
              <a:rPr lang="en-US" b="1" dirty="0"/>
              <a:t>SR </a:t>
            </a:r>
            <a:r>
              <a:rPr lang="el-GR" b="1" dirty="0"/>
              <a:t>με είσοδο ελέγχου</a:t>
            </a:r>
            <a:r>
              <a:rPr lang="el-GR" i="1" cap="small" dirty="0"/>
              <a:t> 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575329"/>
              </p:ext>
            </p:extLst>
          </p:nvPr>
        </p:nvGraphicFramePr>
        <p:xfrm>
          <a:off x="4626165" y="1988840"/>
          <a:ext cx="4517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"/>
                <a:gridCol w="343218"/>
                <a:gridCol w="363855"/>
                <a:gridCol w="33421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Επόμενη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Κατάσταση του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Καμία</a:t>
                      </a:r>
                      <a:r>
                        <a:rPr lang="el-GR" baseline="0" dirty="0" smtClean="0"/>
                        <a:t> αλλαγή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Καμία αλλαγή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Q=0, </a:t>
                      </a:r>
                      <a:r>
                        <a:rPr lang="el-GR" dirty="0" smtClean="0"/>
                        <a:t>Κατάσταση</a:t>
                      </a:r>
                      <a:r>
                        <a:rPr lang="el-GR" baseline="0" dirty="0" smtClean="0"/>
                        <a:t> μηδενισμού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Q=1, </a:t>
                      </a:r>
                      <a:r>
                        <a:rPr lang="el-GR" dirty="0" smtClean="0"/>
                        <a:t>Κατάσταση θέσης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Συνθήκη απροσδιόριστης εξόδου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20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39552" y="1484784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Όταν η είσοδος </a:t>
            </a:r>
            <a:r>
              <a:rPr lang="el-GR" sz="3200" dirty="0" err="1"/>
              <a:t>επίτρεψης</a:t>
            </a:r>
            <a:r>
              <a:rPr lang="el-GR" sz="3200" dirty="0"/>
              <a:t> γίνει 1, επι­τρέπεται να επηρεάσουν τον </a:t>
            </a:r>
            <a:r>
              <a:rPr lang="el-GR" sz="3200" dirty="0" err="1"/>
              <a:t>μανδαλωτή</a:t>
            </a:r>
            <a:r>
              <a:rPr lang="el-GR" sz="3200" dirty="0"/>
              <a:t> πληροφορίες που έρχονται στην είσοδο </a:t>
            </a:r>
            <a:r>
              <a:rPr lang="en-US" sz="3200" dirty="0"/>
              <a:t>S </a:t>
            </a:r>
            <a:r>
              <a:rPr lang="el-GR" sz="3200" dirty="0"/>
              <a:t>ή στην εί­σοδο</a:t>
            </a:r>
            <a:r>
              <a:rPr lang="el-GR" sz="3200" i="1" dirty="0"/>
              <a:t> </a:t>
            </a:r>
            <a:r>
              <a:rPr lang="en-US" sz="3200" i="1" dirty="0"/>
              <a:t>R.</a:t>
            </a:r>
            <a:endParaRPr lang="el-GR" sz="3200" b="1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85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Μανδαλωτής</a:t>
            </a:r>
            <a:r>
              <a:rPr lang="el-GR" b="1" dirty="0"/>
              <a:t> </a:t>
            </a:r>
            <a:r>
              <a:rPr lang="en-US" b="1" dirty="0"/>
              <a:t>SR </a:t>
            </a:r>
            <a:r>
              <a:rPr lang="el-GR" b="1" dirty="0"/>
              <a:t>με είσοδο ελέγχου</a:t>
            </a:r>
            <a:r>
              <a:rPr lang="el-GR" i="1" cap="small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Σε  </a:t>
            </a:r>
            <a:r>
              <a:rPr lang="el-GR" dirty="0"/>
              <a:t>κατάσταση θέσης όταν</a:t>
            </a:r>
            <a:r>
              <a:rPr lang="el-GR" i="1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l-GR" dirty="0"/>
              <a:t>= 1,</a:t>
            </a:r>
            <a:r>
              <a:rPr lang="el-GR" i="1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l-GR" dirty="0"/>
              <a:t>= 0 και</a:t>
            </a:r>
            <a:r>
              <a:rPr lang="en-US" i="1" dirty="0"/>
              <a:t> </a:t>
            </a:r>
            <a:r>
              <a:rPr lang="en-US" i="1" dirty="0" err="1"/>
              <a:t>Εη</a:t>
            </a:r>
            <a:r>
              <a:rPr lang="el-GR" dirty="0"/>
              <a:t> = </a:t>
            </a:r>
            <a:r>
              <a:rPr lang="el-GR" dirty="0" smtClean="0"/>
              <a:t>1, λέμε </a:t>
            </a:r>
            <a:r>
              <a:rPr lang="el-GR" dirty="0"/>
              <a:t>ότι τα σήματα </a:t>
            </a:r>
            <a:r>
              <a:rPr lang="en-US" dirty="0" smtClean="0"/>
              <a:t>S</a:t>
            </a:r>
            <a:r>
              <a:rPr lang="el-GR" dirty="0" smtClean="0"/>
              <a:t> </a:t>
            </a:r>
            <a:r>
              <a:rPr lang="el-GR" dirty="0"/>
              <a:t>και</a:t>
            </a:r>
            <a:r>
              <a:rPr lang="en-US" i="1" dirty="0"/>
              <a:t> </a:t>
            </a:r>
            <a:r>
              <a:rPr lang="en-US" i="1" dirty="0" err="1"/>
              <a:t>Εη</a:t>
            </a:r>
            <a:r>
              <a:rPr lang="el-GR" dirty="0"/>
              <a:t> είναι</a:t>
            </a:r>
            <a:r>
              <a:rPr lang="en-US" i="1" dirty="0"/>
              <a:t> </a:t>
            </a:r>
            <a:r>
              <a:rPr lang="en-US" i="1" dirty="0" err="1"/>
              <a:t>ενεργά</a:t>
            </a:r>
            <a:r>
              <a:rPr lang="en-US" i="1" dirty="0"/>
              <a:t> </a:t>
            </a:r>
            <a:r>
              <a:rPr lang="el-GR" i="1" dirty="0" err="1"/>
              <a:t>σ</a:t>
            </a:r>
            <a:r>
              <a:rPr lang="en-US" i="1" dirty="0" err="1" smtClean="0"/>
              <a:t>το</a:t>
            </a:r>
            <a:r>
              <a:rPr lang="el-GR" dirty="0" smtClean="0"/>
              <a:t> 1 </a:t>
            </a:r>
            <a:r>
              <a:rPr lang="el-GR" dirty="0"/>
              <a:t>ή</a:t>
            </a:r>
            <a:r>
              <a:rPr lang="en-US" i="1" dirty="0"/>
              <a:t> </a:t>
            </a:r>
            <a:r>
              <a:rPr lang="en-US" i="1" dirty="0" err="1"/>
              <a:t>ενεργά</a:t>
            </a:r>
            <a:r>
              <a:rPr lang="en-US" i="1" dirty="0"/>
              <a:t> </a:t>
            </a:r>
            <a:r>
              <a:rPr lang="en-US" i="1" dirty="0" err="1"/>
              <a:t>ψηλά</a:t>
            </a:r>
            <a:r>
              <a:rPr lang="en-US" i="1" dirty="0"/>
              <a:t> (active-high enabled).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l-GR" dirty="0" smtClean="0"/>
              <a:t>Σε </a:t>
            </a:r>
            <a:r>
              <a:rPr lang="el-GR" dirty="0"/>
              <a:t>κάθε περίπτωση, αφού το</a:t>
            </a:r>
            <a:r>
              <a:rPr lang="el-GR" i="1" dirty="0"/>
              <a:t> </a:t>
            </a:r>
            <a:r>
              <a:rPr lang="en-US" i="1" dirty="0"/>
              <a:t>En</a:t>
            </a:r>
            <a:r>
              <a:rPr lang="en-US" dirty="0"/>
              <a:t> </a:t>
            </a:r>
            <a:r>
              <a:rPr lang="el-GR" dirty="0"/>
              <a:t>επιστρέψει στο 0, το κύκλωμα παραμένει στην τρέχουσα κατάσταση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Η κατάσταση μη </a:t>
            </a:r>
            <a:r>
              <a:rPr lang="el-GR" dirty="0" err="1"/>
              <a:t>προσδιορίσιμης</a:t>
            </a:r>
            <a:r>
              <a:rPr lang="el-GR" dirty="0"/>
              <a:t> εξόδου καθιστά δύσκολο τον χειρισμό του </a:t>
            </a:r>
            <a:r>
              <a:rPr lang="el-GR" dirty="0" err="1"/>
              <a:t>μανδαλωτή</a:t>
            </a:r>
            <a:r>
              <a:rPr lang="el-GR" i="1" dirty="0"/>
              <a:t> </a:t>
            </a:r>
            <a:r>
              <a:rPr lang="en-US" i="1" dirty="0"/>
              <a:t>SR.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21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60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 </a:t>
            </a:r>
            <a:r>
              <a:rPr lang="en-US" b="1" dirty="0"/>
              <a:t>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22</a:t>
            </a:fld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1682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Ομάδα 11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1243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 </a:t>
            </a:r>
            <a:r>
              <a:rPr lang="en-US" b="1" dirty="0" smtClean="0"/>
              <a:t>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Αυτός </a:t>
            </a:r>
            <a:r>
              <a:rPr lang="el-GR" dirty="0"/>
              <a:t>ο </a:t>
            </a:r>
            <a:r>
              <a:rPr lang="el-GR" dirty="0" err="1" smtClean="0"/>
              <a:t>μανδαλωτής</a:t>
            </a:r>
            <a:r>
              <a:rPr lang="en-US" dirty="0" smtClean="0"/>
              <a:t> </a:t>
            </a:r>
            <a:r>
              <a:rPr lang="el-GR" dirty="0" smtClean="0"/>
              <a:t>έχει </a:t>
            </a:r>
            <a:r>
              <a:rPr lang="el-GR" dirty="0"/>
              <a:t>δύο μόνο εισόδους:</a:t>
            </a:r>
            <a:r>
              <a:rPr lang="el-GR" i="1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l-GR" dirty="0"/>
              <a:t>(δεδομένα) και</a:t>
            </a:r>
            <a:r>
              <a:rPr lang="en-US" i="1" dirty="0"/>
              <a:t> </a:t>
            </a:r>
            <a:r>
              <a:rPr lang="en-US" i="1" dirty="0" err="1"/>
              <a:t>Εη</a:t>
            </a:r>
            <a:r>
              <a:rPr lang="el-GR" dirty="0"/>
              <a:t> (</a:t>
            </a:r>
            <a:r>
              <a:rPr lang="el-GR" dirty="0" err="1"/>
              <a:t>επίτρεψη</a:t>
            </a:r>
            <a:r>
              <a:rPr lang="el-GR" dirty="0"/>
              <a:t>).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είσοδος</a:t>
            </a:r>
            <a:r>
              <a:rPr lang="el-GR" i="1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l-GR" dirty="0"/>
              <a:t>οδηγείται απευθείας στην είσοδο</a:t>
            </a:r>
            <a:r>
              <a:rPr lang="el-GR" i="1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l-GR" dirty="0"/>
              <a:t>ενός ενσωματωμένου </a:t>
            </a:r>
            <a:r>
              <a:rPr lang="el-GR" dirty="0" err="1"/>
              <a:t>μανδαλωτή</a:t>
            </a:r>
            <a:r>
              <a:rPr lang="el-GR" i="1" dirty="0"/>
              <a:t> </a:t>
            </a:r>
            <a:r>
              <a:rPr lang="en-US" i="1" dirty="0"/>
              <a:t>SR, </a:t>
            </a:r>
            <a:r>
              <a:rPr lang="en-US" i="1" dirty="0" err="1"/>
              <a:t>ενώ</a:t>
            </a:r>
            <a:r>
              <a:rPr lang="el-GR" dirty="0"/>
              <a:t> το συμπλήρωμά της εφαρμόζεται στην αντίστοιχη είσοδο</a:t>
            </a:r>
            <a:r>
              <a:rPr lang="el-GR" i="1" dirty="0"/>
              <a:t> </a:t>
            </a:r>
            <a:r>
              <a:rPr lang="en-US" i="1" dirty="0"/>
              <a:t>R.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23</a:t>
            </a:fld>
            <a:endParaRPr lang="el-GR"/>
          </a:p>
        </p:txBody>
      </p:sp>
      <p:grpSp>
        <p:nvGrpSpPr>
          <p:cNvPr id="11" name="Ομάδα 10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19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 </a:t>
            </a:r>
            <a:r>
              <a:rPr lang="en-US" b="1" dirty="0"/>
              <a:t>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24</a:t>
            </a:fld>
            <a:endParaRPr lang="el-GR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6291"/>
              </p:ext>
            </p:extLst>
          </p:nvPr>
        </p:nvGraphicFramePr>
        <p:xfrm>
          <a:off x="4716016" y="1772816"/>
          <a:ext cx="41539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"/>
                <a:gridCol w="343218"/>
                <a:gridCol w="33421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Επόμενη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Κατάσταση του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Καμία</a:t>
                      </a:r>
                      <a:r>
                        <a:rPr lang="el-GR" baseline="0" dirty="0" smtClean="0"/>
                        <a:t> αλλαγή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Q=0, </a:t>
                      </a:r>
                      <a:r>
                        <a:rPr lang="el-GR" dirty="0" smtClean="0"/>
                        <a:t>Κατάσταση</a:t>
                      </a:r>
                      <a:r>
                        <a:rPr lang="el-GR" baseline="0" dirty="0" smtClean="0"/>
                        <a:t> μηδενισμού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Q=1, </a:t>
                      </a:r>
                      <a:r>
                        <a:rPr lang="el-GR" dirty="0" smtClean="0"/>
                        <a:t>Κατάσταση θέσης</a:t>
                      </a:r>
                      <a:endParaRPr lang="el-G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177281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Η είσοδος </a:t>
            </a:r>
            <a:r>
              <a:rPr lang="en-US" sz="3200" dirty="0" smtClean="0"/>
              <a:t>D </a:t>
            </a:r>
            <a:r>
              <a:rPr lang="el-GR" sz="3200" dirty="0" err="1" smtClean="0"/>
              <a:t>δειγματοληπτείται</a:t>
            </a:r>
            <a:r>
              <a:rPr lang="el-GR" sz="3200" dirty="0" smtClean="0"/>
              <a:t> όταν Ε</a:t>
            </a:r>
            <a:r>
              <a:rPr lang="en-US" sz="3200" dirty="0" smtClean="0"/>
              <a:t>n=1</a:t>
            </a:r>
            <a:endParaRPr lang="el-GR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7170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14" name="Ομάδα 13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903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 </a:t>
            </a:r>
            <a:r>
              <a:rPr lang="en-US" b="1" dirty="0"/>
              <a:t>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l-GR" dirty="0" err="1"/>
              <a:t>μανδαλωτής</a:t>
            </a:r>
            <a:r>
              <a:rPr lang="el-GR" dirty="0"/>
              <a:t> </a:t>
            </a:r>
            <a:r>
              <a:rPr lang="en-US" dirty="0" smtClean="0"/>
              <a:t>D </a:t>
            </a:r>
            <a:r>
              <a:rPr lang="el-GR" dirty="0" smtClean="0"/>
              <a:t>έχει την δυνατότητά να </a:t>
            </a:r>
            <a:r>
              <a:rPr lang="el-GR" dirty="0"/>
              <a:t>διατηρεί δεδομένα (</a:t>
            </a:r>
            <a:r>
              <a:rPr lang="en-US" dirty="0"/>
              <a:t>data</a:t>
            </a:r>
            <a:r>
              <a:rPr lang="el-GR" dirty="0"/>
              <a:t>) στην εσωτερική μνήμη </a:t>
            </a:r>
            <a:r>
              <a:rPr lang="el-GR" dirty="0" smtClean="0"/>
              <a:t>του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Χρησιμοποιείται  </a:t>
            </a:r>
            <a:r>
              <a:rPr lang="el-GR" dirty="0"/>
              <a:t>για την προ­σωρινή αποθήκευση δυαδικών πληροφοριών μεταξύ μιας μονάδας και του περιβάλλοντος </a:t>
            </a:r>
            <a:r>
              <a:rPr lang="el-GR" dirty="0" smtClean="0"/>
              <a:t>της.</a:t>
            </a:r>
          </a:p>
          <a:p>
            <a:r>
              <a:rPr lang="el-GR" dirty="0"/>
              <a:t>Η </a:t>
            </a:r>
            <a:r>
              <a:rPr lang="el-GR" dirty="0" smtClean="0"/>
              <a:t>πληροφορία </a:t>
            </a:r>
            <a:r>
              <a:rPr lang="el-GR" dirty="0"/>
              <a:t>που εμφανίζεται στην είσοδο 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err="1"/>
              <a:t>μανδαλωτή</a:t>
            </a:r>
            <a:r>
              <a:rPr lang="el-GR" i="1" dirty="0"/>
              <a:t> </a:t>
            </a:r>
            <a:r>
              <a:rPr lang="en-US" i="1" dirty="0"/>
              <a:t>D,</a:t>
            </a:r>
            <a:r>
              <a:rPr lang="en-US" dirty="0"/>
              <a:t> </a:t>
            </a:r>
            <a:r>
              <a:rPr lang="el-GR" dirty="0"/>
              <a:t>μεταφέ­ρεται στην έξοδο </a:t>
            </a:r>
            <a:r>
              <a:rPr lang="en-US" dirty="0"/>
              <a:t>Q</a:t>
            </a:r>
            <a:r>
              <a:rPr lang="el-GR" dirty="0" smtClean="0"/>
              <a:t> </a:t>
            </a:r>
            <a:r>
              <a:rPr lang="el-GR" dirty="0"/>
              <a:t>όταν ενεργοποιείται η είσοδος </a:t>
            </a:r>
            <a:r>
              <a:rPr lang="el-GR" dirty="0" err="1"/>
              <a:t>επίτρεψης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25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81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 </a:t>
            </a:r>
            <a:r>
              <a:rPr lang="en-US" b="1" dirty="0"/>
              <a:t>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Όσο η είσοδος </a:t>
            </a:r>
            <a:r>
              <a:rPr lang="el-GR" dirty="0" err="1"/>
              <a:t>επίτρεψης</a:t>
            </a:r>
            <a:r>
              <a:rPr lang="el-GR" dirty="0"/>
              <a:t> είναι ενεργοποιημένη, η έξοδος ακολουθεί οποιεσδήποτε αλλαγές της τιμής της εισόδου δεδομένων. </a:t>
            </a:r>
            <a:endParaRPr lang="en-US" dirty="0" smtClean="0"/>
          </a:p>
          <a:p>
            <a:r>
              <a:rPr lang="el-GR" dirty="0" smtClean="0"/>
              <a:t>Αυτή </a:t>
            </a:r>
            <a:r>
              <a:rPr lang="el-GR" dirty="0"/>
              <a:t>η κατάσταση ισοδυναμεί λογικά με άμεση σύνδεση της εισόδου </a:t>
            </a:r>
            <a:r>
              <a:rPr lang="en-US" dirty="0" smtClean="0"/>
              <a:t>D </a:t>
            </a:r>
            <a:r>
              <a:rPr lang="el-GR" dirty="0" smtClean="0"/>
              <a:t>με </a:t>
            </a:r>
            <a:r>
              <a:rPr lang="el-GR" dirty="0"/>
              <a:t>την έξοδο και </a:t>
            </a:r>
            <a:r>
              <a:rPr lang="el-GR" dirty="0" smtClean="0"/>
              <a:t>γι’ </a:t>
            </a:r>
            <a:r>
              <a:rPr lang="el-GR" dirty="0"/>
              <a:t>αυ­τόν τον λόγο το κύκλωμα συχνά αποκαλείται</a:t>
            </a:r>
            <a:r>
              <a:rPr lang="en-US" i="1" dirty="0"/>
              <a:t> </a:t>
            </a:r>
            <a:r>
              <a:rPr lang="en-US" i="1" dirty="0" err="1"/>
              <a:t>δι</a:t>
            </a:r>
            <a:r>
              <a:rPr lang="en-US" i="1" dirty="0"/>
              <a:t>αφανής μανδαλωτής (transparent latch).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26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3445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Μανδαλωτές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27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5922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5832" y="450599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81" y="1953291"/>
            <a:ext cx="291632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37169" y="4557133"/>
                <a:ext cx="1224136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l-GR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bar>
                      <m:bar>
                        <m:barPr>
                          <m:pos m:val="top"/>
                          <m:ctrlPr>
                            <a:rPr lang="el-GR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</m:ba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169" y="4557133"/>
                <a:ext cx="1224136" cy="401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05" y="1865653"/>
            <a:ext cx="2736304" cy="262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256" y="45571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926465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Σχηματικά Σύμβολα των διαφόρων τύπων </a:t>
            </a:r>
            <a:r>
              <a:rPr lang="el-GR" sz="3200" dirty="0" err="1" smtClean="0"/>
              <a:t>μανδαλωτών</a:t>
            </a:r>
            <a:endParaRPr lang="el-GR" sz="3200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9113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Άσκηση 1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28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3" y="2852936"/>
            <a:ext cx="67532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48478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Κατασκευάστε το κύκλωμα του παρακάτω σχήματος</a:t>
            </a:r>
            <a:endParaRPr lang="el-GR" sz="32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423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Άσκηση 1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Συμπληρώστε τον πίνακα για τους διάφορους συνδυασμούς των εισόδων </a:t>
            </a:r>
            <a:r>
              <a:rPr lang="en-US" dirty="0" smtClean="0"/>
              <a:t>S, R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29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931276"/>
                  </p:ext>
                </p:extLst>
              </p:nvPr>
            </p:nvGraphicFramePr>
            <p:xfrm>
              <a:off x="1259632" y="2852936"/>
              <a:ext cx="6096000" cy="2623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>
                              <a:solidFill>
                                <a:schemeClr val="tx1"/>
                              </a:solidFill>
                            </a:rPr>
                            <a:t>α/α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l-GR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2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3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4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6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7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931276"/>
                  </p:ext>
                </p:extLst>
              </p:nvPr>
            </p:nvGraphicFramePr>
            <p:xfrm>
              <a:off x="1259632" y="2852936"/>
              <a:ext cx="6096000" cy="26231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98082">
                    <a:tc>
                      <a:txBody>
                        <a:bodyPr/>
                        <a:lstStyle/>
                        <a:p>
                          <a:r>
                            <a:rPr lang="el-GR" dirty="0" smtClean="0">
                              <a:solidFill>
                                <a:schemeClr val="tx1"/>
                              </a:solidFill>
                            </a:rPr>
                            <a:t>α/α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t="-7692" b="-5846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2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3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4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6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7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Ευθεία γραμμή σύνδεσης 6"/>
          <p:cNvCxnSpPr/>
          <p:nvPr/>
        </p:nvCxnSpPr>
        <p:spPr>
          <a:xfrm>
            <a:off x="4572000" y="2996952"/>
            <a:ext cx="0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5868144" y="2996952"/>
            <a:ext cx="0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Ομάδα 12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14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6" y="4941169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2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Άσκηση </a:t>
            </a:r>
            <a:r>
              <a:rPr lang="el-GR" b="1" dirty="0"/>
              <a:t>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</a:t>
            </a:r>
            <a:r>
              <a:rPr lang="el-GR" dirty="0" err="1"/>
              <a:t>μανδαλωτής</a:t>
            </a:r>
            <a:r>
              <a:rPr lang="el-GR" i="1" dirty="0"/>
              <a:t> τύπου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l-GR" dirty="0" smtClean="0"/>
              <a:t>της </a:t>
            </a:r>
            <a:r>
              <a:rPr lang="el-GR" dirty="0" smtClean="0">
                <a:hlinkClick r:id="rId2" action="ppaction://hlinksldjump"/>
              </a:rPr>
              <a:t>διαφάνειας 22 </a:t>
            </a:r>
            <a:r>
              <a:rPr lang="el-GR" dirty="0"/>
              <a:t>κατασκευάζεται με τέσσερις πύλες </a:t>
            </a:r>
            <a:r>
              <a:rPr lang="en-US" dirty="0"/>
              <a:t>NAND </a:t>
            </a:r>
            <a:r>
              <a:rPr lang="el-GR" dirty="0"/>
              <a:t>και έναν </a:t>
            </a:r>
            <a:r>
              <a:rPr lang="el-GR" dirty="0" err="1"/>
              <a:t>αντιστροφέα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Μελετήστε </a:t>
            </a:r>
            <a:r>
              <a:rPr lang="el-GR" dirty="0"/>
              <a:t>τους τρεις ακόλουθους, εναλλακτικούς τρόπους κατασκευής ενός </a:t>
            </a:r>
            <a:r>
              <a:rPr lang="el-GR" dirty="0" err="1"/>
              <a:t>μανδαλωτή</a:t>
            </a:r>
            <a:r>
              <a:rPr lang="el-GR" i="1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l-GR" dirty="0"/>
              <a:t>και, σε κάθε περίπτωση, σχεδιάστε το σχετικό λογικό διάγραμμα και επαλη­θεύστε τη λειτουργία του αντίστοιχου κυκλώματος: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30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7411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Άσκηση 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l-GR" dirty="0"/>
              <a:t>Χρησιμοποιήστε πύλες </a:t>
            </a:r>
            <a:r>
              <a:rPr lang="en-US" dirty="0"/>
              <a:t>NOR </a:t>
            </a:r>
            <a:r>
              <a:rPr lang="el-GR" dirty="0"/>
              <a:t>για την κατασκευή του ενσωματωμένου </a:t>
            </a:r>
            <a:r>
              <a:rPr lang="el-GR" dirty="0" err="1"/>
              <a:t>μανδαλωτή</a:t>
            </a:r>
            <a:r>
              <a:rPr lang="el-GR" i="1" dirty="0"/>
              <a:t> </a:t>
            </a:r>
            <a:r>
              <a:rPr lang="en-US" i="1" dirty="0"/>
              <a:t>SR</a:t>
            </a:r>
            <a:r>
              <a:rPr lang="en-US" dirty="0"/>
              <a:t> </a:t>
            </a:r>
            <a:r>
              <a:rPr lang="el-GR" dirty="0" smtClean="0"/>
              <a:t>και πύλες </a:t>
            </a:r>
            <a:r>
              <a:rPr lang="en-US" dirty="0"/>
              <a:t>AND </a:t>
            </a:r>
            <a:r>
              <a:rPr lang="el-GR" dirty="0"/>
              <a:t>για τους άλλους </a:t>
            </a:r>
            <a:r>
              <a:rPr lang="el-GR" dirty="0" smtClean="0"/>
              <a:t>δύο. Μπορεί </a:t>
            </a:r>
            <a:r>
              <a:rPr lang="el-GR" dirty="0"/>
              <a:t>επίσης να χρειαστείτε έναν </a:t>
            </a:r>
            <a:r>
              <a:rPr lang="el-GR" dirty="0" err="1"/>
              <a:t>αντιστροφέα</a:t>
            </a:r>
            <a:r>
              <a:rPr lang="el-GR" dirty="0" smtClean="0"/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el-GR" dirty="0"/>
              <a:t>Χρησιμοποιήστε τέσσερις πύλες </a:t>
            </a:r>
            <a:r>
              <a:rPr lang="en-US" dirty="0"/>
              <a:t>NOR</a:t>
            </a:r>
            <a:r>
              <a:rPr lang="el-GR" dirty="0"/>
              <a:t>. </a:t>
            </a:r>
            <a:r>
              <a:rPr lang="el-GR" dirty="0" err="1"/>
              <a:t>Μπορείνα</a:t>
            </a:r>
            <a:r>
              <a:rPr lang="el-GR" dirty="0"/>
              <a:t> χρειαστείτε και </a:t>
            </a:r>
            <a:r>
              <a:rPr lang="el-GR" dirty="0" err="1" smtClean="0"/>
              <a:t>αντιστροφείς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31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569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Άσκηση 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 startAt="3"/>
            </a:pPr>
            <a:r>
              <a:rPr lang="el-GR" dirty="0"/>
              <a:t>Χρησιμοποιήστε τέσσερις πύλες </a:t>
            </a:r>
            <a:r>
              <a:rPr lang="en-US" dirty="0"/>
              <a:t>NAND </a:t>
            </a:r>
            <a:r>
              <a:rPr lang="el-GR" dirty="0"/>
              <a:t>μόνο (χωρίς </a:t>
            </a:r>
            <a:r>
              <a:rPr lang="el-GR" dirty="0" err="1" smtClean="0"/>
              <a:t>αντιστροφείς</a:t>
            </a:r>
            <a:r>
              <a:rPr lang="el-GR" dirty="0"/>
              <a:t>).</a:t>
            </a:r>
            <a:r>
              <a:rPr lang="el-GR" i="1" dirty="0"/>
              <a:t> </a:t>
            </a:r>
            <a:endParaRPr lang="el-GR" i="1" dirty="0" smtClean="0"/>
          </a:p>
          <a:p>
            <a:pPr lvl="1"/>
            <a:r>
              <a:rPr lang="el-GR" i="1" dirty="0" smtClean="0"/>
              <a:t>Υπόδειξη</a:t>
            </a:r>
            <a:r>
              <a:rPr lang="el-GR" i="1" dirty="0"/>
              <a:t>:</a:t>
            </a:r>
            <a:r>
              <a:rPr lang="el-GR" dirty="0"/>
              <a:t> Συνδέστε την έξοδο της κορυφαίας πύλης του </a:t>
            </a:r>
            <a:r>
              <a:rPr lang="el-GR" dirty="0" smtClean="0"/>
              <a:t>κυκλώματος </a:t>
            </a:r>
            <a:r>
              <a:rPr lang="el-GR" dirty="0"/>
              <a:t>(η έξοδος της οποίας πηγαίνει στον ενσωματωμένο </a:t>
            </a:r>
            <a:r>
              <a:rPr lang="el-GR" dirty="0" err="1"/>
              <a:t>μανδαλωτή</a:t>
            </a:r>
            <a:r>
              <a:rPr lang="el-GR" i="1" dirty="0"/>
              <a:t> </a:t>
            </a:r>
            <a:r>
              <a:rPr lang="en-US" i="1" dirty="0"/>
              <a:t>SR</a:t>
            </a:r>
            <a:r>
              <a:rPr lang="el-GR" dirty="0"/>
              <a:t>) στην είσοδο της κατώτατης πύλης </a:t>
            </a:r>
            <a:r>
              <a:rPr lang="el-GR" dirty="0" smtClean="0"/>
              <a:t>(αντί </a:t>
            </a:r>
            <a:r>
              <a:rPr lang="el-GR" dirty="0"/>
              <a:t>να συνδέσετε στην κατώτατη πύλη την έξοδο του </a:t>
            </a:r>
            <a:r>
              <a:rPr lang="el-GR" dirty="0" err="1"/>
              <a:t>αντιστροφέα</a:t>
            </a:r>
            <a:r>
              <a:rPr lang="el-GR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32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452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560622"/>
            <a:ext cx="8240150" cy="4623365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Morris M. ,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Ciletti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M. (1984)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Ψηφιακή Σχεδίαση Με εισαγωγή στη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Verilog HDL.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Έκδοση 5</a:t>
            </a:r>
            <a:r>
              <a:rPr lang="el-GR" sz="1400" baseline="300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(2014)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Παπασωτηρίου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Ciletti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M.D. 1999. Modeling , Synthesis, and Rapid Prototyping with Verilog HDL. Upper Saddle River, NJ: Prentice  Hall.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Roth, C.H. 2009. Fundamentals of Logic Design,6</a:t>
            </a:r>
            <a:r>
              <a:rPr lang="en-US" sz="1400" baseline="300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ed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St. Paul, MN: Brooks/Cole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Φώτιος Βαρτζιώτης , Εργαστηριακές ασκήσεις Τ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EI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Ηπείρου.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33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40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6237312"/>
            <a:ext cx="9144000" cy="620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346" y="6237312"/>
            <a:ext cx="7970227" cy="71044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Στοιχεία Μνήμης Μανδαλωτές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2</a:t>
            </a:r>
            <a:r>
              <a:rPr lang="el-GR" sz="1200" dirty="0" smtClean="0">
                <a:solidFill>
                  <a:schemeClr val="bg1"/>
                </a:solidFill>
              </a:rPr>
              <a:t>, Τμήμα Μηχανικών Πληροφορικής Τ.Ε., </a:t>
            </a:r>
            <a:r>
              <a:rPr lang="el-GR" sz="1200" dirty="0">
                <a:solidFill>
                  <a:schemeClr val="bg1"/>
                </a:solidFill>
              </a:rPr>
              <a:t>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Μαθήματα </a:t>
            </a:r>
            <a:r>
              <a:rPr lang="el-GR" sz="1200" b="1" dirty="0">
                <a:solidFill>
                  <a:schemeClr val="bg1"/>
                </a:solidFill>
              </a:rPr>
              <a:t>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6102725"/>
            <a:ext cx="387094" cy="783407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6341037"/>
            <a:ext cx="516700" cy="50071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47533" y="211504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7" y="2710841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Φώτιος Βαρτζιώτης.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Ψηφιακά Ηλεκτρονικά.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http://eclass.teiep.gr/courses/COMP117/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81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18113" y="230832"/>
            <a:ext cx="8062025" cy="1208868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503830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35</a:t>
            </a:fld>
            <a:endParaRPr lang="el-GR"/>
          </a:p>
        </p:txBody>
      </p:sp>
      <p:grpSp>
        <p:nvGrpSpPr>
          <p:cNvPr id="16" name="Ομάδα 15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94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0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Κολοβού Ξανθή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36</a:t>
            </a:fld>
            <a:endParaRPr lang="el-GR"/>
          </a:p>
        </p:txBody>
      </p:sp>
      <p:grpSp>
        <p:nvGrpSpPr>
          <p:cNvPr id="15" name="Ομάδα 14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8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6237312"/>
            <a:ext cx="9144000" cy="620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819" y="6166378"/>
            <a:ext cx="7970227" cy="105156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Στοιχεία Μνήμης </a:t>
            </a:r>
            <a:r>
              <a:rPr lang="el-GR" sz="1200" b="1" dirty="0" smtClean="0">
                <a:solidFill>
                  <a:schemeClr val="bg1"/>
                </a:solidFill>
              </a:rPr>
              <a:t>Μανδαλωτές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l-GR" sz="1200" dirty="0">
                <a:solidFill>
                  <a:schemeClr val="bg1"/>
                </a:solidFill>
              </a:rPr>
              <a:t>, Τμήμα Μηχανικών Πληροφορικής Τ.Ε.,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Μαθήματα στο ΤΕΙ Ηπείρου</a:t>
            </a:r>
          </a:p>
          <a:p>
            <a:pPr>
              <a:lnSpc>
                <a:spcPct val="150000"/>
              </a:lnSpc>
              <a:spcBef>
                <a:spcPts val="500"/>
              </a:spcBef>
              <a:defRPr/>
            </a:pP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" y="6143224"/>
            <a:ext cx="537653" cy="742908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2" y="6237312"/>
            <a:ext cx="530173" cy="6309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47533" y="248678"/>
            <a:ext cx="8062025" cy="1208868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1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47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Στοιχεία μνήμης Μανδαλωτές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0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Παρουσίαση της διαφοράς ενός κυκλώματος </a:t>
            </a:r>
            <a:r>
              <a:rPr lang="en-US" dirty="0"/>
              <a:t>flip-flop </a:t>
            </a:r>
            <a:r>
              <a:rPr lang="el-GR" dirty="0"/>
              <a:t>από ένα </a:t>
            </a:r>
            <a:r>
              <a:rPr lang="el-GR" dirty="0" err="1"/>
              <a:t>μανδαλωτή</a:t>
            </a:r>
            <a:r>
              <a:rPr lang="en-US" dirty="0"/>
              <a:t>.</a:t>
            </a:r>
            <a:endParaRPr lang="el-GR" dirty="0"/>
          </a:p>
          <a:p>
            <a:pPr marL="0"/>
            <a:r>
              <a:rPr lang="el-GR" dirty="0"/>
              <a:t>Περιγραφή ενός κυκλώματος </a:t>
            </a:r>
            <a:r>
              <a:rPr lang="en-US" dirty="0"/>
              <a:t>flip-flop</a:t>
            </a:r>
            <a:r>
              <a:rPr lang="en-US" dirty="0" smtClean="0"/>
              <a:t>.</a:t>
            </a:r>
            <a:endParaRPr lang="en-US" dirty="0"/>
          </a:p>
          <a:p>
            <a:pPr marL="0"/>
            <a:r>
              <a:rPr lang="el-GR" dirty="0" smtClean="0"/>
              <a:t>Κατασκευή διαφορετικών τύπων </a:t>
            </a:r>
            <a:r>
              <a:rPr lang="en-US" dirty="0" smtClean="0"/>
              <a:t>flip-flop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  <p:grpSp>
        <p:nvGrpSpPr>
          <p:cNvPr id="17" name="Ομάδα 16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26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Στοιχεία μνήμης </a:t>
            </a:r>
            <a:r>
              <a:rPr lang="en-US" dirty="0" smtClean="0"/>
              <a:t>flip-flop</a:t>
            </a:r>
          </a:p>
          <a:p>
            <a:r>
              <a:rPr lang="en-US" dirty="0" smtClean="0"/>
              <a:t>Flip-flop </a:t>
            </a:r>
            <a:r>
              <a:rPr lang="el-GR" dirty="0" smtClean="0"/>
              <a:t>τύπου </a:t>
            </a:r>
            <a:r>
              <a:rPr lang="en-US" dirty="0" smtClean="0"/>
              <a:t>D </a:t>
            </a:r>
            <a:r>
              <a:rPr lang="el-GR" dirty="0" smtClean="0"/>
              <a:t>με διάταξη </a:t>
            </a:r>
            <a:r>
              <a:rPr lang="en-US" dirty="0" smtClean="0"/>
              <a:t>master-slave</a:t>
            </a:r>
          </a:p>
          <a:p>
            <a:r>
              <a:rPr lang="en-US" dirty="0" smtClean="0"/>
              <a:t>D flip-flop </a:t>
            </a:r>
            <a:r>
              <a:rPr lang="el-GR" dirty="0" smtClean="0"/>
              <a:t> με 3 </a:t>
            </a:r>
            <a:r>
              <a:rPr lang="el-GR" dirty="0" err="1" smtClean="0"/>
              <a:t>μανδαλωτές</a:t>
            </a:r>
            <a:r>
              <a:rPr lang="el-GR" dirty="0" smtClean="0"/>
              <a:t> </a:t>
            </a:r>
            <a:r>
              <a:rPr lang="en-US" dirty="0" smtClean="0"/>
              <a:t>SR</a:t>
            </a:r>
            <a:endParaRPr lang="el-GR" dirty="0" smtClean="0"/>
          </a:p>
          <a:p>
            <a:r>
              <a:rPr lang="el-GR" dirty="0" smtClean="0"/>
              <a:t>Προδιαγραφές απόκρισης</a:t>
            </a:r>
            <a:r>
              <a:rPr lang="en-US" dirty="0" smtClean="0"/>
              <a:t> flip-flop</a:t>
            </a:r>
          </a:p>
          <a:p>
            <a:r>
              <a:rPr lang="el-GR" dirty="0" smtClean="0"/>
              <a:t>Άλλα </a:t>
            </a:r>
            <a:r>
              <a:rPr lang="en-US" dirty="0" smtClean="0"/>
              <a:t>flip-flop</a:t>
            </a:r>
          </a:p>
          <a:p>
            <a:r>
              <a:rPr lang="el-GR" dirty="0" smtClean="0"/>
              <a:t>Άσκηση 1</a:t>
            </a:r>
          </a:p>
          <a:p>
            <a:r>
              <a:rPr lang="el-GR" dirty="0" smtClean="0"/>
              <a:t>Άσκηση 2</a:t>
            </a:r>
          </a:p>
          <a:p>
            <a:r>
              <a:rPr lang="el-GR" dirty="0" smtClean="0"/>
              <a:t>Άσκηση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  <p:grpSp>
        <p:nvGrpSpPr>
          <p:cNvPr id="16" name="Ομάδα 15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74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525963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6</a:t>
            </a:fld>
            <a:endParaRPr lang="el-GR"/>
          </a:p>
        </p:txBody>
      </p:sp>
      <p:grpSp>
        <p:nvGrpSpPr>
          <p:cNvPr id="17" name="Ομάδα 16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2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Μανδαλωτές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σ</a:t>
            </a:r>
            <a:r>
              <a:rPr lang="el-GR" dirty="0" smtClean="0"/>
              <a:t>τοιχεία </a:t>
            </a:r>
            <a:r>
              <a:rPr lang="el-GR" dirty="0"/>
              <a:t>μνήμης που ενεργοποιούνται από την παρουσία συ­γκεκριμένων επιπέδων (συγκεκριμένων τιμών 0 ή 1) του σ</a:t>
            </a:r>
            <a:r>
              <a:rPr lang="el-GR" dirty="0" smtClean="0"/>
              <a:t>ήματος </a:t>
            </a:r>
            <a:r>
              <a:rPr lang="el-GR" dirty="0"/>
              <a:t>ρολογιού ονομάζονται </a:t>
            </a:r>
            <a:r>
              <a:rPr lang="el-GR" dirty="0" err="1" smtClean="0"/>
              <a:t>μανδαλωτές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latches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Ενώ </a:t>
            </a:r>
            <a:r>
              <a:rPr lang="el-GR" dirty="0"/>
              <a:t>εκείνα που ενεργοποιούνται από μεταβάσεις τιμών του σήματος ρολο­γιού (</a:t>
            </a:r>
            <a:r>
              <a:rPr lang="en-US" dirty="0"/>
              <a:t>clock transitions</a:t>
            </a:r>
            <a:r>
              <a:rPr lang="el-GR" dirty="0"/>
              <a:t>) ονομάζονται </a:t>
            </a:r>
            <a:r>
              <a:rPr lang="en-US" dirty="0"/>
              <a:t>flip</a:t>
            </a:r>
            <a:r>
              <a:rPr lang="el-GR" dirty="0"/>
              <a:t>-</a:t>
            </a:r>
            <a:r>
              <a:rPr lang="en-US" dirty="0"/>
              <a:t>flop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7</a:t>
            </a:fld>
            <a:endParaRPr lang="el-GR"/>
          </a:p>
        </p:txBody>
      </p:sp>
      <p:grpSp>
        <p:nvGrpSpPr>
          <p:cNvPr id="15" name="Ομάδα 14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252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Μανδαλωτές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 err="1"/>
              <a:t>μανδαλωτές</a:t>
            </a:r>
            <a:r>
              <a:rPr lang="el-GR" dirty="0"/>
              <a:t> είναι τα </a:t>
            </a:r>
            <a:r>
              <a:rPr lang="el-GR" dirty="0" smtClean="0"/>
              <a:t>δομικά στοιχεία των </a:t>
            </a:r>
            <a:r>
              <a:rPr lang="en-US" dirty="0"/>
              <a:t>flip</a:t>
            </a:r>
            <a:r>
              <a:rPr lang="el-GR" dirty="0"/>
              <a:t>-</a:t>
            </a:r>
            <a:r>
              <a:rPr lang="en-US" dirty="0"/>
              <a:t>flop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Αποθηκεύουν σε επίπεδο.</a:t>
            </a:r>
          </a:p>
          <a:p>
            <a:r>
              <a:rPr lang="el-GR" dirty="0" smtClean="0"/>
              <a:t>Χρησιμοποιούνται σε ασύγχρονα συστήματα.</a:t>
            </a:r>
          </a:p>
          <a:p>
            <a:r>
              <a:rPr lang="el-GR" dirty="0" smtClean="0"/>
              <a:t>Η χρήση τους δεν είναι πρακτική.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8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847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/>
              <a:t>Μανδαλωτής</a:t>
            </a:r>
            <a:r>
              <a:rPr lang="el-GR" b="1" dirty="0"/>
              <a:t> τύπου</a:t>
            </a:r>
            <a:r>
              <a:rPr lang="el-GR" i="1" cap="small" dirty="0"/>
              <a:t> </a:t>
            </a:r>
            <a:r>
              <a:rPr lang="en-US" i="1" cap="small" dirty="0" smtClean="0"/>
              <a:t>SR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μανδαλωτής</a:t>
            </a:r>
            <a:r>
              <a:rPr lang="el-GR" dirty="0"/>
              <a:t> τύπου</a:t>
            </a:r>
            <a:r>
              <a:rPr lang="el-GR" i="1" dirty="0"/>
              <a:t> </a:t>
            </a:r>
            <a:r>
              <a:rPr lang="en-US" i="1" dirty="0"/>
              <a:t>SR</a:t>
            </a:r>
            <a:r>
              <a:rPr lang="en-US" dirty="0"/>
              <a:t> </a:t>
            </a:r>
            <a:r>
              <a:rPr lang="el-GR" dirty="0"/>
              <a:t>είναι ένα κύκλωμα με δύο πύλες </a:t>
            </a:r>
            <a:r>
              <a:rPr lang="en-US" dirty="0"/>
              <a:t>NOR </a:t>
            </a:r>
            <a:r>
              <a:rPr lang="el-GR" dirty="0"/>
              <a:t>συνδεδεμένες χιαστί ή δύο πύ­λες </a:t>
            </a:r>
            <a:r>
              <a:rPr lang="en-US" dirty="0"/>
              <a:t>NAND </a:t>
            </a:r>
            <a:r>
              <a:rPr lang="el-GR" dirty="0"/>
              <a:t>συνδεδεμένες χιαστί</a:t>
            </a:r>
            <a:r>
              <a:rPr lang="el-GR" dirty="0" smtClean="0"/>
              <a:t>.</a:t>
            </a:r>
          </a:p>
          <a:p>
            <a:r>
              <a:rPr lang="el-GR" dirty="0"/>
              <a:t>Διαθέτει δύο εισόδους, τις</a:t>
            </a:r>
            <a:r>
              <a:rPr lang="el-GR" i="1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l-GR" dirty="0" smtClean="0"/>
              <a:t>(</a:t>
            </a:r>
            <a:r>
              <a:rPr lang="en-US" i="1" dirty="0" smtClean="0"/>
              <a:t>set</a:t>
            </a:r>
            <a:r>
              <a:rPr lang="el-GR" i="1" dirty="0"/>
              <a:t>, θέση)</a:t>
            </a:r>
            <a:r>
              <a:rPr lang="el-GR" dirty="0"/>
              <a:t> και</a:t>
            </a:r>
            <a:r>
              <a:rPr lang="el-GR" i="1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l-GR" dirty="0" smtClean="0"/>
              <a:t>(</a:t>
            </a:r>
            <a:r>
              <a:rPr lang="en-US" i="1" dirty="0" smtClean="0"/>
              <a:t>reset</a:t>
            </a:r>
            <a:r>
              <a:rPr lang="el-GR" i="1" dirty="0"/>
              <a:t>, επαναφορά</a:t>
            </a:r>
            <a:r>
              <a:rPr lang="el-GR" dirty="0"/>
              <a:t> ή</a:t>
            </a:r>
            <a:r>
              <a:rPr lang="el-GR" i="1" dirty="0"/>
              <a:t> μηδενισμός).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8AA-D9D5-4099-AAE7-E7B30059E175}" type="slidenum">
              <a:rPr lang="el-GR" smtClean="0"/>
              <a:t>9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0" y="0"/>
            <a:ext cx="9144000" cy="647945"/>
            <a:chOff x="0" y="0"/>
            <a:chExt cx="9144000" cy="64794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0" y="0"/>
              <a:ext cx="9144000" cy="553591"/>
              <a:chOff x="0" y="0"/>
              <a:chExt cx="9144000" cy="55359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Ψηφιακά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Ηλεκτρονικά-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Ενότητα 2-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Στοιχεία </a:t>
                </a:r>
                <a:r>
                  <a:rPr lang="el-GR" sz="1200" dirty="0" smtClean="0">
                    <a:solidFill>
                      <a:schemeClr val="bg1"/>
                    </a:solidFill>
                  </a:rPr>
                  <a:t>Μνήμης Μανδαλωτές-Μηχανικών Πληροφορικής Τ.Ε. –ΤΕΙ ΗΠΕΙΡΟΥ-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Ανοικτά Ακαδημαϊκά Μαθήματα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στο </a:t>
                </a:r>
                <a:r>
                  <a:rPr lang="el-GR" sz="1200" b="1" dirty="0" smtClean="0">
                    <a:solidFill>
                      <a:schemeClr val="bg1"/>
                    </a:solidFill>
                  </a:rPr>
                  <a:t>ΤΕΙ Ηπείρου 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3" y="0"/>
                <a:ext cx="381000" cy="55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097" y="27257"/>
              <a:ext cx="446015" cy="6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42562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</TotalTime>
  <Words>2216</Words>
  <Application>Microsoft Office PowerPoint</Application>
  <PresentationFormat>Προβολή στην οθόνη (4:3)</PresentationFormat>
  <Paragraphs>347</Paragraphs>
  <Slides>38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Ψηφιακά Ηλεκτρονικά</vt:lpstr>
      <vt:lpstr>Παρουσίαση του PowerPoint</vt:lpstr>
      <vt:lpstr>Άδειες Χρήσης</vt:lpstr>
      <vt:lpstr>Σκοποί  ενότητας</vt:lpstr>
      <vt:lpstr>Περιεχόμενα ενότητας</vt:lpstr>
      <vt:lpstr>Χρηματοδότηση</vt:lpstr>
      <vt:lpstr>Μανδαλωτές</vt:lpstr>
      <vt:lpstr>Μανδαλωτές</vt:lpstr>
      <vt:lpstr>Μανδαλωτής τύπου SR</vt:lpstr>
      <vt:lpstr>Μανδαλωτής τύπου SR</vt:lpstr>
      <vt:lpstr>Μανδαλωτής τύπου SR</vt:lpstr>
      <vt:lpstr>Μανδαλωτής τύπου SR</vt:lpstr>
      <vt:lpstr>Μανδαλωτής τύπου SR</vt:lpstr>
      <vt:lpstr>Μανδαλωτής τύπου SR</vt:lpstr>
      <vt:lpstr>Μανδαλωτής τύπου SR</vt:lpstr>
      <vt:lpstr>Μανδαλωτής τύπου SR</vt:lpstr>
      <vt:lpstr>Μανδαλωτής τύπου SR</vt:lpstr>
      <vt:lpstr>Μανδαλωτής SR με είσοδο ελέγχου </vt:lpstr>
      <vt:lpstr>Μανδαλωτής SR με είσοδο ελέγχου </vt:lpstr>
      <vt:lpstr>Μανδαλωτής SR με είσοδο ελέγχου </vt:lpstr>
      <vt:lpstr>Μανδαλωτής SR με είσοδο ελέγχου </vt:lpstr>
      <vt:lpstr>Μανδαλωτής τύπου D</vt:lpstr>
      <vt:lpstr>Μανδαλωτής τύπου D</vt:lpstr>
      <vt:lpstr>Μανδαλωτής τύπου D</vt:lpstr>
      <vt:lpstr>Μανδαλωτής τύπου D</vt:lpstr>
      <vt:lpstr>Μανδαλωτής τύπου D</vt:lpstr>
      <vt:lpstr>Μανδαλωτές</vt:lpstr>
      <vt:lpstr>Άσκηση 1</vt:lpstr>
      <vt:lpstr>Άσκηση 1</vt:lpstr>
      <vt:lpstr>Άσκηση 2</vt:lpstr>
      <vt:lpstr>Άσκηση 2</vt:lpstr>
      <vt:lpstr>Άσκηση 2</vt:lpstr>
      <vt:lpstr>Βιβλιογραφία</vt:lpstr>
      <vt:lpstr>Σημείωμα Αναφοράς</vt:lpstr>
      <vt:lpstr>Σημείωμα Αδειοδότησης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Ψηφιακά Ηλεκτρονικά</dc:title>
  <dc:creator>vartzi</dc:creator>
  <cp:lastModifiedBy>USER</cp:lastModifiedBy>
  <cp:revision>134</cp:revision>
  <dcterms:created xsi:type="dcterms:W3CDTF">2015-04-03T06:51:08Z</dcterms:created>
  <dcterms:modified xsi:type="dcterms:W3CDTF">2015-09-28T20:43:17Z</dcterms:modified>
</cp:coreProperties>
</file>