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57" r:id="rId4"/>
    <p:sldId id="259" r:id="rId5"/>
    <p:sldId id="261" r:id="rId6"/>
    <p:sldId id="311" r:id="rId7"/>
    <p:sldId id="310" r:id="rId8"/>
    <p:sldId id="309" r:id="rId9"/>
    <p:sldId id="308" r:id="rId10"/>
    <p:sldId id="307" r:id="rId11"/>
    <p:sldId id="306" r:id="rId12"/>
    <p:sldId id="305" r:id="rId13"/>
    <p:sldId id="304" r:id="rId14"/>
    <p:sldId id="303" r:id="rId15"/>
    <p:sldId id="302" r:id="rId16"/>
    <p:sldId id="301" r:id="rId17"/>
    <p:sldId id="300" r:id="rId18"/>
    <p:sldId id="299" r:id="rId19"/>
    <p:sldId id="298" r:id="rId20"/>
    <p:sldId id="297" r:id="rId21"/>
    <p:sldId id="296" r:id="rId22"/>
    <p:sldId id="315" r:id="rId23"/>
    <p:sldId id="314" r:id="rId24"/>
    <p:sldId id="313" r:id="rId25"/>
    <p:sldId id="317" r:id="rId26"/>
    <p:sldId id="316" r:id="rId27"/>
    <p:sldId id="290" r:id="rId28"/>
    <p:sldId id="291" r:id="rId29"/>
    <p:sldId id="292" r:id="rId30"/>
    <p:sldId id="293" r:id="rId31"/>
    <p:sldId id="294" r:id="rId32"/>
    <p:sldId id="295" r:id="rId33"/>
    <p:sldId id="280" r:id="rId34"/>
  </p:sldIdLst>
  <p:sldSz cx="9144000" cy="5715000" type="screen16x10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9322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506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09/11/2015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Εμπορικό και Οικονομικό Δίκαιο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600" b="1" dirty="0" smtClean="0">
                <a:cs typeface="Segoe UI" pitchFamily="18" charset="0"/>
              </a:rPr>
              <a:t>Έμπορος</a:t>
            </a:r>
          </a:p>
          <a:p>
            <a:r>
              <a:rPr lang="el-GR" altLang="zh-CN" sz="3600" b="1" dirty="0" smtClean="0">
                <a:cs typeface="Segoe UI" pitchFamily="18" charset="0"/>
              </a:rPr>
              <a:t>Παππά Βιβή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Έμπορος</a:t>
            </a:r>
            <a:r>
              <a:rPr lang="el-GR" dirty="0" smtClean="0"/>
              <a:t> είναι αυτός που κάνει πράξεις εμπορικές κατά σύνηθες επάγγελμα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Σύνηθες επάγγελμα: Διάρκεια, πρόθεση προσπορισμού διαρκούς εισοδήματος.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Εμπορική </a:t>
            </a:r>
            <a:r>
              <a:rPr lang="el-GR" dirty="0" err="1" smtClean="0"/>
              <a:t>πράξη</a:t>
            </a:r>
            <a:r>
              <a:rPr lang="el-GR" dirty="0" smtClean="0"/>
              <a:t>: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πράξη</a:t>
            </a:r>
            <a:r>
              <a:rPr lang="el-GR" dirty="0" smtClean="0"/>
              <a:t> που </a:t>
            </a:r>
            <a:r>
              <a:rPr lang="el-GR" dirty="0" err="1" smtClean="0"/>
              <a:t>πραγματοποιεί</a:t>
            </a:r>
            <a:r>
              <a:rPr lang="el-GR" dirty="0" smtClean="0"/>
              <a:t> </a:t>
            </a:r>
            <a:r>
              <a:rPr lang="el-GR" dirty="0" err="1" smtClean="0"/>
              <a:t>διαμεσολάβηση</a:t>
            </a:r>
            <a:r>
              <a:rPr lang="el-GR" dirty="0" smtClean="0"/>
              <a:t> στην </a:t>
            </a:r>
            <a:r>
              <a:rPr lang="el-GR" dirty="0" err="1" smtClean="0"/>
              <a:t>κυκλοφορία</a:t>
            </a:r>
            <a:r>
              <a:rPr lang="el-GR" dirty="0" smtClean="0"/>
              <a:t> των </a:t>
            </a:r>
            <a:r>
              <a:rPr lang="el-GR" dirty="0" err="1" smtClean="0"/>
              <a:t>οικονομικών</a:t>
            </a:r>
            <a:r>
              <a:rPr lang="el-GR" dirty="0" smtClean="0"/>
              <a:t> </a:t>
            </a:r>
            <a:r>
              <a:rPr lang="el-GR" dirty="0" err="1" smtClean="0"/>
              <a:t>αγαθών</a:t>
            </a:r>
            <a:r>
              <a:rPr lang="el-GR" dirty="0" smtClean="0"/>
              <a:t> και </a:t>
            </a:r>
            <a:r>
              <a:rPr lang="el-GR" dirty="0" err="1" smtClean="0"/>
              <a:t>τελείται</a:t>
            </a:r>
            <a:r>
              <a:rPr lang="el-GR" dirty="0" smtClean="0"/>
              <a:t> για την </a:t>
            </a:r>
            <a:r>
              <a:rPr lang="el-GR" dirty="0" err="1" smtClean="0"/>
              <a:t>επίτευξη</a:t>
            </a:r>
            <a:r>
              <a:rPr lang="el-GR" dirty="0" smtClean="0"/>
              <a:t> </a:t>
            </a:r>
            <a:r>
              <a:rPr lang="el-GR" dirty="0" err="1" smtClean="0"/>
              <a:t>κέρδους</a:t>
            </a:r>
            <a:r>
              <a:rPr lang="el-GR" dirty="0" smtClean="0"/>
              <a:t> μιας </a:t>
            </a:r>
            <a:r>
              <a:rPr lang="el-GR" dirty="0" err="1" smtClean="0"/>
              <a:t>επιχείρησης</a:t>
            </a:r>
            <a:r>
              <a:rPr lang="el-GR" dirty="0" smtClean="0"/>
              <a:t>, δηλ. μιας </a:t>
            </a:r>
            <a:r>
              <a:rPr lang="el-GR" dirty="0" err="1" smtClean="0"/>
              <a:t>οργανωμένης</a:t>
            </a:r>
            <a:r>
              <a:rPr lang="el-GR" dirty="0" smtClean="0"/>
              <a:t> </a:t>
            </a:r>
            <a:r>
              <a:rPr lang="el-GR" dirty="0" err="1" smtClean="0"/>
              <a:t>οικονομικά</a:t>
            </a:r>
            <a:r>
              <a:rPr lang="el-GR" dirty="0" smtClean="0"/>
              <a:t> </a:t>
            </a:r>
            <a:r>
              <a:rPr lang="el-GR" dirty="0" err="1" smtClean="0"/>
              <a:t>δραστηριότητας</a:t>
            </a:r>
            <a:r>
              <a:rPr lang="el-GR" dirty="0" smtClean="0"/>
              <a:t>. </a:t>
            </a:r>
            <a:r>
              <a:rPr lang="el-GR" dirty="0" err="1" smtClean="0"/>
              <a:t>Απώτερος</a:t>
            </a:r>
            <a:r>
              <a:rPr lang="el-GR" dirty="0" smtClean="0"/>
              <a:t> </a:t>
            </a:r>
            <a:r>
              <a:rPr lang="el-GR" dirty="0" err="1" smtClean="0"/>
              <a:t>σκοπός</a:t>
            </a:r>
            <a:r>
              <a:rPr lang="el-GR" dirty="0" smtClean="0"/>
              <a:t> η αποκομιδή κέρδους . </a:t>
            </a:r>
            <a:r>
              <a:rPr lang="el-GR" dirty="0" err="1" smtClean="0"/>
              <a:t>Κριτίριο</a:t>
            </a:r>
            <a:r>
              <a:rPr lang="el-GR" dirty="0" smtClean="0"/>
              <a:t> </a:t>
            </a:r>
            <a:r>
              <a:rPr lang="el-GR" dirty="0" err="1" smtClean="0"/>
              <a:t>εμπορικότητας</a:t>
            </a:r>
            <a:r>
              <a:rPr lang="el-GR" dirty="0" smtClean="0"/>
              <a:t> της η </a:t>
            </a:r>
            <a:r>
              <a:rPr lang="el-GR" dirty="0" err="1" smtClean="0"/>
              <a:t>έννοια</a:t>
            </a:r>
            <a:r>
              <a:rPr lang="el-GR" dirty="0" smtClean="0"/>
              <a:t> της </a:t>
            </a:r>
            <a:r>
              <a:rPr lang="el-GR" dirty="0" err="1" smtClean="0"/>
              <a:t>επιχείρησης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Τυπικό</a:t>
            </a:r>
            <a:r>
              <a:rPr lang="el-GR" dirty="0" smtClean="0"/>
              <a:t>: </a:t>
            </a:r>
            <a:r>
              <a:rPr lang="el-GR" dirty="0" err="1" smtClean="0"/>
              <a:t>προσδιορίζει</a:t>
            </a:r>
            <a:r>
              <a:rPr lang="el-GR" dirty="0" smtClean="0"/>
              <a:t> την </a:t>
            </a:r>
            <a:r>
              <a:rPr lang="el-GR" dirty="0" err="1" smtClean="0"/>
              <a:t>έννοια</a:t>
            </a:r>
            <a:r>
              <a:rPr lang="el-GR" dirty="0" smtClean="0"/>
              <a:t> του </a:t>
            </a:r>
            <a:r>
              <a:rPr lang="el-GR" dirty="0" err="1" smtClean="0"/>
              <a:t>εμπόρου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Υποκειμενικό: δεν είναι </a:t>
            </a:r>
            <a:r>
              <a:rPr lang="el-GR" sz="2600" dirty="0" err="1" smtClean="0"/>
              <a:t>εμπορικές</a:t>
            </a:r>
            <a:r>
              <a:rPr lang="el-GR" sz="2600" dirty="0" smtClean="0"/>
              <a:t> οι </a:t>
            </a:r>
            <a:r>
              <a:rPr lang="el-GR" sz="2600" dirty="0" err="1" smtClean="0"/>
              <a:t>πράξεις</a:t>
            </a:r>
            <a:r>
              <a:rPr lang="el-GR" sz="2600" dirty="0" smtClean="0"/>
              <a:t> τις </a:t>
            </a:r>
            <a:r>
              <a:rPr lang="el-GR" sz="2600" dirty="0" err="1" smtClean="0"/>
              <a:t>οποίες</a:t>
            </a:r>
            <a:r>
              <a:rPr lang="el-GR" sz="2600" dirty="0" smtClean="0"/>
              <a:t> </a:t>
            </a:r>
            <a:r>
              <a:rPr lang="el-GR" sz="2600" dirty="0" err="1" smtClean="0"/>
              <a:t>διαπράττει</a:t>
            </a:r>
            <a:r>
              <a:rPr lang="el-GR" sz="2600" dirty="0" smtClean="0"/>
              <a:t> </a:t>
            </a:r>
            <a:r>
              <a:rPr lang="el-GR" sz="2600" dirty="0" err="1" smtClean="0"/>
              <a:t>πρόσωπο</a:t>
            </a:r>
            <a:r>
              <a:rPr lang="el-GR" sz="2600" dirty="0" smtClean="0"/>
              <a:t> </a:t>
            </a:r>
            <a:r>
              <a:rPr lang="el-GR" sz="2600" dirty="0" err="1" smtClean="0"/>
              <a:t>χωρίς</a:t>
            </a:r>
            <a:r>
              <a:rPr lang="el-GR" sz="2600" dirty="0" smtClean="0"/>
              <a:t> </a:t>
            </a:r>
            <a:r>
              <a:rPr lang="el-GR" sz="2600" dirty="0" err="1" smtClean="0"/>
              <a:t>εμπορική</a:t>
            </a:r>
            <a:r>
              <a:rPr lang="el-GR" sz="2600" dirty="0" smtClean="0"/>
              <a:t> </a:t>
            </a:r>
            <a:r>
              <a:rPr lang="el-GR" sz="2600" dirty="0" err="1" smtClean="0"/>
              <a:t>ιδιότητα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600" dirty="0" err="1" smtClean="0"/>
              <a:t>Πρωτότυπα</a:t>
            </a:r>
            <a:r>
              <a:rPr lang="el-GR" sz="2600" dirty="0" smtClean="0"/>
              <a:t> </a:t>
            </a:r>
            <a:r>
              <a:rPr lang="el-GR" sz="2600" dirty="0" err="1" smtClean="0"/>
              <a:t>ή</a:t>
            </a:r>
            <a:r>
              <a:rPr lang="el-GR" sz="2600" dirty="0" smtClean="0"/>
              <a:t> </a:t>
            </a:r>
            <a:r>
              <a:rPr lang="el-GR" sz="2600" dirty="0" err="1" smtClean="0"/>
              <a:t>Παράγωγα</a:t>
            </a:r>
            <a:r>
              <a:rPr lang="el-GR" sz="2600" dirty="0" smtClean="0"/>
              <a:t> </a:t>
            </a:r>
            <a:r>
              <a:rPr lang="el-GR" sz="2600" dirty="0" err="1" smtClean="0"/>
              <a:t>εμπορική</a:t>
            </a:r>
            <a:r>
              <a:rPr lang="el-GR" sz="2600" dirty="0" smtClean="0"/>
              <a:t>: </a:t>
            </a:r>
            <a:r>
              <a:rPr lang="el-GR" sz="2600" dirty="0" err="1" smtClean="0"/>
              <a:t>κάθε</a:t>
            </a:r>
            <a:r>
              <a:rPr lang="el-GR" sz="2600" dirty="0" smtClean="0"/>
              <a:t> </a:t>
            </a:r>
            <a:r>
              <a:rPr lang="el-GR" sz="2600" dirty="0" err="1" smtClean="0"/>
              <a:t>πράξη</a:t>
            </a:r>
            <a:r>
              <a:rPr lang="el-GR" sz="2600" dirty="0" smtClean="0"/>
              <a:t> </a:t>
            </a:r>
            <a:r>
              <a:rPr lang="el-GR" sz="2600" dirty="0" err="1" smtClean="0"/>
              <a:t>όταν</a:t>
            </a:r>
            <a:r>
              <a:rPr lang="el-GR" sz="2600" dirty="0" smtClean="0"/>
              <a:t> δεν είναι </a:t>
            </a:r>
            <a:r>
              <a:rPr lang="el-GR" sz="2600" dirty="0" err="1" smtClean="0"/>
              <a:t>πρωτότυπα</a:t>
            </a:r>
            <a:r>
              <a:rPr lang="el-GR" sz="2600" dirty="0" smtClean="0"/>
              <a:t> </a:t>
            </a:r>
            <a:r>
              <a:rPr lang="el-GR" sz="2600" dirty="0" err="1" smtClean="0"/>
              <a:t>εμπορική</a:t>
            </a:r>
            <a:r>
              <a:rPr lang="el-GR" sz="2600" dirty="0" smtClean="0"/>
              <a:t>, </a:t>
            </a:r>
            <a:r>
              <a:rPr lang="el-GR" sz="2600" dirty="0" err="1" smtClean="0"/>
              <a:t>καθίσταται</a:t>
            </a:r>
            <a:r>
              <a:rPr lang="el-GR" sz="2600" dirty="0" smtClean="0"/>
              <a:t> </a:t>
            </a:r>
            <a:r>
              <a:rPr lang="el-GR" sz="2600" dirty="0" err="1" smtClean="0"/>
              <a:t>εμπορική</a:t>
            </a:r>
            <a:r>
              <a:rPr lang="el-GR" sz="2600" dirty="0" smtClean="0"/>
              <a:t> αν </a:t>
            </a:r>
            <a:r>
              <a:rPr lang="el-GR" sz="2600" dirty="0" err="1" smtClean="0"/>
              <a:t>έγινε</a:t>
            </a:r>
            <a:r>
              <a:rPr lang="el-GR" sz="2600" dirty="0" smtClean="0"/>
              <a:t> </a:t>
            </a:r>
            <a:r>
              <a:rPr lang="el-GR" sz="2600" dirty="0" err="1" smtClean="0"/>
              <a:t>χάριν</a:t>
            </a:r>
            <a:r>
              <a:rPr lang="el-GR" sz="2600" dirty="0" smtClean="0"/>
              <a:t> </a:t>
            </a:r>
            <a:r>
              <a:rPr lang="el-GR" sz="2600" dirty="0" err="1" smtClean="0"/>
              <a:t>εμπορίας</a:t>
            </a:r>
            <a:r>
              <a:rPr lang="el-GR" sz="2600" dirty="0" smtClean="0"/>
              <a:t>. </a:t>
            </a:r>
            <a:r>
              <a:rPr lang="el-GR" sz="2600" dirty="0" err="1" smtClean="0"/>
              <a:t>Παράγωγα</a:t>
            </a:r>
            <a:r>
              <a:rPr lang="el-GR" sz="2600" dirty="0" smtClean="0"/>
              <a:t> </a:t>
            </a:r>
            <a:r>
              <a:rPr lang="el-GR" sz="2600" dirty="0" err="1" smtClean="0"/>
              <a:t>εμπ</a:t>
            </a:r>
            <a:r>
              <a:rPr lang="el-GR" sz="2600" dirty="0" smtClean="0"/>
              <a:t>. </a:t>
            </a:r>
            <a:r>
              <a:rPr lang="el-GR" sz="2600" dirty="0" err="1" smtClean="0"/>
              <a:t>Πράξεις</a:t>
            </a:r>
            <a:r>
              <a:rPr lang="el-GR" sz="2600" dirty="0" smtClean="0"/>
              <a:t> </a:t>
            </a:r>
            <a:r>
              <a:rPr lang="el-GR" sz="2600" dirty="0" err="1" smtClean="0"/>
              <a:t>τελούνται</a:t>
            </a:r>
            <a:r>
              <a:rPr lang="el-GR" sz="2600" dirty="0" smtClean="0"/>
              <a:t> </a:t>
            </a:r>
            <a:r>
              <a:rPr lang="el-GR" sz="2600" dirty="0" err="1" smtClean="0"/>
              <a:t>πάντα</a:t>
            </a:r>
            <a:r>
              <a:rPr lang="el-GR" sz="2600" dirty="0" smtClean="0"/>
              <a:t> σε </a:t>
            </a:r>
            <a:r>
              <a:rPr lang="el-GR" sz="2600" dirty="0" err="1" smtClean="0"/>
              <a:t>σχέση</a:t>
            </a:r>
            <a:r>
              <a:rPr lang="el-GR" sz="2600" dirty="0" smtClean="0"/>
              <a:t> </a:t>
            </a:r>
            <a:r>
              <a:rPr lang="el-GR" sz="2600" dirty="0" err="1" smtClean="0"/>
              <a:t>εξάρτησης</a:t>
            </a:r>
            <a:r>
              <a:rPr lang="el-GR" sz="2600" dirty="0" smtClean="0"/>
              <a:t> </a:t>
            </a:r>
            <a:r>
              <a:rPr lang="el-GR" sz="2600" dirty="0" err="1" smtClean="0"/>
              <a:t>ή</a:t>
            </a:r>
            <a:r>
              <a:rPr lang="el-GR" sz="2600" dirty="0" smtClean="0"/>
              <a:t> </a:t>
            </a:r>
            <a:r>
              <a:rPr lang="el-GR" sz="2600" dirty="0" err="1" smtClean="0"/>
              <a:t>από</a:t>
            </a:r>
            <a:r>
              <a:rPr lang="el-GR" sz="2600" dirty="0" smtClean="0"/>
              <a:t> </a:t>
            </a:r>
            <a:r>
              <a:rPr lang="el-GR" sz="2600" dirty="0" err="1" smtClean="0"/>
              <a:t>άλλη</a:t>
            </a:r>
            <a:r>
              <a:rPr lang="el-GR" sz="2600" dirty="0" smtClean="0"/>
              <a:t> </a:t>
            </a:r>
            <a:r>
              <a:rPr lang="el-GR" sz="2600" dirty="0" err="1" smtClean="0"/>
              <a:t>πράξη</a:t>
            </a:r>
            <a:r>
              <a:rPr lang="el-GR" sz="2600" dirty="0" smtClean="0"/>
              <a:t> </a:t>
            </a:r>
            <a:r>
              <a:rPr lang="el-GR" sz="2600" dirty="0" err="1" smtClean="0"/>
              <a:t>ή</a:t>
            </a:r>
            <a:r>
              <a:rPr lang="el-GR" sz="2600" dirty="0" smtClean="0"/>
              <a:t> </a:t>
            </a:r>
            <a:r>
              <a:rPr lang="el-GR" sz="2600" dirty="0" err="1" smtClean="0"/>
              <a:t>από</a:t>
            </a:r>
            <a:r>
              <a:rPr lang="el-GR" sz="2600" dirty="0" smtClean="0"/>
              <a:t> </a:t>
            </a:r>
            <a:r>
              <a:rPr lang="el-GR" sz="2600" dirty="0" err="1" smtClean="0"/>
              <a:t>συγκεκριμένο</a:t>
            </a:r>
            <a:r>
              <a:rPr lang="el-GR" sz="2600" dirty="0" smtClean="0"/>
              <a:t> </a:t>
            </a:r>
            <a:r>
              <a:rPr lang="el-GR" sz="2600" dirty="0" err="1" smtClean="0"/>
              <a:t>πρόσωπο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Χερσαία Εμπορία</a:t>
            </a:r>
            <a:endParaRPr lang="en-US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l-GR" sz="2400" dirty="0" smtClean="0"/>
              <a:t>Αγορά προς </a:t>
            </a:r>
            <a:r>
              <a:rPr lang="el-GR" sz="2400" dirty="0" err="1" smtClean="0"/>
              <a:t>μεταπώληση</a:t>
            </a:r>
            <a:r>
              <a:rPr lang="el-GR" sz="2400" dirty="0" smtClean="0"/>
              <a:t>: </a:t>
            </a:r>
            <a:r>
              <a:rPr lang="el-GR" sz="2400" dirty="0" err="1" smtClean="0"/>
              <a:t>αγορά</a:t>
            </a:r>
            <a:r>
              <a:rPr lang="el-GR" sz="2400" dirty="0" smtClean="0"/>
              <a:t> </a:t>
            </a:r>
            <a:r>
              <a:rPr lang="el-GR" sz="2400" dirty="0" err="1" smtClean="0"/>
              <a:t>προϊόντων</a:t>
            </a:r>
            <a:r>
              <a:rPr lang="el-GR" sz="2400" dirty="0" smtClean="0"/>
              <a:t> κινητών ή άυλων αγαθών για να τα </a:t>
            </a:r>
            <a:r>
              <a:rPr lang="el-GR" sz="2400" dirty="0" err="1" smtClean="0"/>
              <a:t>μεταπωλήσει</a:t>
            </a:r>
            <a:r>
              <a:rPr lang="el-GR" sz="2400" dirty="0" smtClean="0"/>
              <a:t> </a:t>
            </a:r>
            <a:r>
              <a:rPr lang="el-GR" sz="2400" dirty="0" err="1" smtClean="0"/>
              <a:t>ακατέργαστα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μετά</a:t>
            </a:r>
            <a:r>
              <a:rPr lang="el-GR" sz="2400" dirty="0" smtClean="0"/>
              <a:t> </a:t>
            </a:r>
            <a:r>
              <a:rPr lang="el-GR" sz="2400" dirty="0" err="1" smtClean="0"/>
              <a:t>από</a:t>
            </a:r>
            <a:r>
              <a:rPr lang="el-GR" sz="2400" dirty="0" smtClean="0"/>
              <a:t> </a:t>
            </a:r>
            <a:r>
              <a:rPr lang="el-GR" sz="2400" dirty="0" err="1" smtClean="0"/>
              <a:t>μεταποίηση</a:t>
            </a:r>
            <a:r>
              <a:rPr lang="el-GR" sz="2400" dirty="0" smtClean="0"/>
              <a:t>, </a:t>
            </a:r>
            <a:r>
              <a:rPr lang="el-GR" sz="2400" dirty="0" err="1" smtClean="0"/>
              <a:t>ή</a:t>
            </a:r>
            <a:r>
              <a:rPr lang="el-GR" sz="2400" dirty="0" smtClean="0"/>
              <a:t> να </a:t>
            </a:r>
            <a:r>
              <a:rPr lang="el-GR" sz="2400" dirty="0" err="1" smtClean="0"/>
              <a:t>μισθώσει</a:t>
            </a:r>
            <a:r>
              <a:rPr lang="el-GR" sz="2400" dirty="0" smtClean="0"/>
              <a:t> τη </a:t>
            </a:r>
            <a:r>
              <a:rPr lang="el-GR" sz="2400" dirty="0" err="1" smtClean="0"/>
              <a:t>χρήση</a:t>
            </a:r>
            <a:r>
              <a:rPr lang="el-GR" sz="2400" dirty="0" smtClean="0"/>
              <a:t> τους.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l-GR" sz="2400" dirty="0" err="1" smtClean="0"/>
              <a:t>Επ</a:t>
            </a:r>
            <a:r>
              <a:rPr lang="el-GR" sz="2400" dirty="0" smtClean="0"/>
              <a:t>. </a:t>
            </a:r>
            <a:r>
              <a:rPr lang="el-GR" sz="2400" dirty="0" err="1" smtClean="0"/>
              <a:t>Χειροτεχνίας</a:t>
            </a:r>
            <a:r>
              <a:rPr lang="el-GR" sz="2400" dirty="0" smtClean="0"/>
              <a:t>: Σύμβαση </a:t>
            </a:r>
            <a:r>
              <a:rPr lang="el-GR" sz="2400" dirty="0" err="1" smtClean="0"/>
              <a:t>ανάθεσης</a:t>
            </a:r>
            <a:r>
              <a:rPr lang="el-GR" sz="2400" dirty="0" smtClean="0"/>
              <a:t> </a:t>
            </a:r>
            <a:r>
              <a:rPr lang="el-GR" sz="2400" dirty="0" err="1" smtClean="0"/>
              <a:t>επεξεργασίας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μεταποίησης</a:t>
            </a:r>
            <a:r>
              <a:rPr lang="el-GR" sz="2400" dirty="0" smtClean="0"/>
              <a:t> </a:t>
            </a:r>
            <a:r>
              <a:rPr lang="el-GR" sz="2400" dirty="0" err="1" smtClean="0"/>
              <a:t>ξένης</a:t>
            </a:r>
            <a:r>
              <a:rPr lang="el-GR" sz="2400" dirty="0" smtClean="0"/>
              <a:t> </a:t>
            </a:r>
            <a:r>
              <a:rPr lang="el-GR" sz="2400" dirty="0" err="1" smtClean="0"/>
              <a:t>πρώτης</a:t>
            </a:r>
            <a:r>
              <a:rPr lang="el-GR" sz="2400" dirty="0" smtClean="0"/>
              <a:t> </a:t>
            </a:r>
            <a:r>
              <a:rPr lang="el-GR" sz="2400" dirty="0" err="1" smtClean="0"/>
              <a:t>ύλης</a:t>
            </a:r>
            <a:r>
              <a:rPr lang="el-GR" sz="2400" dirty="0" smtClean="0"/>
              <a:t> </a:t>
            </a:r>
            <a:r>
              <a:rPr lang="el-GR" sz="2400" dirty="0" err="1" smtClean="0"/>
              <a:t>έναντι</a:t>
            </a:r>
            <a:r>
              <a:rPr lang="el-GR" sz="2400" dirty="0" smtClean="0"/>
              <a:t> </a:t>
            </a:r>
            <a:r>
              <a:rPr lang="el-GR" sz="2400" dirty="0" err="1" smtClean="0"/>
              <a:t>αμοιβής</a:t>
            </a:r>
            <a:r>
              <a:rPr lang="el-GR" sz="2400" dirty="0" smtClean="0"/>
              <a:t>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l-GR" sz="2400" dirty="0" err="1" smtClean="0"/>
              <a:t>Επ</a:t>
            </a:r>
            <a:r>
              <a:rPr lang="el-GR" sz="2400" dirty="0" smtClean="0"/>
              <a:t>. </a:t>
            </a:r>
            <a:r>
              <a:rPr lang="el-GR" sz="2400" dirty="0" err="1" smtClean="0"/>
              <a:t>Παραγγελίας</a:t>
            </a:r>
            <a:r>
              <a:rPr lang="el-GR" sz="2400" dirty="0" smtClean="0"/>
              <a:t>: Σύμβαση </a:t>
            </a:r>
            <a:r>
              <a:rPr lang="el-GR" sz="2400" dirty="0" err="1" smtClean="0"/>
              <a:t>όπου</a:t>
            </a:r>
            <a:r>
              <a:rPr lang="el-GR" sz="2400" dirty="0" smtClean="0"/>
              <a:t> το </a:t>
            </a:r>
            <a:r>
              <a:rPr lang="el-GR" sz="2400" dirty="0" err="1" smtClean="0"/>
              <a:t>ένα</a:t>
            </a:r>
            <a:r>
              <a:rPr lang="el-GR" sz="2400" dirty="0" smtClean="0"/>
              <a:t> </a:t>
            </a:r>
            <a:r>
              <a:rPr lang="el-GR" sz="2400" dirty="0" err="1" smtClean="0"/>
              <a:t>συμβαλλόμενο</a:t>
            </a:r>
            <a:r>
              <a:rPr lang="el-GR" sz="2400" dirty="0" smtClean="0"/>
              <a:t> </a:t>
            </a:r>
            <a:r>
              <a:rPr lang="el-GR" sz="2400" dirty="0" err="1" smtClean="0"/>
              <a:t>μέρος</a:t>
            </a:r>
            <a:r>
              <a:rPr lang="el-GR" sz="2400" dirty="0" smtClean="0"/>
              <a:t> </a:t>
            </a:r>
            <a:r>
              <a:rPr lang="el-GR" sz="2400" dirty="0" err="1" smtClean="0"/>
              <a:t>δίνει</a:t>
            </a:r>
            <a:r>
              <a:rPr lang="el-GR" sz="2400" dirty="0" smtClean="0"/>
              <a:t> </a:t>
            </a:r>
            <a:r>
              <a:rPr lang="el-GR" sz="2400" dirty="0" err="1" smtClean="0"/>
              <a:t>εντολή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άλλο</a:t>
            </a:r>
            <a:r>
              <a:rPr lang="el-GR" sz="2400" dirty="0" smtClean="0"/>
              <a:t> να </a:t>
            </a:r>
            <a:r>
              <a:rPr lang="el-GR" sz="2400" dirty="0" err="1" smtClean="0"/>
              <a:t>προβεί</a:t>
            </a:r>
            <a:r>
              <a:rPr lang="el-GR" sz="2400" dirty="0" smtClean="0"/>
              <a:t> με </a:t>
            </a:r>
            <a:r>
              <a:rPr lang="el-GR" sz="2400" dirty="0" err="1" smtClean="0"/>
              <a:t>αμοιβή</a:t>
            </a:r>
            <a:r>
              <a:rPr lang="el-GR" sz="2400" dirty="0" smtClean="0"/>
              <a:t>, σε </a:t>
            </a:r>
            <a:r>
              <a:rPr lang="el-GR" sz="2400" dirty="0" err="1" smtClean="0"/>
              <a:t>εμπορική</a:t>
            </a:r>
            <a:r>
              <a:rPr lang="el-GR" sz="2400" dirty="0" smtClean="0"/>
              <a:t> </a:t>
            </a:r>
            <a:r>
              <a:rPr lang="el-GR" sz="2400" dirty="0" err="1" smtClean="0"/>
              <a:t>πράξη</a:t>
            </a:r>
            <a:r>
              <a:rPr lang="el-GR" sz="2400" dirty="0" smtClean="0"/>
              <a:t> με </a:t>
            </a:r>
            <a:r>
              <a:rPr lang="el-GR" sz="2400" dirty="0" err="1" smtClean="0"/>
              <a:t>τρίτο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όνομα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πρώτου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 smtClean="0"/>
              <a:t>Χερσαία</a:t>
            </a:r>
            <a:r>
              <a:rPr lang="en-US" dirty="0" smtClean="0"/>
              <a:t> </a:t>
            </a:r>
            <a:r>
              <a:rPr lang="en-US" dirty="0" err="1" smtClean="0"/>
              <a:t>μεταφορα</a:t>
            </a:r>
            <a:r>
              <a:rPr lang="en-US" dirty="0" smtClean="0"/>
              <a:t>́: </a:t>
            </a:r>
            <a:r>
              <a:rPr lang="en-US" dirty="0" err="1" smtClean="0"/>
              <a:t>Μετακίνηση</a:t>
            </a:r>
            <a:r>
              <a:rPr lang="en-US" dirty="0" smtClean="0"/>
              <a:t> </a:t>
            </a:r>
            <a:r>
              <a:rPr lang="en-US" dirty="0" err="1" smtClean="0"/>
              <a:t>πραγμάτων</a:t>
            </a:r>
            <a:r>
              <a:rPr lang="en-US" dirty="0" smtClean="0"/>
              <a:t> ή </a:t>
            </a:r>
            <a:r>
              <a:rPr lang="en-US" dirty="0" err="1" smtClean="0"/>
              <a:t>προσώπων</a:t>
            </a:r>
            <a:r>
              <a:rPr lang="en-US" dirty="0" smtClean="0"/>
              <a:t> </a:t>
            </a:r>
            <a:r>
              <a:rPr lang="en-US" dirty="0" err="1" smtClean="0"/>
              <a:t>μέσω</a:t>
            </a:r>
            <a:r>
              <a:rPr lang="en-US" dirty="0" smtClean="0"/>
              <a:t> </a:t>
            </a:r>
            <a:r>
              <a:rPr lang="en-US" dirty="0" err="1" smtClean="0"/>
              <a:t>ξηράς</a:t>
            </a:r>
            <a:r>
              <a:rPr lang="en-US" dirty="0" smtClean="0"/>
              <a:t> ή </a:t>
            </a:r>
            <a:r>
              <a:rPr lang="en-US" dirty="0" err="1" smtClean="0"/>
              <a:t>εσωτερικών</a:t>
            </a:r>
            <a:r>
              <a:rPr lang="en-US" dirty="0" smtClean="0"/>
              <a:t> </a:t>
            </a:r>
            <a:r>
              <a:rPr lang="en-US" dirty="0" err="1" smtClean="0"/>
              <a:t>υδάτων</a:t>
            </a:r>
            <a:r>
              <a:rPr lang="en-US" dirty="0" smtClean="0"/>
              <a:t> </a:t>
            </a:r>
            <a:r>
              <a:rPr lang="en-US" dirty="0" err="1" smtClean="0"/>
              <a:t>απο</a:t>
            </a:r>
            <a:r>
              <a:rPr lang="en-US" dirty="0" smtClean="0"/>
              <a:t>́ </a:t>
            </a:r>
            <a:r>
              <a:rPr lang="en-US" dirty="0" err="1" smtClean="0"/>
              <a:t>ένα</a:t>
            </a:r>
            <a:r>
              <a:rPr lang="en-US" dirty="0" smtClean="0"/>
              <a:t> </a:t>
            </a:r>
            <a:r>
              <a:rPr lang="en-US" dirty="0" err="1" smtClean="0"/>
              <a:t>γεωγραφικο</a:t>
            </a:r>
            <a:r>
              <a:rPr lang="en-US" dirty="0" smtClean="0"/>
              <a:t>́ </a:t>
            </a:r>
            <a:r>
              <a:rPr lang="en-US" dirty="0" err="1" smtClean="0"/>
              <a:t>μέρος</a:t>
            </a:r>
            <a:r>
              <a:rPr lang="en-US" dirty="0" smtClean="0"/>
              <a:t> σε </a:t>
            </a:r>
            <a:r>
              <a:rPr lang="en-US" dirty="0" err="1" smtClean="0"/>
              <a:t>ένα</a:t>
            </a:r>
            <a:r>
              <a:rPr lang="en-US" dirty="0" smtClean="0"/>
              <a:t> </a:t>
            </a:r>
            <a:r>
              <a:rPr lang="en-US" dirty="0" err="1" smtClean="0"/>
              <a:t>άλλο</a:t>
            </a:r>
            <a:r>
              <a:rPr lang="en-US" dirty="0" smtClean="0"/>
              <a:t> </a:t>
            </a:r>
            <a:r>
              <a:rPr lang="en-US" dirty="0" err="1" smtClean="0"/>
              <a:t>έναντι</a:t>
            </a:r>
            <a:r>
              <a:rPr lang="en-US" dirty="0" smtClean="0"/>
              <a:t> </a:t>
            </a:r>
            <a:r>
              <a:rPr lang="en-US" dirty="0" err="1" smtClean="0"/>
              <a:t>αμοιβής</a:t>
            </a:r>
            <a:r>
              <a:rPr lang="en-US" dirty="0" smtClean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l-GR" dirty="0" smtClean="0"/>
              <a:t>Επιχείρηση </a:t>
            </a:r>
            <a:r>
              <a:rPr lang="el-GR" dirty="0" err="1" smtClean="0"/>
              <a:t>Προμήθειας</a:t>
            </a:r>
            <a:r>
              <a:rPr lang="el-GR" dirty="0" smtClean="0"/>
              <a:t>: </a:t>
            </a:r>
            <a:r>
              <a:rPr lang="el-GR" dirty="0" err="1" smtClean="0"/>
              <a:t>Εμπ</a:t>
            </a:r>
            <a:r>
              <a:rPr lang="el-GR" dirty="0" smtClean="0"/>
              <a:t>. </a:t>
            </a:r>
            <a:r>
              <a:rPr lang="el-GR" dirty="0" err="1" smtClean="0"/>
              <a:t>Πράξη</a:t>
            </a:r>
            <a:r>
              <a:rPr lang="el-GR" dirty="0" smtClean="0"/>
              <a:t> </a:t>
            </a:r>
            <a:r>
              <a:rPr lang="el-GR" dirty="0" err="1" smtClean="0"/>
              <a:t>όπου</a:t>
            </a:r>
            <a:r>
              <a:rPr lang="el-GR" dirty="0" smtClean="0"/>
              <a:t> ο </a:t>
            </a:r>
            <a:r>
              <a:rPr lang="el-GR" dirty="0" err="1" smtClean="0"/>
              <a:t>προμηθευτής</a:t>
            </a:r>
            <a:r>
              <a:rPr lang="el-GR" dirty="0" smtClean="0"/>
              <a:t> </a:t>
            </a:r>
            <a:r>
              <a:rPr lang="el-GR" dirty="0" err="1" smtClean="0"/>
              <a:t>αναλαμβάνει</a:t>
            </a:r>
            <a:r>
              <a:rPr lang="el-GR" dirty="0" smtClean="0"/>
              <a:t> </a:t>
            </a:r>
            <a:r>
              <a:rPr lang="el-GR" dirty="0" err="1" smtClean="0"/>
              <a:t>υποχρέωση</a:t>
            </a:r>
            <a:r>
              <a:rPr lang="el-GR" dirty="0" smtClean="0"/>
              <a:t> για </a:t>
            </a:r>
            <a:r>
              <a:rPr lang="el-GR" dirty="0" err="1" smtClean="0"/>
              <a:t>παροχή</a:t>
            </a:r>
            <a:r>
              <a:rPr lang="el-GR" dirty="0" smtClean="0"/>
              <a:t> </a:t>
            </a:r>
            <a:r>
              <a:rPr lang="el-GR" dirty="0" err="1" smtClean="0"/>
              <a:t>αγαθών</a:t>
            </a:r>
            <a:r>
              <a:rPr lang="el-GR" dirty="0" smtClean="0"/>
              <a:t>, που τη </a:t>
            </a:r>
            <a:r>
              <a:rPr lang="el-GR" dirty="0" err="1" smtClean="0"/>
              <a:t>δεδομένη</a:t>
            </a:r>
            <a:r>
              <a:rPr lang="el-GR" dirty="0" smtClean="0"/>
              <a:t> </a:t>
            </a:r>
            <a:r>
              <a:rPr lang="el-GR" dirty="0" err="1" smtClean="0"/>
              <a:t>στιγμή</a:t>
            </a:r>
            <a:r>
              <a:rPr lang="el-GR" dirty="0" smtClean="0"/>
              <a:t> δεν </a:t>
            </a: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αλλά</a:t>
            </a:r>
            <a:r>
              <a:rPr lang="el-GR" dirty="0" smtClean="0"/>
              <a:t> </a:t>
            </a:r>
            <a:r>
              <a:rPr lang="el-GR" dirty="0" err="1" smtClean="0"/>
              <a:t>σκοπεύει</a:t>
            </a:r>
            <a:r>
              <a:rPr lang="el-GR" dirty="0" smtClean="0"/>
              <a:t> να </a:t>
            </a:r>
            <a:r>
              <a:rPr lang="el-GR" dirty="0" err="1" smtClean="0"/>
              <a:t>αποκτήσει</a:t>
            </a:r>
            <a:r>
              <a:rPr lang="el-GR" dirty="0" smtClean="0"/>
              <a:t> </a:t>
            </a:r>
            <a:r>
              <a:rPr lang="el-GR" dirty="0" err="1" smtClean="0"/>
              <a:t>μετά</a:t>
            </a:r>
            <a:r>
              <a:rPr lang="el-GR" dirty="0" smtClean="0"/>
              <a:t> την </a:t>
            </a:r>
            <a:r>
              <a:rPr lang="el-GR" dirty="0" err="1" smtClean="0"/>
              <a:t>κατάρτιση</a:t>
            </a:r>
            <a:r>
              <a:rPr lang="el-GR" dirty="0" smtClean="0"/>
              <a:t> της </a:t>
            </a:r>
            <a:r>
              <a:rPr lang="el-GR" dirty="0" err="1" smtClean="0"/>
              <a:t>σύμβασης</a:t>
            </a:r>
            <a:r>
              <a:rPr lang="el-GR" dirty="0" smtClean="0"/>
              <a:t>,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επαχθή</a:t>
            </a:r>
            <a:r>
              <a:rPr lang="el-GR" dirty="0" smtClean="0"/>
              <a:t> </a:t>
            </a:r>
            <a:r>
              <a:rPr lang="el-GR" dirty="0" err="1" smtClean="0"/>
              <a:t>αιτία</a:t>
            </a:r>
            <a:r>
              <a:rPr lang="el-GR" dirty="0" smtClean="0"/>
              <a:t>, και να τα </a:t>
            </a:r>
            <a:r>
              <a:rPr lang="el-GR" dirty="0" err="1" smtClean="0"/>
              <a:t>παράσχει</a:t>
            </a:r>
            <a:r>
              <a:rPr lang="el-GR" dirty="0" smtClean="0"/>
              <a:t> στο </a:t>
            </a:r>
            <a:r>
              <a:rPr lang="el-GR" dirty="0" err="1" smtClean="0"/>
              <a:t>άλλο</a:t>
            </a:r>
            <a:r>
              <a:rPr lang="el-GR" dirty="0" smtClean="0"/>
              <a:t> </a:t>
            </a:r>
            <a:r>
              <a:rPr lang="el-GR" dirty="0" err="1" smtClean="0"/>
              <a:t>μέρος</a:t>
            </a:r>
            <a:r>
              <a:rPr lang="el-GR" dirty="0" smtClean="0"/>
              <a:t> </a:t>
            </a:r>
            <a:r>
              <a:rPr lang="el-GR" dirty="0" err="1" smtClean="0"/>
              <a:t>έναντι</a:t>
            </a:r>
            <a:r>
              <a:rPr lang="el-GR" dirty="0" smtClean="0"/>
              <a:t> </a:t>
            </a:r>
            <a:r>
              <a:rPr lang="el-GR" dirty="0" err="1" smtClean="0"/>
              <a:t>αμοιβής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dirty="0" smtClean="0"/>
              <a:t>Επιχείρηση </a:t>
            </a:r>
            <a:r>
              <a:rPr lang="el-GR" dirty="0" err="1" smtClean="0"/>
              <a:t>Πρακτορείας</a:t>
            </a:r>
            <a:r>
              <a:rPr lang="el-GR" dirty="0" smtClean="0"/>
              <a:t>: </a:t>
            </a:r>
            <a:r>
              <a:rPr lang="el-GR" dirty="0" err="1" smtClean="0"/>
              <a:t>Ανάληψη</a:t>
            </a:r>
            <a:r>
              <a:rPr lang="el-GR" dirty="0" smtClean="0"/>
              <a:t> </a:t>
            </a:r>
            <a:r>
              <a:rPr lang="el-GR" dirty="0" err="1" smtClean="0"/>
              <a:t>υποχρέωσης</a:t>
            </a:r>
            <a:r>
              <a:rPr lang="el-GR" dirty="0" smtClean="0"/>
              <a:t> </a:t>
            </a:r>
            <a:r>
              <a:rPr lang="el-GR" dirty="0" err="1" smtClean="0"/>
              <a:t>παροχής</a:t>
            </a:r>
            <a:r>
              <a:rPr lang="el-GR" dirty="0" smtClean="0"/>
              <a:t> </a:t>
            </a:r>
            <a:r>
              <a:rPr lang="el-GR" dirty="0" err="1" smtClean="0"/>
              <a:t>υπηρεσιών</a:t>
            </a:r>
            <a:r>
              <a:rPr lang="el-GR" dirty="0" smtClean="0"/>
              <a:t> η </a:t>
            </a:r>
            <a:r>
              <a:rPr lang="el-GR" dirty="0" err="1" smtClean="0"/>
              <a:t>οποία</a:t>
            </a:r>
            <a:r>
              <a:rPr lang="el-GR" dirty="0" smtClean="0"/>
              <a:t> </a:t>
            </a:r>
            <a:r>
              <a:rPr lang="el-GR" dirty="0" err="1" smtClean="0"/>
              <a:t>έγκειται</a:t>
            </a:r>
            <a:r>
              <a:rPr lang="el-GR" dirty="0" smtClean="0"/>
              <a:t> στη </a:t>
            </a:r>
            <a:r>
              <a:rPr lang="el-GR" dirty="0" err="1" smtClean="0"/>
              <a:t>μέριμνα</a:t>
            </a:r>
            <a:r>
              <a:rPr lang="el-GR" dirty="0" smtClean="0"/>
              <a:t> για τις </a:t>
            </a:r>
            <a:r>
              <a:rPr lang="el-GR" dirty="0" err="1" smtClean="0"/>
              <a:t>υποθέσεις</a:t>
            </a:r>
            <a:r>
              <a:rPr lang="el-GR" dirty="0" smtClean="0"/>
              <a:t> </a:t>
            </a:r>
            <a:r>
              <a:rPr lang="el-GR" dirty="0" err="1" smtClean="0"/>
              <a:t>άλλων</a:t>
            </a:r>
            <a:r>
              <a:rPr lang="el-GR" dirty="0" smtClean="0"/>
              <a:t> και στη </a:t>
            </a:r>
            <a:r>
              <a:rPr lang="el-GR" dirty="0" err="1" smtClean="0"/>
              <a:t>διενέργεια</a:t>
            </a:r>
            <a:r>
              <a:rPr lang="el-GR" dirty="0" smtClean="0"/>
              <a:t> </a:t>
            </a:r>
            <a:r>
              <a:rPr lang="el-GR" dirty="0" err="1" smtClean="0"/>
              <a:t>πράξεων</a:t>
            </a:r>
            <a:r>
              <a:rPr lang="el-GR" dirty="0" smtClean="0"/>
              <a:t> για </a:t>
            </a:r>
            <a:r>
              <a:rPr lang="el-GR" dirty="0" err="1" smtClean="0"/>
              <a:t>λογαριασμό</a:t>
            </a:r>
            <a:r>
              <a:rPr lang="el-GR" dirty="0" smtClean="0"/>
              <a:t> </a:t>
            </a:r>
            <a:r>
              <a:rPr lang="el-GR" dirty="0" err="1" smtClean="0"/>
              <a:t>άλλων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7"/>
            </a:pPr>
            <a:r>
              <a:rPr lang="el-GR" sz="2400" dirty="0" smtClean="0"/>
              <a:t>Επιχείρηση </a:t>
            </a:r>
            <a:r>
              <a:rPr lang="el-GR" sz="2400" dirty="0" err="1" smtClean="0"/>
              <a:t>Πλειστηρίασης</a:t>
            </a:r>
            <a:r>
              <a:rPr lang="el-GR" sz="2400" dirty="0" smtClean="0"/>
              <a:t>: </a:t>
            </a:r>
            <a:r>
              <a:rPr lang="el-GR" sz="2400" dirty="0" err="1" smtClean="0"/>
              <a:t>Μίσθωση</a:t>
            </a:r>
            <a:r>
              <a:rPr lang="el-GR" sz="2400" dirty="0" smtClean="0"/>
              <a:t> </a:t>
            </a:r>
            <a:r>
              <a:rPr lang="el-GR" sz="2400" dirty="0" err="1" smtClean="0"/>
              <a:t>έργου</a:t>
            </a:r>
            <a:r>
              <a:rPr lang="el-GR" sz="2400" dirty="0" smtClean="0"/>
              <a:t>, </a:t>
            </a:r>
            <a:r>
              <a:rPr lang="el-GR" sz="2400" dirty="0" err="1" smtClean="0"/>
              <a:t>όπου</a:t>
            </a:r>
            <a:r>
              <a:rPr lang="el-GR" sz="2400" dirty="0" smtClean="0"/>
              <a:t> το </a:t>
            </a:r>
            <a:r>
              <a:rPr lang="el-GR" sz="2400" dirty="0" err="1" smtClean="0"/>
              <a:t>οφειλόμενο</a:t>
            </a:r>
            <a:r>
              <a:rPr lang="el-GR" sz="2400" dirty="0" smtClean="0"/>
              <a:t> και με </a:t>
            </a:r>
            <a:r>
              <a:rPr lang="el-GR" sz="2400" dirty="0" err="1" smtClean="0"/>
              <a:t>αντάλλαγμα</a:t>
            </a:r>
            <a:r>
              <a:rPr lang="el-GR" sz="2400" dirty="0" smtClean="0"/>
              <a:t> </a:t>
            </a:r>
            <a:r>
              <a:rPr lang="el-GR" sz="2400" dirty="0" err="1" smtClean="0"/>
              <a:t>αμειβόμενο</a:t>
            </a:r>
            <a:r>
              <a:rPr lang="el-GR" sz="2400" dirty="0" smtClean="0"/>
              <a:t> </a:t>
            </a:r>
            <a:r>
              <a:rPr lang="el-GR" sz="2400" dirty="0" err="1" smtClean="0"/>
              <a:t>έργο</a:t>
            </a:r>
            <a:r>
              <a:rPr lang="el-GR" sz="2400" dirty="0" smtClean="0"/>
              <a:t> είναι η </a:t>
            </a:r>
            <a:r>
              <a:rPr lang="el-GR" sz="2400" dirty="0" err="1" smtClean="0"/>
              <a:t>διενέργεια</a:t>
            </a:r>
            <a:r>
              <a:rPr lang="el-GR" sz="2400" dirty="0" smtClean="0"/>
              <a:t> </a:t>
            </a:r>
            <a:r>
              <a:rPr lang="el-GR" sz="2400" dirty="0" err="1" smtClean="0"/>
              <a:t>ελεύθερου</a:t>
            </a:r>
            <a:r>
              <a:rPr lang="el-GR" sz="2400" dirty="0" smtClean="0"/>
              <a:t> </a:t>
            </a:r>
            <a:r>
              <a:rPr lang="el-GR" sz="2400" dirty="0" err="1" smtClean="0"/>
              <a:t>ιδιωτικού</a:t>
            </a:r>
            <a:r>
              <a:rPr lang="el-GR" sz="2400" dirty="0" smtClean="0"/>
              <a:t> </a:t>
            </a:r>
            <a:r>
              <a:rPr lang="el-GR" sz="2400" dirty="0" err="1" smtClean="0"/>
              <a:t>πλειστηριασμού</a:t>
            </a:r>
            <a:r>
              <a:rPr lang="el-GR" sz="2400" dirty="0" smtClean="0"/>
              <a:t>, για την </a:t>
            </a:r>
            <a:r>
              <a:rPr lang="el-GR" sz="2400" dirty="0" err="1" smtClean="0"/>
              <a:t>αγορά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πώληση</a:t>
            </a:r>
            <a:r>
              <a:rPr lang="el-GR" sz="2400" dirty="0" smtClean="0"/>
              <a:t>, </a:t>
            </a:r>
            <a:r>
              <a:rPr lang="el-GR" sz="2400" dirty="0" err="1" smtClean="0"/>
              <a:t>μίσθωση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εκμίσθωση</a:t>
            </a:r>
            <a:r>
              <a:rPr lang="el-GR" sz="2400" dirty="0" smtClean="0"/>
              <a:t> </a:t>
            </a:r>
            <a:r>
              <a:rPr lang="el-GR" sz="2400" dirty="0" err="1" smtClean="0"/>
              <a:t>πράγματος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άυλου</a:t>
            </a:r>
            <a:r>
              <a:rPr lang="el-GR" sz="2400" dirty="0" smtClean="0"/>
              <a:t> </a:t>
            </a:r>
            <a:r>
              <a:rPr lang="el-GR" sz="2400" dirty="0" err="1" smtClean="0"/>
              <a:t>αγαθού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για η </a:t>
            </a:r>
            <a:r>
              <a:rPr lang="el-GR" sz="2400" dirty="0" err="1" smtClean="0"/>
              <a:t>σύναψη</a:t>
            </a:r>
            <a:r>
              <a:rPr lang="el-GR" sz="2400" dirty="0" smtClean="0"/>
              <a:t> </a:t>
            </a:r>
            <a:r>
              <a:rPr lang="el-GR" sz="2400" dirty="0" err="1" smtClean="0"/>
              <a:t>άλλης</a:t>
            </a:r>
            <a:r>
              <a:rPr lang="el-GR" sz="2400" dirty="0" smtClean="0"/>
              <a:t> </a:t>
            </a:r>
            <a:r>
              <a:rPr lang="el-GR" sz="2400" dirty="0" err="1" smtClean="0"/>
              <a:t>εμπ</a:t>
            </a:r>
            <a:r>
              <a:rPr lang="el-GR" sz="2400" dirty="0" smtClean="0"/>
              <a:t>. </a:t>
            </a:r>
            <a:r>
              <a:rPr lang="el-GR" sz="2400" dirty="0" err="1" smtClean="0"/>
              <a:t>Πράξης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σύμβασης</a:t>
            </a:r>
            <a:r>
              <a:rPr lang="el-GR" sz="2400" dirty="0" smtClean="0"/>
              <a:t>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7"/>
            </a:pPr>
            <a:r>
              <a:rPr lang="el-GR" sz="2400" dirty="0" smtClean="0"/>
              <a:t>Επιχείρηση </a:t>
            </a:r>
            <a:r>
              <a:rPr lang="el-GR" sz="2400" dirty="0" err="1" smtClean="0"/>
              <a:t>Δημοσίων</a:t>
            </a:r>
            <a:r>
              <a:rPr lang="el-GR" sz="2400" dirty="0" smtClean="0"/>
              <a:t> </a:t>
            </a:r>
            <a:r>
              <a:rPr lang="el-GR" sz="2400" dirty="0" err="1" smtClean="0"/>
              <a:t>θεαμάτων</a:t>
            </a:r>
            <a:r>
              <a:rPr lang="el-GR" sz="2400" dirty="0" smtClean="0"/>
              <a:t>: </a:t>
            </a:r>
            <a:r>
              <a:rPr lang="el-GR" sz="2400" dirty="0" err="1" smtClean="0"/>
              <a:t>Παροχή</a:t>
            </a:r>
            <a:r>
              <a:rPr lang="el-GR" sz="2400" dirty="0" smtClean="0"/>
              <a:t> </a:t>
            </a:r>
            <a:r>
              <a:rPr lang="el-GR" sz="2400" dirty="0" err="1" smtClean="0"/>
              <a:t>ψυχαγωγίας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μόρφωσης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κοινό</a:t>
            </a:r>
            <a:r>
              <a:rPr lang="el-GR" sz="2400" dirty="0" smtClean="0"/>
              <a:t> </a:t>
            </a:r>
            <a:r>
              <a:rPr lang="el-GR" sz="2400" dirty="0" err="1" smtClean="0"/>
              <a:t>έναντι</a:t>
            </a:r>
            <a:r>
              <a:rPr lang="el-GR" sz="2400" dirty="0" smtClean="0"/>
              <a:t> </a:t>
            </a:r>
            <a:r>
              <a:rPr lang="el-GR" sz="2400" dirty="0" err="1" smtClean="0"/>
              <a:t>ανταλλάγματος</a:t>
            </a:r>
            <a:r>
              <a:rPr lang="el-GR" sz="2400" dirty="0" smtClean="0"/>
              <a:t>. Η </a:t>
            </a:r>
            <a:r>
              <a:rPr lang="el-GR" sz="2400" dirty="0" err="1" smtClean="0"/>
              <a:t>παροχή</a:t>
            </a:r>
            <a:r>
              <a:rPr lang="el-GR" sz="2400" dirty="0" smtClean="0"/>
              <a:t> </a:t>
            </a:r>
            <a:r>
              <a:rPr lang="el-GR" sz="2400" dirty="0" err="1" smtClean="0"/>
              <a:t>γίνεται</a:t>
            </a:r>
            <a:r>
              <a:rPr lang="el-GR" sz="2400" dirty="0" smtClean="0"/>
              <a:t> </a:t>
            </a:r>
            <a:r>
              <a:rPr lang="el-GR" sz="2400" dirty="0" err="1" smtClean="0"/>
              <a:t>μέσω</a:t>
            </a:r>
            <a:r>
              <a:rPr lang="el-GR" sz="2400" dirty="0" smtClean="0"/>
              <a:t> της </a:t>
            </a:r>
            <a:r>
              <a:rPr lang="el-GR" sz="2400" dirty="0" err="1" smtClean="0"/>
              <a:t>δημόσιας</a:t>
            </a:r>
            <a:r>
              <a:rPr lang="el-GR" sz="2400" dirty="0" smtClean="0"/>
              <a:t> </a:t>
            </a:r>
            <a:r>
              <a:rPr lang="el-GR" sz="2400" dirty="0" err="1" smtClean="0"/>
              <a:t>προβολής</a:t>
            </a:r>
            <a:r>
              <a:rPr lang="el-GR" sz="2400" dirty="0" smtClean="0"/>
              <a:t> </a:t>
            </a:r>
            <a:r>
              <a:rPr lang="el-GR" sz="2400" dirty="0" err="1" smtClean="0"/>
              <a:t>θεαμάτων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l-GR" dirty="0" err="1" smtClean="0"/>
              <a:t>Τραπεζικές</a:t>
            </a:r>
            <a:r>
              <a:rPr lang="el-GR" dirty="0" smtClean="0"/>
              <a:t> </a:t>
            </a:r>
            <a:r>
              <a:rPr lang="el-GR" dirty="0" err="1" smtClean="0"/>
              <a:t>Εργασίες</a:t>
            </a:r>
            <a:r>
              <a:rPr lang="el-GR" dirty="0" smtClean="0"/>
              <a:t>: </a:t>
            </a:r>
            <a:r>
              <a:rPr lang="el-GR" dirty="0" err="1" smtClean="0"/>
              <a:t>Πρωτότυπα</a:t>
            </a:r>
            <a:r>
              <a:rPr lang="el-GR" dirty="0" smtClean="0"/>
              <a:t> </a:t>
            </a:r>
            <a:r>
              <a:rPr lang="el-GR" dirty="0" err="1" smtClean="0"/>
              <a:t>εμπ</a:t>
            </a:r>
            <a:r>
              <a:rPr lang="el-GR" dirty="0" smtClean="0"/>
              <a:t>. </a:t>
            </a:r>
            <a:r>
              <a:rPr lang="el-GR" dirty="0" err="1" smtClean="0"/>
              <a:t>Πράξεις</a:t>
            </a:r>
            <a:r>
              <a:rPr lang="el-GR" dirty="0" smtClean="0"/>
              <a:t> που </a:t>
            </a:r>
            <a:r>
              <a:rPr lang="el-GR" dirty="0" err="1" smtClean="0"/>
              <a:t>συνάπτονται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πιστωτικά</a:t>
            </a:r>
            <a:r>
              <a:rPr lang="el-GR" dirty="0" smtClean="0"/>
              <a:t> </a:t>
            </a:r>
            <a:r>
              <a:rPr lang="el-GR" dirty="0" err="1" smtClean="0"/>
              <a:t>ιδρύματα</a:t>
            </a:r>
            <a:r>
              <a:rPr lang="el-GR" dirty="0" smtClean="0"/>
              <a:t>. Για τη </a:t>
            </a:r>
            <a:r>
              <a:rPr lang="el-GR" dirty="0" err="1" smtClean="0"/>
              <a:t>σύσταση</a:t>
            </a:r>
            <a:r>
              <a:rPr lang="el-GR" dirty="0" smtClean="0"/>
              <a:t> και </a:t>
            </a:r>
            <a:r>
              <a:rPr lang="el-GR" dirty="0" err="1" smtClean="0"/>
              <a:t>λειτουργία</a:t>
            </a:r>
            <a:r>
              <a:rPr lang="el-GR" dirty="0" smtClean="0"/>
              <a:t> των </a:t>
            </a:r>
            <a:r>
              <a:rPr lang="el-GR" dirty="0" err="1" smtClean="0"/>
              <a:t>τραπεζών</a:t>
            </a:r>
            <a:r>
              <a:rPr lang="el-GR" dirty="0" smtClean="0"/>
              <a:t> </a:t>
            </a:r>
            <a:r>
              <a:rPr lang="el-GR" dirty="0" err="1" smtClean="0"/>
              <a:t>απαιτείται</a:t>
            </a:r>
            <a:r>
              <a:rPr lang="el-GR" dirty="0" smtClean="0"/>
              <a:t> </a:t>
            </a:r>
            <a:r>
              <a:rPr lang="el-GR" dirty="0" err="1" smtClean="0"/>
              <a:t>άδεια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την </a:t>
            </a:r>
            <a:r>
              <a:rPr lang="el-GR" dirty="0" err="1" smtClean="0"/>
              <a:t>τράπεζα</a:t>
            </a:r>
            <a:r>
              <a:rPr lang="el-GR" dirty="0" smtClean="0"/>
              <a:t> της </a:t>
            </a:r>
            <a:r>
              <a:rPr lang="el-GR" dirty="0" err="1" smtClean="0"/>
              <a:t>Ελλάδος</a:t>
            </a:r>
            <a:r>
              <a:rPr lang="el-GR" dirty="0" smtClean="0"/>
              <a:t>. Οι </a:t>
            </a:r>
            <a:r>
              <a:rPr lang="el-GR" dirty="0" err="1" smtClean="0"/>
              <a:t>διατάξεις</a:t>
            </a:r>
            <a:r>
              <a:rPr lang="el-GR" dirty="0" smtClean="0"/>
              <a:t> που </a:t>
            </a:r>
            <a:r>
              <a:rPr lang="el-GR" dirty="0" err="1" smtClean="0"/>
              <a:t>αφορούν</a:t>
            </a:r>
            <a:r>
              <a:rPr lang="el-GR" dirty="0" smtClean="0"/>
              <a:t> στις </a:t>
            </a:r>
            <a:r>
              <a:rPr lang="el-GR" dirty="0" err="1" smtClean="0"/>
              <a:t>τραπεζικές</a:t>
            </a:r>
            <a:r>
              <a:rPr lang="el-GR" dirty="0" smtClean="0"/>
              <a:t> </a:t>
            </a:r>
            <a:r>
              <a:rPr lang="el-GR" dirty="0" err="1" smtClean="0"/>
              <a:t>επιχειρήσεις</a:t>
            </a:r>
            <a:r>
              <a:rPr lang="el-GR" dirty="0" smtClean="0"/>
              <a:t> είναι </a:t>
            </a:r>
            <a:r>
              <a:rPr lang="el-GR" dirty="0" err="1" smtClean="0"/>
              <a:t>αναγκαστικού</a:t>
            </a:r>
            <a:r>
              <a:rPr lang="el-GR" dirty="0" smtClean="0"/>
              <a:t> </a:t>
            </a:r>
            <a:r>
              <a:rPr lang="el-GR" dirty="0" err="1" smtClean="0"/>
              <a:t>δικαίου</a:t>
            </a:r>
            <a:r>
              <a:rPr lang="el-GR" dirty="0" smtClean="0"/>
              <a:t>, </a:t>
            </a:r>
            <a:r>
              <a:rPr lang="el-GR" dirty="0" err="1" smtClean="0"/>
              <a:t>αφού</a:t>
            </a:r>
            <a:r>
              <a:rPr lang="el-GR" dirty="0" smtClean="0"/>
              <a:t> στους </a:t>
            </a:r>
            <a:r>
              <a:rPr lang="el-GR" dirty="0" err="1" smtClean="0"/>
              <a:t>κύριους</a:t>
            </a:r>
            <a:r>
              <a:rPr lang="el-GR" dirty="0" smtClean="0"/>
              <a:t> </a:t>
            </a:r>
            <a:r>
              <a:rPr lang="el-GR" dirty="0" err="1" smtClean="0"/>
              <a:t>στόχους</a:t>
            </a:r>
            <a:r>
              <a:rPr lang="el-GR" dirty="0" smtClean="0"/>
              <a:t> του </a:t>
            </a:r>
            <a:r>
              <a:rPr lang="el-GR" dirty="0" err="1" smtClean="0"/>
              <a:t>νομοθέτη</a:t>
            </a:r>
            <a:r>
              <a:rPr lang="el-GR" dirty="0" smtClean="0"/>
              <a:t> </a:t>
            </a:r>
            <a:r>
              <a:rPr lang="el-GR" dirty="0" err="1" smtClean="0"/>
              <a:t>περιλαμβάνεται</a:t>
            </a:r>
            <a:r>
              <a:rPr lang="el-GR" dirty="0" smtClean="0"/>
              <a:t> η </a:t>
            </a:r>
            <a:r>
              <a:rPr lang="el-GR" dirty="0" err="1" smtClean="0"/>
              <a:t>προστασία</a:t>
            </a:r>
            <a:r>
              <a:rPr lang="el-GR" dirty="0" smtClean="0"/>
              <a:t> των </a:t>
            </a:r>
            <a:r>
              <a:rPr lang="el-GR" dirty="0" err="1" smtClean="0"/>
              <a:t>καταθετών</a:t>
            </a:r>
            <a:r>
              <a:rPr lang="el-GR" dirty="0" smtClean="0"/>
              <a:t>. </a:t>
            </a:r>
            <a:r>
              <a:rPr lang="el-GR" dirty="0" err="1" smtClean="0"/>
              <a:t>Παθητική</a:t>
            </a:r>
            <a:r>
              <a:rPr lang="el-GR" dirty="0" smtClean="0"/>
              <a:t> </a:t>
            </a:r>
            <a:r>
              <a:rPr lang="el-GR" dirty="0" err="1" smtClean="0"/>
              <a:t>τράπεζα</a:t>
            </a:r>
            <a:r>
              <a:rPr lang="el-GR" dirty="0" smtClean="0"/>
              <a:t> – </a:t>
            </a:r>
            <a:r>
              <a:rPr lang="el-GR" dirty="0" err="1" smtClean="0"/>
              <a:t>πίστη</a:t>
            </a:r>
            <a:r>
              <a:rPr lang="el-GR" dirty="0" smtClean="0"/>
              <a:t> που </a:t>
            </a:r>
            <a:r>
              <a:rPr lang="el-GR" dirty="0" err="1" smtClean="0"/>
              <a:t>δέχεται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το </a:t>
            </a:r>
            <a:r>
              <a:rPr lang="el-GR" dirty="0" err="1" smtClean="0"/>
              <a:t>κοινό</a:t>
            </a:r>
            <a:r>
              <a:rPr lang="el-GR" dirty="0" smtClean="0"/>
              <a:t> </a:t>
            </a:r>
            <a:r>
              <a:rPr lang="el-GR" dirty="0" err="1" smtClean="0"/>
              <a:t>μέσω</a:t>
            </a:r>
            <a:r>
              <a:rPr lang="el-GR" dirty="0" smtClean="0"/>
              <a:t> </a:t>
            </a:r>
            <a:r>
              <a:rPr lang="el-GR" dirty="0" err="1" smtClean="0"/>
              <a:t>καταθέσεων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αξιόγραφων</a:t>
            </a:r>
            <a:r>
              <a:rPr lang="el-GR" dirty="0" smtClean="0"/>
              <a:t>. </a:t>
            </a:r>
            <a:r>
              <a:rPr lang="el-GR" dirty="0" err="1" smtClean="0"/>
              <a:t>Ενεργητική</a:t>
            </a:r>
            <a:r>
              <a:rPr lang="el-GR" dirty="0" smtClean="0"/>
              <a:t> </a:t>
            </a:r>
            <a:r>
              <a:rPr lang="el-GR" dirty="0" err="1" smtClean="0"/>
              <a:t>τράπεζα</a:t>
            </a:r>
            <a:r>
              <a:rPr lang="el-GR" dirty="0" smtClean="0"/>
              <a:t> – </a:t>
            </a:r>
            <a:r>
              <a:rPr lang="el-GR" dirty="0" err="1" smtClean="0"/>
              <a:t>πίστη</a:t>
            </a:r>
            <a:r>
              <a:rPr lang="el-GR" dirty="0" smtClean="0"/>
              <a:t> που </a:t>
            </a:r>
            <a:r>
              <a:rPr lang="el-GR" dirty="0" err="1" smtClean="0"/>
              <a:t>παρέχει</a:t>
            </a:r>
            <a:r>
              <a:rPr lang="el-GR" dirty="0" smtClean="0"/>
              <a:t> στο </a:t>
            </a:r>
            <a:r>
              <a:rPr lang="el-GR" dirty="0" err="1" smtClean="0"/>
              <a:t>κοινό</a:t>
            </a:r>
            <a:r>
              <a:rPr lang="el-GR" dirty="0" smtClean="0"/>
              <a:t> </a:t>
            </a:r>
            <a:r>
              <a:rPr lang="el-GR" dirty="0" err="1" smtClean="0"/>
              <a:t>μέσω</a:t>
            </a:r>
            <a:r>
              <a:rPr lang="el-GR" dirty="0" smtClean="0"/>
              <a:t> </a:t>
            </a:r>
            <a:r>
              <a:rPr lang="el-GR" dirty="0" err="1" smtClean="0"/>
              <a:t>πίστωσης</a:t>
            </a:r>
            <a:r>
              <a:rPr lang="el-GR" dirty="0" smtClean="0"/>
              <a:t> για την </a:t>
            </a:r>
            <a:r>
              <a:rPr lang="el-GR" dirty="0" err="1" smtClean="0"/>
              <a:t>έκδοση</a:t>
            </a:r>
            <a:r>
              <a:rPr lang="el-GR" dirty="0" smtClean="0"/>
              <a:t> </a:t>
            </a:r>
            <a:r>
              <a:rPr lang="el-GR" dirty="0" err="1" smtClean="0"/>
              <a:t>δανείων</a:t>
            </a:r>
            <a:r>
              <a:rPr lang="el-GR" dirty="0" smtClean="0"/>
              <a:t>, </a:t>
            </a:r>
            <a:r>
              <a:rPr lang="el-GR" dirty="0" err="1" smtClean="0"/>
              <a:t>χορηγήσεων</a:t>
            </a:r>
            <a:r>
              <a:rPr lang="el-GR" dirty="0" smtClean="0"/>
              <a:t>, </a:t>
            </a:r>
            <a:r>
              <a:rPr lang="el-GR" dirty="0" err="1" smtClean="0"/>
              <a:t>εγγυητικών</a:t>
            </a:r>
            <a:r>
              <a:rPr lang="el-GR" dirty="0" smtClean="0"/>
              <a:t> </a:t>
            </a:r>
            <a:r>
              <a:rPr lang="el-GR" dirty="0" err="1" smtClean="0"/>
              <a:t>επιστολών</a:t>
            </a:r>
            <a:r>
              <a:rPr lang="el-GR" dirty="0" smtClean="0"/>
              <a:t>, </a:t>
            </a:r>
            <a:r>
              <a:rPr lang="el-GR" dirty="0" err="1" smtClean="0"/>
              <a:t>προεξόφληση</a:t>
            </a:r>
            <a:r>
              <a:rPr lang="el-GR" dirty="0" smtClean="0"/>
              <a:t> </a:t>
            </a:r>
            <a:r>
              <a:rPr lang="el-GR" dirty="0" err="1" smtClean="0"/>
              <a:t>αξιόγραφων</a:t>
            </a:r>
            <a:r>
              <a:rPr lang="el-GR" dirty="0" smtClean="0"/>
              <a:t>... Στις </a:t>
            </a:r>
            <a:r>
              <a:rPr lang="el-GR" dirty="0" err="1" smtClean="0"/>
              <a:t>τραπ</a:t>
            </a:r>
            <a:r>
              <a:rPr lang="el-GR" dirty="0" smtClean="0"/>
              <a:t>. </a:t>
            </a:r>
            <a:r>
              <a:rPr lang="el-GR" dirty="0" err="1" smtClean="0"/>
              <a:t>Εργασίες</a:t>
            </a:r>
            <a:r>
              <a:rPr lang="el-GR" dirty="0" smtClean="0"/>
              <a:t> </a:t>
            </a:r>
            <a:r>
              <a:rPr lang="el-GR" dirty="0" err="1" smtClean="0"/>
              <a:t>περιλαμβάνεται</a:t>
            </a:r>
            <a:r>
              <a:rPr lang="el-GR" dirty="0" smtClean="0"/>
              <a:t> η </a:t>
            </a:r>
            <a:r>
              <a:rPr lang="el-GR" dirty="0" err="1" smtClean="0"/>
              <a:t>παροχή</a:t>
            </a:r>
            <a:r>
              <a:rPr lang="el-GR" dirty="0" smtClean="0"/>
              <a:t> </a:t>
            </a:r>
            <a:r>
              <a:rPr lang="el-GR" dirty="0" err="1" smtClean="0"/>
              <a:t>υπηρεσιών</a:t>
            </a:r>
            <a:r>
              <a:rPr lang="el-GR" dirty="0" smtClean="0"/>
              <a:t> με </a:t>
            </a:r>
            <a:r>
              <a:rPr lang="el-GR" dirty="0" err="1" smtClean="0"/>
              <a:t>βασικό</a:t>
            </a:r>
            <a:r>
              <a:rPr lang="el-GR" dirty="0" smtClean="0"/>
              <a:t> </a:t>
            </a:r>
            <a:r>
              <a:rPr lang="el-GR" dirty="0" err="1" smtClean="0"/>
              <a:t>γνώμονα</a:t>
            </a:r>
            <a:r>
              <a:rPr lang="el-GR" dirty="0" smtClean="0"/>
              <a:t> τη </a:t>
            </a:r>
            <a:r>
              <a:rPr lang="el-GR" dirty="0" err="1" smtClean="0"/>
              <a:t>πίστη</a:t>
            </a:r>
            <a:r>
              <a:rPr lang="el-GR" dirty="0" smtClean="0"/>
              <a:t> και </a:t>
            </a:r>
            <a:r>
              <a:rPr lang="el-GR" dirty="0" err="1" smtClean="0"/>
              <a:t>επένδυση</a:t>
            </a:r>
            <a:r>
              <a:rPr lang="el-GR" dirty="0" smtClean="0"/>
              <a:t> σε </a:t>
            </a:r>
            <a:r>
              <a:rPr lang="el-GR" dirty="0" err="1" smtClean="0"/>
              <a:t>χρήμα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10"/>
            </a:pPr>
            <a:r>
              <a:rPr lang="el-GR" sz="2400" dirty="0" smtClean="0"/>
              <a:t>Μεσιτικές </a:t>
            </a:r>
            <a:r>
              <a:rPr lang="el-GR" sz="2400" dirty="0" err="1" smtClean="0"/>
              <a:t>εργασίες</a:t>
            </a:r>
            <a:r>
              <a:rPr lang="el-GR" sz="2400" dirty="0" smtClean="0"/>
              <a:t>: Η με </a:t>
            </a:r>
            <a:r>
              <a:rPr lang="el-GR" sz="2400" dirty="0" err="1" smtClean="0"/>
              <a:t>αμοιβή</a:t>
            </a:r>
            <a:r>
              <a:rPr lang="el-GR" sz="2400" dirty="0" smtClean="0"/>
              <a:t> </a:t>
            </a:r>
            <a:r>
              <a:rPr lang="el-GR" sz="2400" dirty="0" err="1" smtClean="0"/>
              <a:t>μεσολάβηση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υπόδειξη</a:t>
            </a:r>
            <a:r>
              <a:rPr lang="el-GR" sz="2400" dirty="0" smtClean="0"/>
              <a:t> </a:t>
            </a:r>
            <a:r>
              <a:rPr lang="el-GR" sz="2400" dirty="0" err="1" smtClean="0"/>
              <a:t>ευκαιρίας</a:t>
            </a:r>
            <a:r>
              <a:rPr lang="el-GR" sz="2400" dirty="0" smtClean="0"/>
              <a:t> για τη </a:t>
            </a:r>
            <a:r>
              <a:rPr lang="el-GR" sz="2400" dirty="0" err="1" smtClean="0"/>
              <a:t>σύναψη</a:t>
            </a:r>
            <a:r>
              <a:rPr lang="el-GR" sz="2400" dirty="0" smtClean="0"/>
              <a:t> </a:t>
            </a:r>
            <a:r>
              <a:rPr lang="el-GR" sz="2400" dirty="0" err="1" smtClean="0"/>
              <a:t>κάποιας</a:t>
            </a:r>
            <a:r>
              <a:rPr lang="el-GR" sz="2400" dirty="0" smtClean="0"/>
              <a:t> </a:t>
            </a:r>
            <a:r>
              <a:rPr lang="el-GR" sz="2400" dirty="0" err="1" smtClean="0"/>
              <a:t>σύμβασης</a:t>
            </a:r>
            <a:r>
              <a:rPr lang="el-GR" sz="2400" dirty="0" smtClean="0"/>
              <a:t>. Ο </a:t>
            </a:r>
            <a:r>
              <a:rPr lang="el-GR" sz="2400" dirty="0" err="1" smtClean="0"/>
              <a:t>μεσίτης</a:t>
            </a:r>
            <a:r>
              <a:rPr lang="el-GR" sz="2400" dirty="0" smtClean="0"/>
              <a:t> </a:t>
            </a:r>
            <a:r>
              <a:rPr lang="el-GR" sz="2400" dirty="0" err="1" smtClean="0"/>
              <a:t>φέρει</a:t>
            </a:r>
            <a:r>
              <a:rPr lang="el-GR" sz="2400" dirty="0" smtClean="0"/>
              <a:t> σε </a:t>
            </a:r>
            <a:r>
              <a:rPr lang="el-GR" sz="2400" dirty="0" err="1" smtClean="0"/>
              <a:t>επαφή</a:t>
            </a:r>
            <a:r>
              <a:rPr lang="el-GR" sz="2400" dirty="0" smtClean="0"/>
              <a:t> τα 2 </a:t>
            </a:r>
            <a:r>
              <a:rPr lang="el-GR" sz="2400" dirty="0" err="1" smtClean="0"/>
              <a:t>μέρη</a:t>
            </a:r>
            <a:r>
              <a:rPr lang="el-GR" sz="2400" dirty="0" smtClean="0"/>
              <a:t> </a:t>
            </a:r>
            <a:r>
              <a:rPr lang="el-GR" sz="2400" dirty="0" err="1" smtClean="0"/>
              <a:t>χωρίς</a:t>
            </a:r>
            <a:r>
              <a:rPr lang="el-GR" sz="2400" dirty="0" smtClean="0"/>
              <a:t> να </a:t>
            </a:r>
            <a:r>
              <a:rPr lang="el-GR" sz="2400" dirty="0" err="1" smtClean="0"/>
              <a:t>μετέχει</a:t>
            </a:r>
            <a:r>
              <a:rPr lang="el-GR" sz="2400" dirty="0" smtClean="0"/>
              <a:t> στη </a:t>
            </a:r>
            <a:r>
              <a:rPr lang="el-GR" sz="2400" dirty="0" err="1" smtClean="0"/>
              <a:t>κατάρτιση</a:t>
            </a:r>
            <a:r>
              <a:rPr lang="el-GR" sz="2400" dirty="0" smtClean="0"/>
              <a:t> της </a:t>
            </a:r>
            <a:r>
              <a:rPr lang="el-GR" sz="2400" dirty="0" err="1" smtClean="0"/>
              <a:t>σύμβασης</a:t>
            </a:r>
            <a:r>
              <a:rPr lang="el-GR" sz="2400" dirty="0" smtClean="0"/>
              <a:t>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 startAt="10"/>
            </a:pPr>
            <a:r>
              <a:rPr lang="el-GR" sz="2400" dirty="0" err="1" smtClean="0"/>
              <a:t>Πράξεις</a:t>
            </a:r>
            <a:r>
              <a:rPr lang="el-GR" sz="2400" dirty="0" smtClean="0"/>
              <a:t> </a:t>
            </a:r>
            <a:r>
              <a:rPr lang="el-GR" sz="2400" dirty="0" err="1" smtClean="0"/>
              <a:t>επί</a:t>
            </a:r>
            <a:r>
              <a:rPr lang="el-GR" sz="2400" dirty="0" smtClean="0"/>
              <a:t> </a:t>
            </a:r>
            <a:r>
              <a:rPr lang="el-GR" sz="2400" dirty="0" err="1" smtClean="0"/>
              <a:t>συναλλαγματικών</a:t>
            </a:r>
            <a:r>
              <a:rPr lang="el-GR" sz="2400" dirty="0" smtClean="0"/>
              <a:t>: </a:t>
            </a:r>
            <a:r>
              <a:rPr lang="el-GR" sz="2400" dirty="0" err="1" smtClean="0"/>
              <a:t>Αξιόγραφο</a:t>
            </a:r>
            <a:r>
              <a:rPr lang="el-GR" sz="2400" dirty="0" smtClean="0"/>
              <a:t> που </a:t>
            </a:r>
            <a:r>
              <a:rPr lang="el-GR" sz="2400" dirty="0" err="1" smtClean="0"/>
              <a:t>περιέχει</a:t>
            </a:r>
            <a:r>
              <a:rPr lang="el-GR" sz="2400" dirty="0" smtClean="0"/>
              <a:t> </a:t>
            </a:r>
            <a:r>
              <a:rPr lang="el-GR" sz="2400" dirty="0" err="1" smtClean="0"/>
              <a:t>εντολή</a:t>
            </a:r>
            <a:r>
              <a:rPr lang="el-GR" sz="2400" dirty="0" smtClean="0"/>
              <a:t> για </a:t>
            </a:r>
            <a:r>
              <a:rPr lang="el-GR" sz="2400" dirty="0" err="1" smtClean="0"/>
              <a:t>πληρωμή</a:t>
            </a:r>
            <a:r>
              <a:rPr lang="el-GR" sz="2400" dirty="0" smtClean="0"/>
              <a:t> </a:t>
            </a:r>
            <a:r>
              <a:rPr lang="el-GR" sz="2400" dirty="0" err="1" smtClean="0"/>
              <a:t>ποσού</a:t>
            </a:r>
            <a:r>
              <a:rPr lang="el-GR" sz="2400" dirty="0" smtClean="0"/>
              <a:t> σε </a:t>
            </a:r>
            <a:r>
              <a:rPr lang="el-GR" sz="2400" dirty="0" err="1" smtClean="0"/>
              <a:t>πρόσωπο</a:t>
            </a:r>
            <a:r>
              <a:rPr lang="el-GR" sz="2400" dirty="0" smtClean="0"/>
              <a:t> με </a:t>
            </a:r>
            <a:r>
              <a:rPr lang="el-GR" sz="2400" dirty="0" err="1" smtClean="0"/>
              <a:t>διαταγή</a:t>
            </a:r>
            <a:r>
              <a:rPr lang="el-GR" sz="2400" dirty="0" smtClean="0"/>
              <a:t> </a:t>
            </a:r>
            <a:r>
              <a:rPr lang="el-GR" sz="2400" dirty="0" err="1" smtClean="0"/>
              <a:t>αυτού</a:t>
            </a:r>
            <a:r>
              <a:rPr lang="el-GR" sz="2400" dirty="0" smtClean="0"/>
              <a:t>. </a:t>
            </a:r>
            <a:r>
              <a:rPr lang="el-GR" sz="2400" dirty="0" err="1" smtClean="0"/>
              <a:t>Αυτός</a:t>
            </a:r>
            <a:r>
              <a:rPr lang="el-GR" sz="2400" dirty="0" smtClean="0"/>
              <a:t> που </a:t>
            </a:r>
            <a:r>
              <a:rPr lang="el-GR" sz="2400" dirty="0" err="1" smtClean="0"/>
              <a:t>υπογράφει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δίνει</a:t>
            </a:r>
            <a:r>
              <a:rPr lang="el-GR" sz="2400" dirty="0" smtClean="0"/>
              <a:t> </a:t>
            </a:r>
            <a:r>
              <a:rPr lang="el-GR" sz="2400" dirty="0" err="1" smtClean="0"/>
              <a:t>εντολή</a:t>
            </a:r>
            <a:r>
              <a:rPr lang="el-GR" sz="2400" dirty="0" smtClean="0"/>
              <a:t> – </a:t>
            </a:r>
            <a:r>
              <a:rPr lang="el-GR" sz="2400" dirty="0" err="1" smtClean="0"/>
              <a:t>εκδότης</a:t>
            </a:r>
            <a:r>
              <a:rPr lang="el-GR" sz="2400" dirty="0" smtClean="0"/>
              <a:t>, </a:t>
            </a:r>
            <a:r>
              <a:rPr lang="el-GR" sz="2400" dirty="0" err="1" smtClean="0"/>
              <a:t>αυτός</a:t>
            </a:r>
            <a:r>
              <a:rPr lang="el-GR" sz="2400" dirty="0" smtClean="0"/>
              <a:t> που </a:t>
            </a:r>
            <a:r>
              <a:rPr lang="el-GR" sz="2400" dirty="0" err="1" smtClean="0"/>
              <a:t>δέχεται</a:t>
            </a:r>
            <a:r>
              <a:rPr lang="el-GR" sz="2400" dirty="0" smtClean="0"/>
              <a:t> τη </a:t>
            </a:r>
            <a:r>
              <a:rPr lang="el-GR" sz="2400" dirty="0" err="1" smtClean="0"/>
              <a:t>πληρωμή</a:t>
            </a:r>
            <a:r>
              <a:rPr lang="el-GR" sz="2400" dirty="0" smtClean="0"/>
              <a:t> – </a:t>
            </a:r>
            <a:r>
              <a:rPr lang="el-GR" sz="2400" dirty="0" err="1" smtClean="0"/>
              <a:t>αποδέκτης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3600" b="1" dirty="0" err="1" smtClean="0"/>
              <a:t>Πράξεις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βάσει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νεότερων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νόμων</a:t>
            </a: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Χρηματιστηριακές</a:t>
            </a:r>
            <a:r>
              <a:rPr lang="el-GR" dirty="0" smtClean="0"/>
              <a:t> </a:t>
            </a:r>
            <a:r>
              <a:rPr lang="el-GR" dirty="0" err="1" smtClean="0"/>
              <a:t>Συναλλαγές</a:t>
            </a:r>
            <a:r>
              <a:rPr lang="el-GR" dirty="0" smtClean="0"/>
              <a:t>: </a:t>
            </a:r>
            <a:r>
              <a:rPr lang="el-GR" dirty="0" err="1" smtClean="0"/>
              <a:t>σχετίζονται</a:t>
            </a:r>
            <a:r>
              <a:rPr lang="el-GR" dirty="0" smtClean="0"/>
              <a:t> με τη </a:t>
            </a:r>
            <a:r>
              <a:rPr lang="el-GR" dirty="0" err="1" smtClean="0"/>
              <a:t>διαπραγμάτευση</a:t>
            </a:r>
            <a:r>
              <a:rPr lang="el-GR" dirty="0" smtClean="0"/>
              <a:t> </a:t>
            </a:r>
            <a:r>
              <a:rPr lang="el-GR" dirty="0" err="1" smtClean="0"/>
              <a:t>χρηματιστηριακών</a:t>
            </a:r>
            <a:r>
              <a:rPr lang="el-GR" dirty="0" smtClean="0"/>
              <a:t> </a:t>
            </a:r>
            <a:r>
              <a:rPr lang="el-GR" dirty="0" err="1" smtClean="0"/>
              <a:t>πράξεων</a:t>
            </a:r>
            <a:r>
              <a:rPr lang="el-GR" dirty="0" smtClean="0"/>
              <a:t>, είναι </a:t>
            </a:r>
            <a:r>
              <a:rPr lang="el-GR" dirty="0" err="1" smtClean="0"/>
              <a:t>αμφιμερώς</a:t>
            </a:r>
            <a:r>
              <a:rPr lang="el-GR" dirty="0" smtClean="0"/>
              <a:t> </a:t>
            </a:r>
            <a:r>
              <a:rPr lang="el-GR" dirty="0" err="1" smtClean="0"/>
              <a:t>εμπορικές</a:t>
            </a:r>
            <a:r>
              <a:rPr lang="el-GR" dirty="0" smtClean="0"/>
              <a:t> </a:t>
            </a:r>
            <a:r>
              <a:rPr lang="el-GR" dirty="0" err="1" smtClean="0"/>
              <a:t>πράξεις</a:t>
            </a:r>
            <a:r>
              <a:rPr lang="el-GR" dirty="0" smtClean="0"/>
              <a:t>. Οι </a:t>
            </a:r>
            <a:r>
              <a:rPr lang="el-GR" dirty="0" err="1" smtClean="0"/>
              <a:t>συναλλαγές</a:t>
            </a:r>
            <a:r>
              <a:rPr lang="el-GR" dirty="0" smtClean="0"/>
              <a:t> του </a:t>
            </a:r>
            <a:r>
              <a:rPr lang="el-GR" dirty="0" err="1" smtClean="0"/>
              <a:t>χρηματιστηρίου</a:t>
            </a:r>
            <a:r>
              <a:rPr lang="el-GR" dirty="0" smtClean="0"/>
              <a:t> </a:t>
            </a:r>
            <a:r>
              <a:rPr lang="el-GR" dirty="0" err="1" smtClean="0"/>
              <a:t>διακρίνονται</a:t>
            </a:r>
            <a:r>
              <a:rPr lang="el-GR" dirty="0" smtClean="0"/>
              <a:t> σε </a:t>
            </a:r>
            <a:r>
              <a:rPr lang="el-GR" dirty="0" err="1" smtClean="0"/>
              <a:t>κύριες</a:t>
            </a:r>
            <a:r>
              <a:rPr lang="el-GR" dirty="0" smtClean="0"/>
              <a:t> και </a:t>
            </a:r>
            <a:r>
              <a:rPr lang="el-GR" dirty="0" err="1" smtClean="0"/>
              <a:t>παρεπόμενες</a:t>
            </a:r>
            <a:r>
              <a:rPr lang="el-GR" dirty="0" smtClean="0"/>
              <a:t>. </a:t>
            </a:r>
            <a:r>
              <a:rPr lang="el-GR" dirty="0" err="1" smtClean="0"/>
              <a:t>Κύριες</a:t>
            </a:r>
            <a:r>
              <a:rPr lang="el-GR" dirty="0" smtClean="0"/>
              <a:t>: η </a:t>
            </a:r>
            <a:r>
              <a:rPr lang="el-GR" dirty="0" err="1" smtClean="0"/>
              <a:t>πώληση</a:t>
            </a:r>
            <a:r>
              <a:rPr lang="el-GR" dirty="0" smtClean="0"/>
              <a:t> της </a:t>
            </a:r>
            <a:r>
              <a:rPr lang="el-GR" dirty="0" err="1" smtClean="0"/>
              <a:t>μετρητής</a:t>
            </a:r>
            <a:r>
              <a:rPr lang="el-GR" dirty="0" smtClean="0"/>
              <a:t> και </a:t>
            </a:r>
            <a:r>
              <a:rPr lang="el-GR" dirty="0" err="1" smtClean="0"/>
              <a:t>πώληση</a:t>
            </a:r>
            <a:r>
              <a:rPr lang="el-GR" dirty="0" smtClean="0"/>
              <a:t> με </a:t>
            </a:r>
            <a:r>
              <a:rPr lang="el-GR" dirty="0" err="1" smtClean="0"/>
              <a:t>ειδικές</a:t>
            </a:r>
            <a:r>
              <a:rPr lang="el-GR" dirty="0" smtClean="0"/>
              <a:t> </a:t>
            </a:r>
            <a:r>
              <a:rPr lang="el-GR" dirty="0" err="1" smtClean="0"/>
              <a:t>συμφωνίες</a:t>
            </a:r>
            <a:r>
              <a:rPr lang="el-GR" dirty="0" smtClean="0"/>
              <a:t>. </a:t>
            </a:r>
            <a:r>
              <a:rPr lang="el-GR" dirty="0" err="1" smtClean="0"/>
              <a:t>Παρεπόμενη</a:t>
            </a:r>
            <a:r>
              <a:rPr lang="el-GR" dirty="0" smtClean="0"/>
              <a:t>: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δικαιοπραξία</a:t>
            </a:r>
            <a:r>
              <a:rPr lang="el-GR" dirty="0" smtClean="0"/>
              <a:t> </a:t>
            </a:r>
            <a:r>
              <a:rPr lang="el-GR" dirty="0" err="1" smtClean="0"/>
              <a:t>σχετική</a:t>
            </a:r>
            <a:r>
              <a:rPr lang="el-GR" dirty="0" smtClean="0"/>
              <a:t> με τη </a:t>
            </a:r>
            <a:r>
              <a:rPr lang="el-GR" dirty="0" err="1" smtClean="0"/>
              <a:t>διενέργεια</a:t>
            </a:r>
            <a:r>
              <a:rPr lang="el-GR" dirty="0" smtClean="0"/>
              <a:t> και την </a:t>
            </a:r>
            <a:r>
              <a:rPr lang="el-GR" dirty="0" err="1" smtClean="0"/>
              <a:t>εκτέλεση</a:t>
            </a:r>
            <a:r>
              <a:rPr lang="el-GR" dirty="0" smtClean="0"/>
              <a:t> </a:t>
            </a:r>
            <a:r>
              <a:rPr lang="el-GR" dirty="0" err="1" smtClean="0"/>
              <a:t>κυρίων</a:t>
            </a:r>
            <a:r>
              <a:rPr lang="el-GR" dirty="0" smtClean="0"/>
              <a:t> </a:t>
            </a:r>
            <a:r>
              <a:rPr lang="el-GR" dirty="0" err="1" smtClean="0"/>
              <a:t>πράξεων</a:t>
            </a:r>
            <a:r>
              <a:rPr lang="el-GR" dirty="0" smtClean="0"/>
              <a:t>. Η </a:t>
            </a:r>
            <a:r>
              <a:rPr lang="en-US" dirty="0" err="1" smtClean="0"/>
              <a:t>MiFiD</a:t>
            </a:r>
            <a:r>
              <a:rPr lang="en-US" dirty="0" smtClean="0"/>
              <a:t> </a:t>
            </a:r>
            <a:r>
              <a:rPr lang="el-GR" dirty="0" smtClean="0"/>
              <a:t>είναι </a:t>
            </a:r>
            <a:r>
              <a:rPr lang="el-GR" dirty="0" err="1" smtClean="0"/>
              <a:t>οδηγία</a:t>
            </a:r>
            <a:r>
              <a:rPr lang="el-GR" dirty="0" smtClean="0"/>
              <a:t> που </a:t>
            </a:r>
            <a:r>
              <a:rPr lang="el-GR" dirty="0" err="1" smtClean="0"/>
              <a:t>καθορίζει</a:t>
            </a:r>
            <a:r>
              <a:rPr lang="el-GR" dirty="0" smtClean="0"/>
              <a:t> </a:t>
            </a:r>
            <a:r>
              <a:rPr lang="el-GR" dirty="0" err="1" smtClean="0"/>
              <a:t>ένα</a:t>
            </a:r>
            <a:r>
              <a:rPr lang="el-GR" dirty="0" smtClean="0"/>
              <a:t> </a:t>
            </a:r>
            <a:r>
              <a:rPr lang="el-GR" dirty="0" err="1" smtClean="0"/>
              <a:t>νέο</a:t>
            </a:r>
            <a:r>
              <a:rPr lang="el-GR" dirty="0" smtClean="0"/>
              <a:t> </a:t>
            </a:r>
            <a:r>
              <a:rPr lang="el-GR" dirty="0" err="1" smtClean="0"/>
              <a:t>θεσμικό</a:t>
            </a:r>
            <a:r>
              <a:rPr lang="el-GR" dirty="0" smtClean="0"/>
              <a:t> </a:t>
            </a:r>
            <a:r>
              <a:rPr lang="el-GR" dirty="0" err="1" smtClean="0"/>
              <a:t>πλαίσιο</a:t>
            </a:r>
            <a:r>
              <a:rPr lang="el-GR" dirty="0" smtClean="0"/>
              <a:t> για τις </a:t>
            </a:r>
            <a:r>
              <a:rPr lang="el-GR" dirty="0" err="1" smtClean="0"/>
              <a:t>αγορές</a:t>
            </a:r>
            <a:r>
              <a:rPr lang="el-GR" dirty="0" smtClean="0"/>
              <a:t> </a:t>
            </a:r>
            <a:r>
              <a:rPr lang="el-GR" dirty="0" err="1" smtClean="0"/>
              <a:t>χρηματοπιστωτικών</a:t>
            </a:r>
            <a:r>
              <a:rPr lang="el-GR" dirty="0" smtClean="0"/>
              <a:t> </a:t>
            </a:r>
            <a:r>
              <a:rPr lang="el-GR" dirty="0" err="1" smtClean="0"/>
              <a:t>μέσων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Τραπεζική</a:t>
            </a:r>
            <a:r>
              <a:rPr lang="el-GR" dirty="0" smtClean="0"/>
              <a:t> </a:t>
            </a:r>
            <a:r>
              <a:rPr lang="el-GR" dirty="0" err="1" smtClean="0"/>
              <a:t>επιταγή</a:t>
            </a:r>
            <a:r>
              <a:rPr lang="el-GR" dirty="0" smtClean="0"/>
              <a:t>: </a:t>
            </a:r>
            <a:r>
              <a:rPr lang="el-GR" dirty="0" err="1" smtClean="0"/>
              <a:t>Αξιόγραφο</a:t>
            </a:r>
            <a:r>
              <a:rPr lang="el-GR" dirty="0" smtClean="0"/>
              <a:t> με την </a:t>
            </a:r>
            <a:r>
              <a:rPr lang="el-GR" dirty="0" err="1" smtClean="0"/>
              <a:t>εντολή</a:t>
            </a:r>
            <a:r>
              <a:rPr lang="el-GR" dirty="0" smtClean="0"/>
              <a:t> </a:t>
            </a:r>
            <a:r>
              <a:rPr lang="el-GR" dirty="0" err="1" smtClean="0"/>
              <a:t>προσώπου</a:t>
            </a:r>
            <a:r>
              <a:rPr lang="el-GR" dirty="0" smtClean="0"/>
              <a:t> σε </a:t>
            </a:r>
            <a:r>
              <a:rPr lang="el-GR" dirty="0" err="1" smtClean="0"/>
              <a:t>τραπεζίτη</a:t>
            </a:r>
            <a:r>
              <a:rPr lang="el-GR" dirty="0" smtClean="0"/>
              <a:t> να </a:t>
            </a:r>
            <a:r>
              <a:rPr lang="el-GR" dirty="0" err="1" smtClean="0"/>
              <a:t>πληρώσει</a:t>
            </a:r>
            <a:r>
              <a:rPr lang="el-GR" dirty="0" smtClean="0"/>
              <a:t> </a:t>
            </a:r>
            <a:r>
              <a:rPr lang="el-GR" dirty="0" err="1" smtClean="0"/>
              <a:t>ορισμένο</a:t>
            </a:r>
            <a:r>
              <a:rPr lang="el-GR" dirty="0" smtClean="0"/>
              <a:t> </a:t>
            </a:r>
            <a:r>
              <a:rPr lang="el-GR" dirty="0" err="1" smtClean="0"/>
              <a:t>ποσό</a:t>
            </a:r>
            <a:r>
              <a:rPr lang="el-GR" dirty="0" smtClean="0"/>
              <a:t> στον </a:t>
            </a:r>
            <a:r>
              <a:rPr lang="el-GR" dirty="0" err="1" smtClean="0"/>
              <a:t>δικαιούχο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sz="3100" dirty="0" smtClean="0"/>
              <a:t>Γραμμάτιο σε </a:t>
            </a:r>
            <a:r>
              <a:rPr lang="el-GR" sz="3100" dirty="0" err="1" smtClean="0"/>
              <a:t>διαταγή</a:t>
            </a:r>
            <a:r>
              <a:rPr lang="el-GR" sz="3100" dirty="0" smtClean="0"/>
              <a:t>: </a:t>
            </a:r>
            <a:r>
              <a:rPr lang="el-GR" sz="3100" dirty="0" err="1" smtClean="0"/>
              <a:t>Χρηματόγραφο</a:t>
            </a:r>
            <a:r>
              <a:rPr lang="el-GR" sz="3100" dirty="0" smtClean="0"/>
              <a:t> που </a:t>
            </a:r>
            <a:r>
              <a:rPr lang="el-GR" sz="3100" dirty="0" err="1" smtClean="0"/>
              <a:t>περιέχει</a:t>
            </a:r>
            <a:r>
              <a:rPr lang="el-GR" sz="3100" dirty="0" smtClean="0"/>
              <a:t> </a:t>
            </a:r>
            <a:r>
              <a:rPr lang="el-GR" sz="3100" dirty="0" err="1" smtClean="0"/>
              <a:t>υπόσχεση</a:t>
            </a:r>
            <a:r>
              <a:rPr lang="el-GR" sz="3100" dirty="0" smtClean="0"/>
              <a:t> </a:t>
            </a:r>
            <a:r>
              <a:rPr lang="el-GR" sz="3100" dirty="0" err="1" smtClean="0"/>
              <a:t>πληρωμής</a:t>
            </a:r>
            <a:r>
              <a:rPr lang="el-GR" sz="3100" dirty="0" smtClean="0"/>
              <a:t> </a:t>
            </a:r>
            <a:r>
              <a:rPr lang="el-GR" sz="3100" dirty="0" err="1" smtClean="0"/>
              <a:t>ορισμένου</a:t>
            </a:r>
            <a:r>
              <a:rPr lang="el-GR" sz="3100" dirty="0" smtClean="0"/>
              <a:t> </a:t>
            </a:r>
            <a:r>
              <a:rPr lang="el-GR" sz="3100" dirty="0" err="1" smtClean="0"/>
              <a:t>ποσού</a:t>
            </a:r>
            <a:r>
              <a:rPr lang="el-GR" sz="3100" dirty="0" smtClean="0"/>
              <a:t>. </a:t>
            </a:r>
            <a:r>
              <a:rPr lang="el-GR" sz="3100" dirty="0" err="1" smtClean="0"/>
              <a:t>Εκείνος</a:t>
            </a:r>
            <a:r>
              <a:rPr lang="el-GR" sz="3100" dirty="0" smtClean="0"/>
              <a:t> που </a:t>
            </a:r>
            <a:r>
              <a:rPr lang="el-GR" sz="3100" dirty="0" err="1" smtClean="0"/>
              <a:t>υπόσχεται</a:t>
            </a:r>
            <a:r>
              <a:rPr lang="el-GR" sz="3100" dirty="0" smtClean="0"/>
              <a:t> τη </a:t>
            </a:r>
            <a:r>
              <a:rPr lang="el-GR" sz="3100" dirty="0" err="1" smtClean="0"/>
              <a:t>πληρωμή</a:t>
            </a:r>
            <a:r>
              <a:rPr lang="el-GR" sz="3100" dirty="0" smtClean="0"/>
              <a:t> – </a:t>
            </a:r>
            <a:r>
              <a:rPr lang="el-GR" sz="3100" dirty="0" err="1" smtClean="0"/>
              <a:t>εκδότης</a:t>
            </a:r>
            <a:r>
              <a:rPr lang="el-GR" sz="3100" dirty="0" smtClean="0"/>
              <a:t>, </a:t>
            </a:r>
            <a:r>
              <a:rPr lang="el-GR" sz="3100" dirty="0" err="1" smtClean="0"/>
              <a:t>εκείνος</a:t>
            </a:r>
            <a:r>
              <a:rPr lang="el-GR" sz="3100" dirty="0" smtClean="0"/>
              <a:t> που </a:t>
            </a:r>
            <a:r>
              <a:rPr lang="el-GR" sz="3100" dirty="0" err="1" smtClean="0"/>
              <a:t>απαιτεί</a:t>
            </a:r>
            <a:r>
              <a:rPr lang="el-GR" sz="3100" dirty="0" smtClean="0"/>
              <a:t> – </a:t>
            </a:r>
            <a:r>
              <a:rPr lang="el-GR" sz="3100" dirty="0" err="1" smtClean="0"/>
              <a:t>λήπτης</a:t>
            </a:r>
            <a:r>
              <a:rPr lang="el-GR" sz="3100" dirty="0" smtClean="0"/>
              <a:t> </a:t>
            </a:r>
            <a:r>
              <a:rPr lang="el-GR" sz="3100" dirty="0" err="1" smtClean="0"/>
              <a:t>ή</a:t>
            </a:r>
            <a:r>
              <a:rPr lang="el-GR" sz="3100" dirty="0" smtClean="0"/>
              <a:t> </a:t>
            </a:r>
            <a:r>
              <a:rPr lang="el-GR" sz="3100" dirty="0" err="1" smtClean="0"/>
              <a:t>κομιστής</a:t>
            </a:r>
            <a:r>
              <a:rPr lang="el-GR" sz="3100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3100" dirty="0" err="1" smtClean="0"/>
              <a:t>Αξιώσεις</a:t>
            </a:r>
            <a:r>
              <a:rPr lang="el-GR" sz="3100" dirty="0" smtClean="0"/>
              <a:t> </a:t>
            </a:r>
            <a:r>
              <a:rPr lang="el-GR" sz="3100" dirty="0" err="1" smtClean="0"/>
              <a:t>από</a:t>
            </a:r>
            <a:r>
              <a:rPr lang="el-GR" sz="3100" dirty="0" smtClean="0"/>
              <a:t> </a:t>
            </a:r>
            <a:r>
              <a:rPr lang="el-GR" sz="3100" dirty="0" err="1" smtClean="0"/>
              <a:t>αθέμιτο</a:t>
            </a:r>
            <a:r>
              <a:rPr lang="el-GR" sz="3100" dirty="0" smtClean="0"/>
              <a:t> </a:t>
            </a:r>
            <a:r>
              <a:rPr lang="el-GR" sz="3100" dirty="0" err="1" smtClean="0"/>
              <a:t>ανταγωνισμό</a:t>
            </a:r>
            <a:r>
              <a:rPr lang="el-GR" sz="3100" dirty="0" smtClean="0"/>
              <a:t>: α) για </a:t>
            </a:r>
            <a:r>
              <a:rPr lang="el-GR" sz="3100" dirty="0" err="1" smtClean="0"/>
              <a:t>παράληψη</a:t>
            </a:r>
            <a:r>
              <a:rPr lang="el-GR" sz="3100" dirty="0" smtClean="0"/>
              <a:t>, β) για </a:t>
            </a:r>
            <a:r>
              <a:rPr lang="el-GR" sz="3100" dirty="0" err="1" smtClean="0"/>
              <a:t>αποζημίωση</a:t>
            </a:r>
            <a:r>
              <a:rPr lang="el-GR" sz="3100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sz="3100" dirty="0" err="1" smtClean="0"/>
              <a:t>Αλληλόχρεος</a:t>
            </a:r>
            <a:r>
              <a:rPr lang="el-GR" sz="3100" dirty="0" smtClean="0"/>
              <a:t> </a:t>
            </a:r>
            <a:r>
              <a:rPr lang="el-GR" sz="3100" dirty="0" err="1" smtClean="0"/>
              <a:t>Λογαριασμός</a:t>
            </a:r>
            <a:r>
              <a:rPr lang="el-GR" sz="3100" dirty="0" smtClean="0"/>
              <a:t>: </a:t>
            </a:r>
            <a:r>
              <a:rPr lang="el-GR" sz="3100" dirty="0" err="1" smtClean="0"/>
              <a:t>Ιδιότυπη</a:t>
            </a:r>
            <a:r>
              <a:rPr lang="el-GR" sz="3100" dirty="0" smtClean="0"/>
              <a:t> </a:t>
            </a:r>
            <a:r>
              <a:rPr lang="el-GR" sz="3100" dirty="0" err="1" smtClean="0"/>
              <a:t>διαρκείς</a:t>
            </a:r>
            <a:r>
              <a:rPr lang="el-GR" sz="3100" dirty="0" smtClean="0"/>
              <a:t> </a:t>
            </a:r>
            <a:r>
              <a:rPr lang="el-GR" sz="3100" dirty="0" err="1" smtClean="0"/>
              <a:t>σύμβαση</a:t>
            </a:r>
            <a:r>
              <a:rPr lang="el-GR" sz="3100" dirty="0" smtClean="0"/>
              <a:t> </a:t>
            </a:r>
            <a:r>
              <a:rPr lang="el-GR" sz="3100" dirty="0" err="1" smtClean="0"/>
              <a:t>όπου</a:t>
            </a:r>
            <a:r>
              <a:rPr lang="el-GR" sz="3100" dirty="0" smtClean="0"/>
              <a:t> οι </a:t>
            </a:r>
            <a:r>
              <a:rPr lang="el-GR" sz="3100" dirty="0" err="1" smtClean="0"/>
              <a:t>απαιτήσεις</a:t>
            </a:r>
            <a:r>
              <a:rPr lang="el-GR" sz="3100" dirty="0" smtClean="0"/>
              <a:t> </a:t>
            </a:r>
            <a:r>
              <a:rPr lang="el-GR" sz="3100" dirty="0" err="1" smtClean="0"/>
              <a:t>πουπροκύπτουν</a:t>
            </a:r>
            <a:r>
              <a:rPr lang="el-GR" sz="3100" dirty="0" smtClean="0"/>
              <a:t> </a:t>
            </a:r>
            <a:r>
              <a:rPr lang="el-GR" sz="3100" dirty="0" err="1" smtClean="0"/>
              <a:t>από</a:t>
            </a:r>
            <a:r>
              <a:rPr lang="el-GR" sz="3100" dirty="0" smtClean="0"/>
              <a:t> </a:t>
            </a:r>
            <a:r>
              <a:rPr lang="el-GR" sz="3100" dirty="0" err="1" smtClean="0"/>
              <a:t>συναλλαγές</a:t>
            </a:r>
            <a:r>
              <a:rPr lang="el-GR" sz="3100" dirty="0" smtClean="0"/>
              <a:t> 2 </a:t>
            </a:r>
            <a:r>
              <a:rPr lang="el-GR" sz="3100" dirty="0" err="1" smtClean="0"/>
              <a:t>μερών</a:t>
            </a:r>
            <a:r>
              <a:rPr lang="el-GR" sz="3100" dirty="0" smtClean="0"/>
              <a:t>, και οι </a:t>
            </a:r>
            <a:r>
              <a:rPr lang="el-GR" sz="3100" dirty="0" err="1" smtClean="0"/>
              <a:t>καταβολές</a:t>
            </a:r>
            <a:r>
              <a:rPr lang="el-GR" sz="3100" dirty="0" smtClean="0"/>
              <a:t>, θα </a:t>
            </a:r>
            <a:r>
              <a:rPr lang="el-GR" sz="3100" dirty="0" err="1" smtClean="0"/>
              <a:t>καταχωρίζονται</a:t>
            </a:r>
            <a:r>
              <a:rPr lang="el-GR" sz="3100" dirty="0" smtClean="0"/>
              <a:t> σε </a:t>
            </a:r>
            <a:r>
              <a:rPr lang="el-GR" sz="3100" dirty="0" err="1" smtClean="0"/>
              <a:t>λογαριασμό</a:t>
            </a:r>
            <a:r>
              <a:rPr lang="el-GR" sz="3100" dirty="0" smtClean="0"/>
              <a:t> </a:t>
            </a:r>
            <a:r>
              <a:rPr lang="el-GR" sz="3100" dirty="0" err="1" smtClean="0"/>
              <a:t>χρεωπιστοτικών</a:t>
            </a:r>
            <a:r>
              <a:rPr lang="el-GR" sz="3100" dirty="0" smtClean="0"/>
              <a:t> </a:t>
            </a:r>
            <a:r>
              <a:rPr lang="el-GR" sz="3100" dirty="0" err="1" smtClean="0"/>
              <a:t>κονδυλίων</a:t>
            </a:r>
            <a:r>
              <a:rPr lang="el-GR" sz="3100" dirty="0" smtClean="0"/>
              <a:t> και θα </a:t>
            </a:r>
            <a:r>
              <a:rPr lang="el-GR" sz="3100" dirty="0" err="1" smtClean="0"/>
              <a:t>οφείλεται</a:t>
            </a:r>
            <a:r>
              <a:rPr lang="el-GR" sz="3100" dirty="0" smtClean="0"/>
              <a:t> </a:t>
            </a:r>
            <a:r>
              <a:rPr lang="el-GR" sz="3100" dirty="0" err="1" smtClean="0"/>
              <a:t>κατάλοιπο</a:t>
            </a:r>
            <a:r>
              <a:rPr lang="el-GR" sz="3100" dirty="0" smtClean="0"/>
              <a:t> </a:t>
            </a:r>
            <a:r>
              <a:rPr lang="el-GR" sz="3100" dirty="0" err="1" smtClean="0"/>
              <a:t>μετά</a:t>
            </a:r>
            <a:r>
              <a:rPr lang="el-GR" sz="3100" dirty="0" smtClean="0"/>
              <a:t> το </a:t>
            </a:r>
            <a:r>
              <a:rPr lang="el-GR" sz="3100" dirty="0" err="1" smtClean="0"/>
              <a:t>κλείσιμο</a:t>
            </a:r>
            <a:r>
              <a:rPr lang="el-GR" sz="3100" dirty="0" smtClean="0"/>
              <a:t>.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6"/>
            </a:pPr>
            <a:r>
              <a:rPr lang="el-GR" sz="2400" dirty="0" smtClean="0"/>
              <a:t>Εμπορική </a:t>
            </a:r>
            <a:r>
              <a:rPr lang="el-GR" sz="2400" dirty="0" err="1" smtClean="0"/>
              <a:t>Αντιπροσωπεία</a:t>
            </a:r>
            <a:r>
              <a:rPr lang="el-GR" sz="2400" dirty="0" smtClean="0"/>
              <a:t>: </a:t>
            </a:r>
            <a:r>
              <a:rPr lang="el-GR" sz="2400" dirty="0" err="1" smtClean="0"/>
              <a:t>Αμφοτεροβαρής</a:t>
            </a:r>
            <a:r>
              <a:rPr lang="el-GR" sz="2400" dirty="0" smtClean="0"/>
              <a:t> </a:t>
            </a:r>
            <a:r>
              <a:rPr lang="el-GR" sz="2400" dirty="0" err="1" smtClean="0"/>
              <a:t>διαρκείς</a:t>
            </a:r>
            <a:r>
              <a:rPr lang="el-GR" sz="2400" dirty="0" smtClean="0"/>
              <a:t> </a:t>
            </a:r>
            <a:r>
              <a:rPr lang="el-GR" sz="2400" dirty="0" err="1" smtClean="0"/>
              <a:t>ενοχική</a:t>
            </a:r>
            <a:r>
              <a:rPr lang="el-GR" sz="2400" dirty="0" smtClean="0"/>
              <a:t> </a:t>
            </a:r>
            <a:r>
              <a:rPr lang="el-GR" sz="2400" dirty="0" err="1" smtClean="0"/>
              <a:t>σύμβαση</a:t>
            </a:r>
            <a:r>
              <a:rPr lang="el-GR" sz="2400" dirty="0" smtClean="0"/>
              <a:t> </a:t>
            </a:r>
            <a:r>
              <a:rPr lang="el-GR" sz="2400" dirty="0" err="1" smtClean="0"/>
              <a:t>ανεξαρτήτων</a:t>
            </a:r>
            <a:r>
              <a:rPr lang="el-GR" sz="2400" dirty="0" smtClean="0"/>
              <a:t> </a:t>
            </a:r>
            <a:r>
              <a:rPr lang="el-GR" sz="2400" dirty="0" err="1" smtClean="0"/>
              <a:t>υπηρεσιών</a:t>
            </a:r>
            <a:r>
              <a:rPr lang="el-GR" sz="2400" dirty="0" smtClean="0"/>
              <a:t>, με την </a:t>
            </a:r>
            <a:r>
              <a:rPr lang="el-GR" sz="2400" dirty="0" err="1" smtClean="0"/>
              <a:t>οποία</a:t>
            </a:r>
            <a:r>
              <a:rPr lang="el-GR" sz="2400" dirty="0" smtClean="0"/>
              <a:t> ο </a:t>
            </a:r>
            <a:r>
              <a:rPr lang="el-GR" sz="2400" dirty="0" err="1" smtClean="0"/>
              <a:t>έμπορος</a:t>
            </a:r>
            <a:r>
              <a:rPr lang="el-GR" sz="2400" dirty="0" smtClean="0"/>
              <a:t> </a:t>
            </a:r>
            <a:r>
              <a:rPr lang="el-GR" sz="2400" dirty="0" err="1" smtClean="0"/>
              <a:t>αναθέτει</a:t>
            </a:r>
            <a:r>
              <a:rPr lang="el-GR" sz="2400" dirty="0" smtClean="0"/>
              <a:t> στον </a:t>
            </a:r>
            <a:r>
              <a:rPr lang="el-GR" sz="2400" dirty="0" err="1" smtClean="0"/>
              <a:t>εμπορικό</a:t>
            </a:r>
            <a:r>
              <a:rPr lang="el-GR" sz="2400" dirty="0" smtClean="0"/>
              <a:t> </a:t>
            </a:r>
            <a:r>
              <a:rPr lang="el-GR" sz="2400" dirty="0" err="1" smtClean="0"/>
              <a:t>αντιπρόσωπο</a:t>
            </a:r>
            <a:r>
              <a:rPr lang="el-GR" sz="2400" dirty="0" smtClean="0"/>
              <a:t> τη </a:t>
            </a:r>
            <a:r>
              <a:rPr lang="el-GR" sz="2400" dirty="0" err="1" smtClean="0"/>
              <a:t>μέριμνα</a:t>
            </a:r>
            <a:r>
              <a:rPr lang="el-GR" sz="2400" dirty="0" smtClean="0"/>
              <a:t> των </a:t>
            </a:r>
            <a:r>
              <a:rPr lang="el-GR" sz="2400" dirty="0" err="1" smtClean="0"/>
              <a:t>υποθέσεων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έναντι</a:t>
            </a:r>
            <a:r>
              <a:rPr lang="el-GR" sz="2400" dirty="0" smtClean="0"/>
              <a:t> </a:t>
            </a:r>
            <a:r>
              <a:rPr lang="el-GR" sz="2400" dirty="0" err="1" smtClean="0"/>
              <a:t>ανταλλάγματος</a:t>
            </a:r>
            <a:r>
              <a:rPr lang="el-GR" sz="2400" dirty="0" smtClean="0"/>
              <a:t>, τη </a:t>
            </a:r>
            <a:r>
              <a:rPr lang="el-GR" sz="2400" dirty="0" err="1" smtClean="0"/>
              <a:t>χρήση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εκμετάλλευση</a:t>
            </a:r>
            <a:r>
              <a:rPr lang="el-GR" sz="2400" dirty="0" smtClean="0"/>
              <a:t> </a:t>
            </a:r>
            <a:r>
              <a:rPr lang="el-GR" sz="2400" dirty="0" err="1" smtClean="0"/>
              <a:t>μέρους</a:t>
            </a:r>
            <a:r>
              <a:rPr lang="el-GR" sz="2400" dirty="0" smtClean="0"/>
              <a:t> </a:t>
            </a:r>
            <a:r>
              <a:rPr lang="el-GR" sz="2400" dirty="0" err="1" smtClean="0"/>
              <a:t>από</a:t>
            </a:r>
            <a:r>
              <a:rPr lang="el-GR" sz="2400" dirty="0" smtClean="0"/>
              <a:t> </a:t>
            </a:r>
            <a:r>
              <a:rPr lang="el-GR" sz="2400" dirty="0" err="1" smtClean="0"/>
              <a:t>δικαιώματα</a:t>
            </a:r>
            <a:r>
              <a:rPr lang="el-GR" sz="2400" dirty="0" smtClean="0"/>
              <a:t> </a:t>
            </a:r>
            <a:r>
              <a:rPr lang="el-GR" sz="2400" dirty="0" err="1" smtClean="0"/>
              <a:t>βιομηχανικής</a:t>
            </a:r>
            <a:r>
              <a:rPr lang="el-GR" sz="2400" dirty="0" smtClean="0"/>
              <a:t> </a:t>
            </a:r>
            <a:r>
              <a:rPr lang="el-GR" sz="2400" dirty="0" err="1" smtClean="0"/>
              <a:t>ιδιοκτησίας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τεχνογνωσίας</a:t>
            </a:r>
            <a:r>
              <a:rPr lang="el-GR" sz="2400" dirty="0" smtClean="0"/>
              <a:t> που </a:t>
            </a:r>
            <a:r>
              <a:rPr lang="el-GR" sz="2400" dirty="0" err="1" smtClean="0"/>
              <a:t>διαθέτει</a:t>
            </a:r>
            <a:r>
              <a:rPr lang="el-GR" sz="2400" dirty="0" smtClean="0"/>
              <a:t> σε μια </a:t>
            </a:r>
            <a:r>
              <a:rPr lang="el-GR" sz="2400" dirty="0" err="1" smtClean="0"/>
              <a:t>άλλη</a:t>
            </a:r>
            <a:r>
              <a:rPr lang="el-GR" sz="2400" dirty="0" smtClean="0"/>
              <a:t> </a:t>
            </a:r>
            <a:r>
              <a:rPr lang="el-GR" sz="2400" dirty="0" err="1" smtClean="0"/>
              <a:t>επιχείρηση</a:t>
            </a:r>
            <a:r>
              <a:rPr lang="el-GR" sz="2400" dirty="0" smtClean="0"/>
              <a:t> με </a:t>
            </a:r>
            <a:r>
              <a:rPr lang="el-GR" sz="2400" dirty="0" err="1" smtClean="0"/>
              <a:t>ξεχωριστή</a:t>
            </a:r>
            <a:r>
              <a:rPr lang="el-GR" sz="2400" dirty="0" smtClean="0"/>
              <a:t> </a:t>
            </a:r>
            <a:r>
              <a:rPr lang="el-GR" sz="2400" dirty="0" err="1" smtClean="0"/>
              <a:t>επωνυμία</a:t>
            </a:r>
            <a:r>
              <a:rPr lang="el-GR" sz="2400" dirty="0" smtClean="0"/>
              <a:t>, </a:t>
            </a:r>
            <a:r>
              <a:rPr lang="el-GR" sz="2400" dirty="0" err="1" smtClean="0"/>
              <a:t>ονομάζεται</a:t>
            </a:r>
            <a:r>
              <a:rPr lang="el-GR" sz="2400" dirty="0" smtClean="0"/>
              <a:t> </a:t>
            </a:r>
            <a:r>
              <a:rPr lang="el-GR" sz="2400" dirty="0" err="1" smtClean="0"/>
              <a:t>δικαιούχος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>
                <a:cs typeface="Segoe UI" pitchFamily="18" charset="0"/>
              </a:rPr>
              <a:t>Εμπορικό και Οικονομικό Δίκαιο</a:t>
            </a: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11: </a:t>
            </a:r>
            <a:r>
              <a:rPr lang="el-GR" altLang="zh-CN" sz="2800" dirty="0" smtClean="0">
                <a:cs typeface="Segoe UI" pitchFamily="18" charset="0"/>
              </a:rPr>
              <a:t>Έμπορος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Παππά Βιβή</a:t>
            </a:r>
            <a:endParaRPr lang="el-GR" sz="2400" dirty="0" smtClean="0"/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 startAt="7"/>
            </a:pPr>
            <a:r>
              <a:rPr lang="el-GR" sz="2400" dirty="0" smtClean="0"/>
              <a:t>Χορηγία: </a:t>
            </a:r>
            <a:r>
              <a:rPr lang="el-GR" sz="2400" dirty="0" err="1" smtClean="0"/>
              <a:t>Αμφοτεροβαρής</a:t>
            </a:r>
            <a:r>
              <a:rPr lang="el-GR" sz="2400" dirty="0" smtClean="0"/>
              <a:t> </a:t>
            </a:r>
            <a:r>
              <a:rPr lang="el-GR" sz="2400" dirty="0" err="1" smtClean="0"/>
              <a:t>σύμβαση</a:t>
            </a:r>
            <a:r>
              <a:rPr lang="el-GR" sz="2400" dirty="0" smtClean="0"/>
              <a:t> </a:t>
            </a:r>
            <a:r>
              <a:rPr lang="el-GR" sz="2400" dirty="0" err="1" smtClean="0"/>
              <a:t>όπου</a:t>
            </a:r>
            <a:r>
              <a:rPr lang="el-GR" sz="2400" dirty="0" smtClean="0"/>
              <a:t> ο </a:t>
            </a:r>
            <a:r>
              <a:rPr lang="el-GR" sz="2400" dirty="0" err="1" smtClean="0"/>
              <a:t>χορηγός</a:t>
            </a:r>
            <a:r>
              <a:rPr lang="el-GR" sz="2400" dirty="0" smtClean="0"/>
              <a:t> </a:t>
            </a:r>
            <a:r>
              <a:rPr lang="el-GR" sz="2400" dirty="0" err="1" smtClean="0"/>
              <a:t>καταβάλλει</a:t>
            </a:r>
            <a:r>
              <a:rPr lang="el-GR" sz="2400" dirty="0" smtClean="0"/>
              <a:t> </a:t>
            </a:r>
            <a:r>
              <a:rPr lang="el-GR" sz="2400" dirty="0" err="1" smtClean="0"/>
              <a:t>αντάλλαγμα</a:t>
            </a:r>
            <a:r>
              <a:rPr lang="el-GR" sz="2400" dirty="0" smtClean="0"/>
              <a:t> σε </a:t>
            </a:r>
            <a:r>
              <a:rPr lang="el-GR" sz="2400" dirty="0" err="1" smtClean="0"/>
              <a:t>οργανωτή</a:t>
            </a:r>
            <a:r>
              <a:rPr lang="el-GR" sz="2400" dirty="0" smtClean="0"/>
              <a:t> </a:t>
            </a:r>
            <a:r>
              <a:rPr lang="el-GR" sz="2400" dirty="0" err="1" smtClean="0"/>
              <a:t>αθλητικού</a:t>
            </a:r>
            <a:r>
              <a:rPr lang="el-GR" sz="2400" dirty="0" smtClean="0"/>
              <a:t>, </a:t>
            </a:r>
            <a:r>
              <a:rPr lang="el-GR" sz="2400" dirty="0" err="1" smtClean="0"/>
              <a:t>κοινωνικού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πολιτιστικού</a:t>
            </a:r>
            <a:r>
              <a:rPr lang="el-GR" sz="2400" dirty="0" smtClean="0"/>
              <a:t> </a:t>
            </a:r>
            <a:r>
              <a:rPr lang="el-GR" sz="2400" dirty="0" err="1" smtClean="0"/>
              <a:t>έργου</a:t>
            </a:r>
            <a:r>
              <a:rPr lang="el-GR" sz="2400" dirty="0" smtClean="0"/>
              <a:t> και ο </a:t>
            </a:r>
            <a:r>
              <a:rPr lang="el-GR" sz="2400" dirty="0" err="1" smtClean="0"/>
              <a:t>τελευταίος</a:t>
            </a:r>
            <a:r>
              <a:rPr lang="el-GR" sz="2400" dirty="0" smtClean="0"/>
              <a:t> </a:t>
            </a:r>
            <a:r>
              <a:rPr lang="el-GR" sz="2400" dirty="0" err="1" smtClean="0"/>
              <a:t>αναλαμβάνει</a:t>
            </a:r>
            <a:r>
              <a:rPr lang="el-GR" sz="2400" dirty="0" smtClean="0"/>
              <a:t> την </a:t>
            </a:r>
            <a:r>
              <a:rPr lang="el-GR" sz="2400" dirty="0" err="1" smtClean="0"/>
              <a:t>υποχρέωση</a:t>
            </a:r>
            <a:r>
              <a:rPr lang="el-GR" sz="2400" dirty="0" smtClean="0"/>
              <a:t> να </a:t>
            </a:r>
            <a:r>
              <a:rPr lang="el-GR" sz="2400" dirty="0" err="1" smtClean="0"/>
              <a:t>χρησιμοποιεί</a:t>
            </a:r>
            <a:r>
              <a:rPr lang="el-GR" sz="2400" dirty="0" smtClean="0"/>
              <a:t> το </a:t>
            </a:r>
            <a:r>
              <a:rPr lang="el-GR" sz="2400" dirty="0" err="1" smtClean="0"/>
              <a:t>σήμα</a:t>
            </a:r>
            <a:r>
              <a:rPr lang="el-GR" sz="2400" dirty="0" smtClean="0"/>
              <a:t>, </a:t>
            </a:r>
            <a:r>
              <a:rPr lang="el-GR" sz="2400" dirty="0" err="1" smtClean="0"/>
              <a:t>επωνυμία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χορηγού</a:t>
            </a:r>
            <a:r>
              <a:rPr lang="el-GR" sz="2400" dirty="0" smtClean="0"/>
              <a:t> και να </a:t>
            </a:r>
            <a:r>
              <a:rPr lang="el-GR" sz="2400" dirty="0" err="1" smtClean="0"/>
              <a:t>προβάλει</a:t>
            </a:r>
            <a:r>
              <a:rPr lang="el-GR" sz="2400" dirty="0" smtClean="0"/>
              <a:t> τα </a:t>
            </a:r>
            <a:r>
              <a:rPr lang="el-GR" sz="2400" dirty="0" err="1" smtClean="0"/>
              <a:t>προϊόντα</a:t>
            </a:r>
            <a:r>
              <a:rPr lang="el-GR" sz="2400" dirty="0" smtClean="0"/>
              <a:t> του και </a:t>
            </a:r>
            <a:r>
              <a:rPr lang="el-GR" sz="2400" dirty="0" err="1" smtClean="0"/>
              <a:t>γενικά</a:t>
            </a:r>
            <a:r>
              <a:rPr lang="el-GR" sz="2400" dirty="0" smtClean="0"/>
              <a:t> τη </a:t>
            </a:r>
            <a:r>
              <a:rPr lang="el-GR" sz="2400" dirty="0" err="1" smtClean="0"/>
              <a:t>επιχειρηματική</a:t>
            </a:r>
            <a:r>
              <a:rPr lang="el-GR" sz="2400" dirty="0" smtClean="0"/>
              <a:t> </a:t>
            </a:r>
            <a:r>
              <a:rPr lang="el-GR" sz="2400" dirty="0" err="1" smtClean="0"/>
              <a:t>επιστημονική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κοινωνική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δραστηριότητα</a:t>
            </a:r>
            <a:r>
              <a:rPr lang="el-GR" sz="2400" dirty="0" smtClean="0"/>
              <a:t>. 2 </a:t>
            </a:r>
            <a:r>
              <a:rPr lang="el-GR" sz="2400" dirty="0" err="1" smtClean="0"/>
              <a:t>κατηγορίες</a:t>
            </a:r>
            <a:r>
              <a:rPr lang="el-GR" sz="2400" dirty="0" smtClean="0"/>
              <a:t> </a:t>
            </a:r>
            <a:r>
              <a:rPr lang="el-GR" sz="2400" dirty="0" err="1" smtClean="0"/>
              <a:t>παίρνουν</a:t>
            </a:r>
            <a:r>
              <a:rPr lang="el-GR" sz="2400" dirty="0" smtClean="0"/>
              <a:t> </a:t>
            </a:r>
            <a:r>
              <a:rPr lang="el-GR" sz="2400" dirty="0" err="1" smtClean="0"/>
              <a:t>μέρος</a:t>
            </a:r>
            <a:r>
              <a:rPr lang="el-GR" sz="2400" dirty="0" smtClean="0"/>
              <a:t> στη </a:t>
            </a:r>
            <a:r>
              <a:rPr lang="el-GR" sz="2400" dirty="0" err="1" smtClean="0"/>
              <a:t>σύμβαση</a:t>
            </a:r>
            <a:r>
              <a:rPr lang="el-GR" sz="2400" dirty="0" smtClean="0"/>
              <a:t>, τα </a:t>
            </a:r>
            <a:r>
              <a:rPr lang="el-GR" sz="2400" dirty="0" err="1" smtClean="0"/>
              <a:t>υποκείμενα</a:t>
            </a:r>
            <a:r>
              <a:rPr lang="el-GR" sz="2400" dirty="0" smtClean="0"/>
              <a:t>, της </a:t>
            </a:r>
            <a:r>
              <a:rPr lang="el-GR" sz="2400" dirty="0" err="1" smtClean="0"/>
              <a:t>συμβατικής</a:t>
            </a:r>
            <a:r>
              <a:rPr lang="el-GR" sz="2400" dirty="0" smtClean="0"/>
              <a:t> </a:t>
            </a:r>
            <a:r>
              <a:rPr lang="el-GR" sz="2400" dirty="0" err="1" smtClean="0"/>
              <a:t>σχέσης</a:t>
            </a:r>
            <a:r>
              <a:rPr lang="el-GR" sz="2400" dirty="0" smtClean="0"/>
              <a:t> </a:t>
            </a:r>
            <a:r>
              <a:rPr lang="el-GR" sz="2400" dirty="0" err="1" smtClean="0"/>
              <a:t>δλδ</a:t>
            </a:r>
            <a:r>
              <a:rPr lang="el-GR" sz="2400" dirty="0" smtClean="0"/>
              <a:t>. Οι </a:t>
            </a:r>
            <a:r>
              <a:rPr lang="el-GR" sz="2400" dirty="0" err="1" smtClean="0"/>
              <a:t>χορηγοί</a:t>
            </a:r>
            <a:r>
              <a:rPr lang="el-GR" sz="2400" dirty="0" smtClean="0"/>
              <a:t> και οι </a:t>
            </a:r>
            <a:r>
              <a:rPr lang="el-GR" sz="2400" dirty="0" err="1" smtClean="0"/>
              <a:t>δέκτες</a:t>
            </a:r>
            <a:r>
              <a:rPr lang="el-GR" sz="2400" dirty="0" smtClean="0"/>
              <a:t>, και οι </a:t>
            </a:r>
            <a:r>
              <a:rPr lang="el-GR" sz="2400" dirty="0" err="1" smtClean="0"/>
              <a:t>έμμεσα</a:t>
            </a:r>
            <a:r>
              <a:rPr lang="el-GR" sz="2400" dirty="0" smtClean="0"/>
              <a:t> </a:t>
            </a:r>
            <a:r>
              <a:rPr lang="el-GR" sz="2400" dirty="0" err="1" smtClean="0"/>
              <a:t>ενδιαφερόμενοι</a:t>
            </a:r>
            <a:r>
              <a:rPr lang="el-GR" sz="2400" dirty="0" smtClean="0"/>
              <a:t> </a:t>
            </a:r>
            <a:r>
              <a:rPr lang="el-GR" sz="2400" dirty="0" err="1" smtClean="0"/>
              <a:t>όπως</a:t>
            </a:r>
            <a:r>
              <a:rPr lang="el-GR" sz="2400" dirty="0" smtClean="0"/>
              <a:t> ΜΜΕ και </a:t>
            </a:r>
            <a:r>
              <a:rPr lang="el-GR" sz="2400" dirty="0" err="1" smtClean="0"/>
              <a:t>κρατικές</a:t>
            </a:r>
            <a:r>
              <a:rPr lang="el-GR" sz="2400" dirty="0" smtClean="0"/>
              <a:t> </a:t>
            </a:r>
            <a:r>
              <a:rPr lang="el-GR" sz="2400" dirty="0" err="1" smtClean="0"/>
              <a:t>υπηρεσίες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Factoring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Μορφή </a:t>
            </a:r>
            <a:r>
              <a:rPr lang="el-GR" dirty="0" err="1" smtClean="0"/>
              <a:t>χρηματοδότησης</a:t>
            </a:r>
            <a:r>
              <a:rPr lang="el-GR" dirty="0" smtClean="0"/>
              <a:t> </a:t>
            </a:r>
            <a:r>
              <a:rPr lang="el-GR" dirty="0" err="1" smtClean="0"/>
              <a:t>επιχειρήσεων</a:t>
            </a:r>
            <a:r>
              <a:rPr lang="el-GR" dirty="0" smtClean="0"/>
              <a:t>. </a:t>
            </a:r>
            <a:r>
              <a:rPr lang="el-GR" dirty="0" err="1" smtClean="0"/>
              <a:t>Συνίσταται</a:t>
            </a:r>
            <a:r>
              <a:rPr lang="el-GR" dirty="0" smtClean="0"/>
              <a:t> στην </a:t>
            </a:r>
            <a:r>
              <a:rPr lang="el-GR" dirty="0" err="1" smtClean="0"/>
              <a:t>έναντι</a:t>
            </a:r>
            <a:r>
              <a:rPr lang="el-GR" dirty="0" smtClean="0"/>
              <a:t> </a:t>
            </a:r>
            <a:r>
              <a:rPr lang="el-GR" dirty="0" err="1" smtClean="0"/>
              <a:t>προμήθειας</a:t>
            </a:r>
            <a:r>
              <a:rPr lang="el-GR" dirty="0" smtClean="0"/>
              <a:t> </a:t>
            </a:r>
            <a:r>
              <a:rPr lang="el-GR" dirty="0" err="1" smtClean="0"/>
              <a:t>ανάληψη</a:t>
            </a:r>
            <a:r>
              <a:rPr lang="el-GR" dirty="0" smtClean="0"/>
              <a:t> της </a:t>
            </a:r>
            <a:r>
              <a:rPr lang="el-GR" dirty="0" err="1" smtClean="0"/>
              <a:t>υποχρέωσης</a:t>
            </a:r>
            <a:r>
              <a:rPr lang="el-GR" dirty="0" smtClean="0"/>
              <a:t> για </a:t>
            </a:r>
            <a:r>
              <a:rPr lang="el-GR" dirty="0" err="1" smtClean="0"/>
              <a:t>είσπραξη</a:t>
            </a:r>
            <a:r>
              <a:rPr lang="el-GR" dirty="0" smtClean="0"/>
              <a:t>, </a:t>
            </a:r>
            <a:r>
              <a:rPr lang="el-GR" dirty="0" err="1" smtClean="0"/>
              <a:t>λογιστική</a:t>
            </a:r>
            <a:r>
              <a:rPr lang="el-GR" dirty="0" smtClean="0"/>
              <a:t> και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παρακολούθηση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διαχείριση</a:t>
            </a:r>
            <a:r>
              <a:rPr lang="el-GR" dirty="0" smtClean="0"/>
              <a:t> </a:t>
            </a:r>
            <a:r>
              <a:rPr lang="el-GR" dirty="0" err="1" smtClean="0"/>
              <a:t>απαιτήσεων</a:t>
            </a:r>
            <a:r>
              <a:rPr lang="el-GR" dirty="0" smtClean="0"/>
              <a:t> </a:t>
            </a:r>
            <a:r>
              <a:rPr lang="el-GR" dirty="0" err="1" smtClean="0"/>
              <a:t>εμπόρου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την </a:t>
            </a:r>
            <a:r>
              <a:rPr lang="el-GR" dirty="0" err="1" smtClean="0"/>
              <a:t>πώληση</a:t>
            </a:r>
            <a:r>
              <a:rPr lang="el-GR" dirty="0" smtClean="0"/>
              <a:t> </a:t>
            </a:r>
            <a:r>
              <a:rPr lang="el-GR" dirty="0" err="1" smtClean="0"/>
              <a:t>αγαθών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παροχή</a:t>
            </a:r>
            <a:r>
              <a:rPr lang="el-GR" dirty="0" smtClean="0"/>
              <a:t> </a:t>
            </a:r>
            <a:r>
              <a:rPr lang="el-GR" dirty="0" err="1" smtClean="0"/>
              <a:t>υπηρεσιών</a:t>
            </a:r>
            <a:r>
              <a:rPr lang="el-GR" dirty="0" smtClean="0"/>
              <a:t>. </a:t>
            </a:r>
            <a:r>
              <a:rPr lang="el-GR" dirty="0" err="1" smtClean="0"/>
              <a:t>Ιδιαιτέρες</a:t>
            </a:r>
            <a:r>
              <a:rPr lang="el-GR" dirty="0" smtClean="0"/>
              <a:t> </a:t>
            </a:r>
            <a:r>
              <a:rPr lang="el-GR" dirty="0" err="1" smtClean="0"/>
              <a:t>εκδηλώσεις</a:t>
            </a:r>
            <a:r>
              <a:rPr lang="el-GR" dirty="0" smtClean="0"/>
              <a:t>: </a:t>
            </a:r>
            <a:r>
              <a:rPr lang="el-GR" dirty="0" err="1" smtClean="0"/>
              <a:t>εκχώρηση</a:t>
            </a:r>
            <a:r>
              <a:rPr lang="el-GR" dirty="0" smtClean="0"/>
              <a:t> </a:t>
            </a:r>
            <a:r>
              <a:rPr lang="el-GR" dirty="0" err="1" smtClean="0"/>
              <a:t>απαιτήσεων</a:t>
            </a:r>
            <a:r>
              <a:rPr lang="el-GR" dirty="0" smtClean="0"/>
              <a:t> με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χωρίς</a:t>
            </a:r>
            <a:r>
              <a:rPr lang="el-GR" dirty="0" smtClean="0"/>
              <a:t>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αναγωγής</a:t>
            </a:r>
            <a:r>
              <a:rPr lang="el-GR" dirty="0" smtClean="0"/>
              <a:t>, </a:t>
            </a:r>
            <a:r>
              <a:rPr lang="el-GR" dirty="0" err="1" smtClean="0"/>
              <a:t>προεξόφληση</a:t>
            </a:r>
            <a:r>
              <a:rPr lang="el-GR" dirty="0" smtClean="0"/>
              <a:t> </a:t>
            </a:r>
            <a:r>
              <a:rPr lang="el-GR" dirty="0" err="1" smtClean="0"/>
              <a:t>απαιτήσεων</a:t>
            </a:r>
            <a:r>
              <a:rPr lang="el-GR" dirty="0" smtClean="0"/>
              <a:t>, </a:t>
            </a:r>
            <a:r>
              <a:rPr lang="el-GR" dirty="0" err="1" smtClean="0"/>
              <a:t>εξουσιοδότηση</a:t>
            </a:r>
            <a:r>
              <a:rPr lang="el-GR" dirty="0" smtClean="0"/>
              <a:t> για την </a:t>
            </a:r>
            <a:r>
              <a:rPr lang="el-GR" dirty="0" err="1" smtClean="0"/>
              <a:t>είσπραξη</a:t>
            </a:r>
            <a:r>
              <a:rPr lang="el-GR" dirty="0" smtClean="0"/>
              <a:t> </a:t>
            </a:r>
            <a:r>
              <a:rPr lang="el-GR" dirty="0" err="1" smtClean="0"/>
              <a:t>απαιτήσεων</a:t>
            </a:r>
            <a:r>
              <a:rPr lang="el-GR" dirty="0" smtClean="0"/>
              <a:t> και </a:t>
            </a:r>
            <a:r>
              <a:rPr lang="el-GR" dirty="0" err="1" smtClean="0"/>
              <a:t>κάλυψη</a:t>
            </a:r>
            <a:r>
              <a:rPr lang="el-GR" dirty="0" smtClean="0"/>
              <a:t> </a:t>
            </a:r>
            <a:r>
              <a:rPr lang="el-GR" dirty="0" err="1" smtClean="0"/>
              <a:t>εξωτερικού</a:t>
            </a:r>
            <a:r>
              <a:rPr lang="el-GR" dirty="0" smtClean="0"/>
              <a:t> </a:t>
            </a:r>
            <a:r>
              <a:rPr lang="el-GR" dirty="0" err="1" smtClean="0"/>
              <a:t>κινδύνου</a:t>
            </a:r>
            <a:r>
              <a:rPr lang="el-GR" dirty="0" smtClean="0"/>
              <a:t>. </a:t>
            </a:r>
            <a:r>
              <a:rPr lang="el-GR" dirty="0" err="1" smtClean="0"/>
              <a:t>Είδη</a:t>
            </a:r>
            <a:r>
              <a:rPr lang="el-GR" dirty="0" smtClean="0"/>
              <a:t>: </a:t>
            </a:r>
            <a:r>
              <a:rPr lang="el-GR" dirty="0" err="1" smtClean="0"/>
              <a:t>Εγχώριο</a:t>
            </a:r>
            <a:r>
              <a:rPr lang="el-GR" dirty="0" smtClean="0"/>
              <a:t>, </a:t>
            </a:r>
            <a:r>
              <a:rPr lang="el-GR" dirty="0" err="1" smtClean="0"/>
              <a:t>Διεθνές</a:t>
            </a:r>
            <a:r>
              <a:rPr lang="el-GR" dirty="0" smtClean="0"/>
              <a:t>, Με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αναγωγής</a:t>
            </a:r>
            <a:r>
              <a:rPr lang="el-GR" dirty="0" smtClean="0"/>
              <a:t>: ο </a:t>
            </a:r>
            <a:r>
              <a:rPr lang="en-US" dirty="0" smtClean="0"/>
              <a:t>factor </a:t>
            </a:r>
            <a:r>
              <a:rPr lang="el-GR" dirty="0" err="1" smtClean="0"/>
              <a:t>έχει</a:t>
            </a:r>
            <a:r>
              <a:rPr lang="el-GR" dirty="0" smtClean="0"/>
              <a:t> το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επιστροφής</a:t>
            </a:r>
            <a:r>
              <a:rPr lang="el-GR" dirty="0" smtClean="0"/>
              <a:t> των </a:t>
            </a:r>
            <a:r>
              <a:rPr lang="el-GR" dirty="0" err="1" smtClean="0"/>
              <a:t>απλήρωτων</a:t>
            </a:r>
            <a:r>
              <a:rPr lang="el-GR" dirty="0" smtClean="0"/>
              <a:t> </a:t>
            </a:r>
            <a:r>
              <a:rPr lang="el-GR" dirty="0" err="1" smtClean="0"/>
              <a:t>τιμολογίων</a:t>
            </a:r>
            <a:r>
              <a:rPr lang="el-GR" dirty="0" smtClean="0"/>
              <a:t> που δεν </a:t>
            </a:r>
            <a:r>
              <a:rPr lang="el-GR" dirty="0" err="1" smtClean="0"/>
              <a:t>έχουν</a:t>
            </a:r>
            <a:r>
              <a:rPr lang="el-GR" dirty="0" smtClean="0"/>
              <a:t> </a:t>
            </a:r>
            <a:r>
              <a:rPr lang="el-GR" dirty="0" err="1" smtClean="0"/>
              <a:t>πληρωθεί</a:t>
            </a:r>
            <a:r>
              <a:rPr lang="el-GR" dirty="0" smtClean="0"/>
              <a:t> </a:t>
            </a:r>
            <a:r>
              <a:rPr lang="el-GR" dirty="0" err="1" smtClean="0"/>
              <a:t>έναντι</a:t>
            </a:r>
            <a:r>
              <a:rPr lang="el-GR" dirty="0" smtClean="0"/>
              <a:t> </a:t>
            </a:r>
            <a:r>
              <a:rPr lang="el-GR" dirty="0" err="1" smtClean="0"/>
              <a:t>καταβολής</a:t>
            </a:r>
            <a:r>
              <a:rPr lang="el-GR" dirty="0" smtClean="0"/>
              <a:t> του </a:t>
            </a:r>
            <a:r>
              <a:rPr lang="el-GR" dirty="0" err="1" smtClean="0"/>
              <a:t>αντίστοιχου</a:t>
            </a:r>
            <a:r>
              <a:rPr lang="el-GR" dirty="0" smtClean="0"/>
              <a:t> </a:t>
            </a:r>
            <a:r>
              <a:rPr lang="el-GR" dirty="0" err="1" smtClean="0"/>
              <a:t>ποσού,ο</a:t>
            </a:r>
            <a:r>
              <a:rPr lang="el-GR" dirty="0" smtClean="0"/>
              <a:t> </a:t>
            </a:r>
            <a:r>
              <a:rPr lang="en-US" dirty="0" smtClean="0"/>
              <a:t>factor </a:t>
            </a:r>
            <a:r>
              <a:rPr lang="el-GR" dirty="0" err="1" smtClean="0"/>
              <a:t>αναλαμβάνει</a:t>
            </a:r>
            <a:r>
              <a:rPr lang="el-GR" dirty="0" smtClean="0"/>
              <a:t> τον </a:t>
            </a:r>
            <a:r>
              <a:rPr lang="el-GR" dirty="0" err="1" smtClean="0"/>
              <a:t>κίνδυνο</a:t>
            </a:r>
            <a:r>
              <a:rPr lang="el-GR" dirty="0" smtClean="0"/>
              <a:t> των </a:t>
            </a:r>
            <a:r>
              <a:rPr lang="el-GR" dirty="0" err="1" smtClean="0"/>
              <a:t>απλήρωτων</a:t>
            </a:r>
            <a:r>
              <a:rPr lang="el-GR" dirty="0" smtClean="0"/>
              <a:t> </a:t>
            </a:r>
            <a:r>
              <a:rPr lang="el-GR" dirty="0" err="1" smtClean="0"/>
              <a:t>τιμολογίων</a:t>
            </a:r>
            <a:r>
              <a:rPr lang="el-GR" dirty="0" smtClean="0"/>
              <a:t>, : η </a:t>
            </a:r>
            <a:r>
              <a:rPr lang="el-GR" dirty="0" err="1" smtClean="0"/>
              <a:t>συμφωνία</a:t>
            </a:r>
            <a:r>
              <a:rPr lang="el-GR" dirty="0" smtClean="0"/>
              <a:t> </a:t>
            </a:r>
            <a:r>
              <a:rPr lang="el-GR" dirty="0" err="1" smtClean="0"/>
              <a:t>μεταξύ</a:t>
            </a:r>
            <a:r>
              <a:rPr lang="el-GR" dirty="0" smtClean="0"/>
              <a:t> </a:t>
            </a:r>
            <a:r>
              <a:rPr lang="en-US" dirty="0" smtClean="0"/>
              <a:t>factor </a:t>
            </a:r>
            <a:r>
              <a:rPr lang="el-GR" dirty="0" smtClean="0"/>
              <a:t>και </a:t>
            </a:r>
            <a:r>
              <a:rPr lang="el-GR" dirty="0" err="1" smtClean="0"/>
              <a:t>προμηθευτών</a:t>
            </a:r>
            <a:r>
              <a:rPr lang="el-GR" dirty="0" smtClean="0"/>
              <a:t> </a:t>
            </a:r>
            <a:r>
              <a:rPr lang="el-GR" dirty="0" err="1" smtClean="0"/>
              <a:t>διατηρείται</a:t>
            </a:r>
            <a:r>
              <a:rPr lang="el-GR" dirty="0" smtClean="0"/>
              <a:t> </a:t>
            </a:r>
            <a:r>
              <a:rPr lang="el-GR" dirty="0" err="1" smtClean="0"/>
              <a:t>μυστική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FR" sz="2500" b="1" dirty="0" smtClean="0"/>
              <a:t>Forfaiting</a:t>
            </a:r>
            <a:r>
              <a:rPr lang="el-GR" sz="2500" dirty="0" smtClean="0"/>
              <a:t>: Σύμβαση με την </a:t>
            </a:r>
            <a:r>
              <a:rPr lang="el-GR" sz="2500" dirty="0" err="1" smtClean="0"/>
              <a:t>οποία</a:t>
            </a:r>
            <a:r>
              <a:rPr lang="el-GR" sz="2500" dirty="0" smtClean="0"/>
              <a:t> η </a:t>
            </a:r>
            <a:r>
              <a:rPr lang="el-GR" sz="2500" dirty="0" err="1" smtClean="0"/>
              <a:t>τράπεζα</a:t>
            </a:r>
            <a:r>
              <a:rPr lang="el-GR" sz="2500" dirty="0" smtClean="0"/>
              <a:t> </a:t>
            </a:r>
            <a:r>
              <a:rPr lang="el-GR" sz="2500" dirty="0" err="1" smtClean="0"/>
              <a:t>προεξοφλεί</a:t>
            </a:r>
            <a:r>
              <a:rPr lang="el-GR" sz="2500" dirty="0" smtClean="0"/>
              <a:t> </a:t>
            </a:r>
            <a:r>
              <a:rPr lang="el-GR" sz="2500" dirty="0" err="1" smtClean="0"/>
              <a:t>απαιτήσεις</a:t>
            </a:r>
            <a:r>
              <a:rPr lang="el-GR" sz="2500" dirty="0" smtClean="0"/>
              <a:t> </a:t>
            </a:r>
            <a:r>
              <a:rPr lang="el-GR" sz="2500" dirty="0" err="1" smtClean="0"/>
              <a:t>ή</a:t>
            </a:r>
            <a:r>
              <a:rPr lang="el-GR" sz="2500" dirty="0" smtClean="0"/>
              <a:t> </a:t>
            </a:r>
            <a:r>
              <a:rPr lang="el-GR" sz="2500" dirty="0" err="1" smtClean="0"/>
              <a:t>αξιόγραφα</a:t>
            </a:r>
            <a:r>
              <a:rPr lang="el-GR" sz="2500" dirty="0" smtClean="0"/>
              <a:t> </a:t>
            </a:r>
            <a:r>
              <a:rPr lang="el-GR" sz="2500" dirty="0" err="1" smtClean="0"/>
              <a:t>χωρίς</a:t>
            </a:r>
            <a:r>
              <a:rPr lang="el-GR" sz="2500" dirty="0" smtClean="0"/>
              <a:t> </a:t>
            </a:r>
            <a:r>
              <a:rPr lang="el-GR" sz="2500" dirty="0" err="1" smtClean="0"/>
              <a:t>δικαίωμα</a:t>
            </a:r>
            <a:r>
              <a:rPr lang="el-GR" sz="2500" dirty="0" smtClean="0"/>
              <a:t> </a:t>
            </a:r>
            <a:r>
              <a:rPr lang="el-GR" sz="2500" dirty="0" err="1" smtClean="0"/>
              <a:t>αναγωγής</a:t>
            </a:r>
            <a:r>
              <a:rPr lang="el-GR" sz="2500" dirty="0" smtClean="0"/>
              <a:t>, </a:t>
            </a:r>
            <a:r>
              <a:rPr lang="el-GR" sz="2500" dirty="0" err="1" smtClean="0"/>
              <a:t>εφόσον</a:t>
            </a:r>
            <a:r>
              <a:rPr lang="el-GR" sz="2500" dirty="0" smtClean="0"/>
              <a:t> η </a:t>
            </a:r>
            <a:r>
              <a:rPr lang="el-GR" sz="2500" dirty="0" err="1" smtClean="0"/>
              <a:t>απαίτηση</a:t>
            </a:r>
            <a:r>
              <a:rPr lang="el-GR" sz="2500" dirty="0" smtClean="0"/>
              <a:t> είναι </a:t>
            </a:r>
            <a:r>
              <a:rPr lang="el-GR" sz="2500" dirty="0" err="1" smtClean="0"/>
              <a:t>ασφαλισμένη</a:t>
            </a:r>
            <a:r>
              <a:rPr lang="el-GR" sz="2500" dirty="0" smtClean="0"/>
              <a:t>.</a:t>
            </a:r>
            <a:endParaRPr lang="en-US" sz="25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Leasing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Σύμβαση </a:t>
            </a:r>
            <a:r>
              <a:rPr lang="el-GR" dirty="0" err="1" smtClean="0"/>
              <a:t>όπου</a:t>
            </a:r>
            <a:r>
              <a:rPr lang="el-GR" dirty="0" smtClean="0"/>
              <a:t> το </a:t>
            </a:r>
            <a:r>
              <a:rPr lang="el-GR" dirty="0" err="1" smtClean="0"/>
              <a:t>ένα</a:t>
            </a:r>
            <a:r>
              <a:rPr lang="el-GR" dirty="0" smtClean="0"/>
              <a:t> </a:t>
            </a:r>
            <a:r>
              <a:rPr lang="el-GR" dirty="0" err="1" smtClean="0"/>
              <a:t>μέρος</a:t>
            </a:r>
            <a:r>
              <a:rPr lang="el-GR" dirty="0" smtClean="0"/>
              <a:t> </a:t>
            </a:r>
            <a:r>
              <a:rPr lang="el-GR" dirty="0" err="1" smtClean="0"/>
              <a:t>παραχωρεί</a:t>
            </a:r>
            <a:r>
              <a:rPr lang="el-GR" dirty="0" smtClean="0"/>
              <a:t> για </a:t>
            </a:r>
            <a:r>
              <a:rPr lang="el-GR" dirty="0" err="1" smtClean="0"/>
              <a:t>ορισμένο</a:t>
            </a:r>
            <a:r>
              <a:rPr lang="el-GR" dirty="0" smtClean="0"/>
              <a:t> </a:t>
            </a:r>
            <a:r>
              <a:rPr lang="el-GR" dirty="0" err="1" smtClean="0"/>
              <a:t>χρονικό</a:t>
            </a:r>
            <a:r>
              <a:rPr lang="el-GR" dirty="0" smtClean="0"/>
              <a:t> </a:t>
            </a:r>
            <a:r>
              <a:rPr lang="el-GR" dirty="0" err="1" smtClean="0"/>
              <a:t>διάστημα</a:t>
            </a:r>
            <a:r>
              <a:rPr lang="el-GR" dirty="0" smtClean="0"/>
              <a:t> στο </a:t>
            </a:r>
            <a:r>
              <a:rPr lang="el-GR" dirty="0" err="1" smtClean="0"/>
              <a:t>άλλο</a:t>
            </a:r>
            <a:r>
              <a:rPr lang="el-GR" dirty="0" smtClean="0"/>
              <a:t> τη </a:t>
            </a:r>
            <a:r>
              <a:rPr lang="el-GR" dirty="0" err="1" smtClean="0"/>
              <a:t>χρήση</a:t>
            </a:r>
            <a:r>
              <a:rPr lang="el-GR" dirty="0" smtClean="0"/>
              <a:t> </a:t>
            </a:r>
            <a:r>
              <a:rPr lang="el-GR" dirty="0" err="1" smtClean="0"/>
              <a:t>πράγματος</a:t>
            </a:r>
            <a:r>
              <a:rPr lang="el-GR" dirty="0" smtClean="0"/>
              <a:t> που </a:t>
            </a:r>
            <a:r>
              <a:rPr lang="el-GR" dirty="0" err="1" smtClean="0"/>
              <a:t>προορίζεται</a:t>
            </a:r>
            <a:r>
              <a:rPr lang="el-GR" dirty="0" smtClean="0"/>
              <a:t> για </a:t>
            </a:r>
            <a:r>
              <a:rPr lang="el-GR" dirty="0" err="1" smtClean="0"/>
              <a:t>επαγγελματική</a:t>
            </a:r>
            <a:r>
              <a:rPr lang="el-GR" dirty="0" smtClean="0"/>
              <a:t> </a:t>
            </a:r>
            <a:r>
              <a:rPr lang="el-GR" dirty="0" err="1" smtClean="0"/>
              <a:t>χρήση</a:t>
            </a:r>
            <a:r>
              <a:rPr lang="el-GR" dirty="0" smtClean="0"/>
              <a:t> </a:t>
            </a:r>
            <a:r>
              <a:rPr lang="el-GR" dirty="0" err="1" smtClean="0"/>
              <a:t>παρέχοντας</a:t>
            </a:r>
            <a:r>
              <a:rPr lang="el-GR" dirty="0" smtClean="0"/>
              <a:t> του το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τη </a:t>
            </a:r>
            <a:r>
              <a:rPr lang="el-GR" dirty="0" err="1" smtClean="0"/>
              <a:t>λήξη</a:t>
            </a:r>
            <a:r>
              <a:rPr lang="el-GR" dirty="0" smtClean="0"/>
              <a:t> της </a:t>
            </a:r>
            <a:r>
              <a:rPr lang="el-GR" dirty="0" err="1" smtClean="0"/>
              <a:t>σύμβασης</a:t>
            </a:r>
            <a:r>
              <a:rPr lang="el-GR" dirty="0" smtClean="0"/>
              <a:t> να </a:t>
            </a:r>
            <a:r>
              <a:rPr lang="el-GR" dirty="0" err="1" smtClean="0"/>
              <a:t>αγοράσει</a:t>
            </a:r>
            <a:r>
              <a:rPr lang="el-GR" dirty="0" smtClean="0"/>
              <a:t> το </a:t>
            </a:r>
            <a:r>
              <a:rPr lang="el-GR" dirty="0" err="1" smtClean="0"/>
              <a:t>πράγμα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να </a:t>
            </a:r>
            <a:r>
              <a:rPr lang="el-GR" dirty="0" err="1" smtClean="0"/>
              <a:t>ανανεώσει</a:t>
            </a:r>
            <a:r>
              <a:rPr lang="el-GR" dirty="0" smtClean="0"/>
              <a:t> τη </a:t>
            </a:r>
            <a:r>
              <a:rPr lang="el-GR" dirty="0" err="1" smtClean="0"/>
              <a:t>μίσθωση</a:t>
            </a:r>
            <a:r>
              <a:rPr lang="el-GR" dirty="0" smtClean="0"/>
              <a:t>. </a:t>
            </a:r>
            <a:r>
              <a:rPr lang="el-GR" dirty="0" err="1" smtClean="0"/>
              <a:t>Συνάπτεται</a:t>
            </a:r>
            <a:r>
              <a:rPr lang="el-GR" dirty="0" smtClean="0"/>
              <a:t> </a:t>
            </a:r>
            <a:r>
              <a:rPr lang="el-GR" dirty="0" err="1" smtClean="0"/>
              <a:t>μόνο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Α.Ε. </a:t>
            </a:r>
            <a:r>
              <a:rPr lang="el-GR" dirty="0" err="1" smtClean="0"/>
              <a:t>χρηματοδοτικής</a:t>
            </a:r>
            <a:r>
              <a:rPr lang="el-GR" dirty="0" smtClean="0"/>
              <a:t> </a:t>
            </a:r>
            <a:r>
              <a:rPr lang="el-GR" dirty="0" err="1" smtClean="0"/>
              <a:t>μίσθωσης</a:t>
            </a:r>
            <a:r>
              <a:rPr lang="el-GR" dirty="0" smtClean="0"/>
              <a:t> που </a:t>
            </a:r>
            <a:r>
              <a:rPr lang="el-GR" dirty="0" err="1" smtClean="0"/>
              <a:t>ιδρύεται</a:t>
            </a:r>
            <a:r>
              <a:rPr lang="el-GR" dirty="0" smtClean="0"/>
              <a:t> με </a:t>
            </a:r>
            <a:r>
              <a:rPr lang="el-GR" dirty="0" err="1" smtClean="0"/>
              <a:t>άδεια</a:t>
            </a:r>
            <a:r>
              <a:rPr lang="el-GR" dirty="0" smtClean="0"/>
              <a:t> της </a:t>
            </a:r>
            <a:r>
              <a:rPr lang="el-GR" dirty="0" err="1" smtClean="0"/>
              <a:t>τράπεζας</a:t>
            </a:r>
            <a:r>
              <a:rPr lang="el-GR" dirty="0" smtClean="0"/>
              <a:t> της </a:t>
            </a:r>
            <a:r>
              <a:rPr lang="el-GR" dirty="0" err="1" smtClean="0"/>
              <a:t>Ελλάδος</a:t>
            </a:r>
            <a:r>
              <a:rPr lang="el-GR" dirty="0" smtClean="0"/>
              <a:t>. </a:t>
            </a:r>
            <a:r>
              <a:rPr lang="el-GR" dirty="0" err="1" smtClean="0"/>
              <a:t>Συνάπτεται</a:t>
            </a:r>
            <a:r>
              <a:rPr lang="el-GR" dirty="0" smtClean="0"/>
              <a:t> </a:t>
            </a:r>
            <a:r>
              <a:rPr lang="el-GR" dirty="0" err="1" smtClean="0"/>
              <a:t>εγγράφως</a:t>
            </a:r>
            <a:r>
              <a:rPr lang="el-GR" dirty="0" smtClean="0"/>
              <a:t> </a:t>
            </a:r>
            <a:r>
              <a:rPr lang="el-GR" dirty="0" err="1" smtClean="0"/>
              <a:t>τουλάχιστον</a:t>
            </a:r>
            <a:r>
              <a:rPr lang="el-GR" dirty="0" smtClean="0"/>
              <a:t> για 3 </a:t>
            </a:r>
            <a:r>
              <a:rPr lang="el-GR" dirty="0" err="1" smtClean="0"/>
              <a:t>χρόνια</a:t>
            </a:r>
            <a:r>
              <a:rPr lang="el-GR" dirty="0" smtClean="0"/>
              <a:t>, </a:t>
            </a:r>
            <a:r>
              <a:rPr lang="el-GR" dirty="0" err="1" smtClean="0"/>
              <a:t>δημοσιεύεται</a:t>
            </a:r>
            <a:r>
              <a:rPr lang="el-GR" dirty="0" smtClean="0"/>
              <a:t> σε </a:t>
            </a:r>
            <a:r>
              <a:rPr lang="el-GR" dirty="0" err="1" smtClean="0"/>
              <a:t>ειδικό</a:t>
            </a:r>
            <a:r>
              <a:rPr lang="el-GR" dirty="0" smtClean="0"/>
              <a:t> </a:t>
            </a:r>
            <a:r>
              <a:rPr lang="el-GR" dirty="0" err="1" smtClean="0"/>
              <a:t>βιβλίο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Χωρίς</a:t>
            </a:r>
            <a:r>
              <a:rPr lang="el-GR" dirty="0" smtClean="0"/>
              <a:t>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αναγωγής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Εμπιστευτικό</a:t>
            </a:r>
            <a:r>
              <a:rPr lang="el-GR" dirty="0" smtClean="0"/>
              <a:t> </a:t>
            </a:r>
            <a:r>
              <a:rPr lang="en-US" dirty="0" smtClean="0"/>
              <a:t>factoring</a:t>
            </a:r>
            <a:r>
              <a:rPr lang="el-GR" dirty="0" smtClean="0"/>
              <a:t> : </a:t>
            </a:r>
            <a:r>
              <a:rPr lang="el-GR" dirty="0" err="1" smtClean="0"/>
              <a:t>αποτέλεσμα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την </a:t>
            </a:r>
            <a:r>
              <a:rPr lang="el-GR" dirty="0" err="1" smtClean="0"/>
              <a:t>καταχώριση</a:t>
            </a:r>
            <a:r>
              <a:rPr lang="el-GR" dirty="0" smtClean="0"/>
              <a:t> της να </a:t>
            </a:r>
            <a:r>
              <a:rPr lang="el-GR" dirty="0" err="1" smtClean="0"/>
              <a:t>αντιτάσσεται</a:t>
            </a:r>
            <a:r>
              <a:rPr lang="el-GR" dirty="0" smtClean="0"/>
              <a:t> </a:t>
            </a:r>
            <a:r>
              <a:rPr lang="el-GR" dirty="0" err="1" smtClean="0"/>
              <a:t>έναντι</a:t>
            </a:r>
            <a:r>
              <a:rPr lang="el-GR" dirty="0" smtClean="0"/>
              <a:t> </a:t>
            </a:r>
            <a:r>
              <a:rPr lang="el-GR" dirty="0" err="1" smtClean="0"/>
              <a:t>τρίτων</a:t>
            </a:r>
            <a:r>
              <a:rPr lang="el-GR" dirty="0" smtClean="0"/>
              <a:t>. Στην </a:t>
            </a:r>
            <a:r>
              <a:rPr lang="el-GR" dirty="0" err="1" smtClean="0"/>
              <a:t>αντίστροφη</a:t>
            </a:r>
            <a:r>
              <a:rPr lang="el-GR" dirty="0" smtClean="0"/>
              <a:t> </a:t>
            </a:r>
            <a:r>
              <a:rPr lang="el-GR" dirty="0" err="1" smtClean="0"/>
              <a:t>χρηματοδοτική</a:t>
            </a:r>
            <a:r>
              <a:rPr lang="el-GR" dirty="0" smtClean="0"/>
              <a:t> </a:t>
            </a:r>
            <a:r>
              <a:rPr lang="el-GR" dirty="0" err="1" smtClean="0"/>
              <a:t>μίσθωση</a:t>
            </a:r>
            <a:r>
              <a:rPr lang="el-GR" dirty="0" smtClean="0"/>
              <a:t> ο </a:t>
            </a:r>
            <a:r>
              <a:rPr lang="el-GR" dirty="0" err="1" smtClean="0"/>
              <a:t>επιχειρηματίας</a:t>
            </a:r>
            <a:r>
              <a:rPr lang="el-GR" dirty="0" smtClean="0"/>
              <a:t> </a:t>
            </a:r>
            <a:r>
              <a:rPr lang="el-GR" dirty="0" err="1" smtClean="0"/>
              <a:t>πωλεί</a:t>
            </a:r>
            <a:r>
              <a:rPr lang="el-GR" dirty="0" smtClean="0"/>
              <a:t> </a:t>
            </a:r>
            <a:r>
              <a:rPr lang="el-GR" dirty="0" err="1" smtClean="0"/>
              <a:t>αντικείμενα</a:t>
            </a:r>
            <a:r>
              <a:rPr lang="el-GR" dirty="0" smtClean="0"/>
              <a:t> , που </a:t>
            </a:r>
            <a:r>
              <a:rPr lang="el-GR" dirty="0" err="1" smtClean="0"/>
              <a:t>ήδη</a:t>
            </a:r>
            <a:r>
              <a:rPr lang="el-GR" dirty="0" smtClean="0"/>
              <a:t> </a:t>
            </a:r>
            <a:r>
              <a:rPr lang="el-GR" dirty="0" err="1" smtClean="0"/>
              <a:t>έχει</a:t>
            </a:r>
            <a:r>
              <a:rPr lang="el-GR" dirty="0" smtClean="0"/>
              <a:t> στην </a:t>
            </a:r>
            <a:r>
              <a:rPr lang="el-GR" dirty="0" err="1" smtClean="0"/>
              <a:t>κυριότητα</a:t>
            </a:r>
            <a:r>
              <a:rPr lang="el-GR" dirty="0" smtClean="0"/>
              <a:t> του στην </a:t>
            </a: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n-US" dirty="0" smtClean="0"/>
              <a:t>leasing </a:t>
            </a:r>
            <a:r>
              <a:rPr lang="el-GR" dirty="0" smtClean="0"/>
              <a:t>και </a:t>
            </a:r>
            <a:r>
              <a:rPr lang="el-GR" dirty="0" err="1" smtClean="0"/>
              <a:t>διατηρεί</a:t>
            </a:r>
            <a:r>
              <a:rPr lang="el-GR" dirty="0" smtClean="0"/>
              <a:t> τη </a:t>
            </a:r>
            <a:r>
              <a:rPr lang="el-GR" dirty="0" err="1" smtClean="0"/>
              <a:t>χρήση</a:t>
            </a:r>
            <a:r>
              <a:rPr lang="el-GR" dirty="0" smtClean="0"/>
              <a:t> και </a:t>
            </a:r>
            <a:r>
              <a:rPr lang="el-GR" dirty="0" err="1" smtClean="0"/>
              <a:t>κατοχή</a:t>
            </a:r>
            <a:r>
              <a:rPr lang="el-GR" dirty="0" smtClean="0"/>
              <a:t> τους </a:t>
            </a:r>
            <a:r>
              <a:rPr lang="el-GR" dirty="0" err="1" smtClean="0"/>
              <a:t>έναντι</a:t>
            </a:r>
            <a:r>
              <a:rPr lang="el-GR" dirty="0" smtClean="0"/>
              <a:t> </a:t>
            </a:r>
            <a:r>
              <a:rPr lang="el-GR" dirty="0" err="1" smtClean="0"/>
              <a:t>μισθώματος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2400" b="1" dirty="0" smtClean="0"/>
              <a:t>Franchising</a:t>
            </a:r>
            <a:r>
              <a:rPr lang="el-GR" sz="2400" dirty="0" smtClean="0"/>
              <a:t>: Μορφή </a:t>
            </a:r>
            <a:r>
              <a:rPr lang="el-GR" sz="2400" dirty="0" err="1" smtClean="0"/>
              <a:t>συνεργασίας</a:t>
            </a:r>
            <a:r>
              <a:rPr lang="el-GR" sz="2400" dirty="0" smtClean="0"/>
              <a:t> </a:t>
            </a:r>
            <a:r>
              <a:rPr lang="el-GR" sz="2400" dirty="0" err="1" smtClean="0"/>
              <a:t>μεταξύ</a:t>
            </a:r>
            <a:r>
              <a:rPr lang="el-GR" sz="2400" dirty="0" smtClean="0"/>
              <a:t> 2 </a:t>
            </a:r>
            <a:r>
              <a:rPr lang="el-GR" sz="2400" dirty="0" err="1" smtClean="0"/>
              <a:t>επιχειρήσεων</a:t>
            </a:r>
            <a:r>
              <a:rPr lang="el-GR" sz="2400" dirty="0" smtClean="0"/>
              <a:t> </a:t>
            </a:r>
            <a:r>
              <a:rPr lang="el-GR" sz="2400" dirty="0" err="1" smtClean="0"/>
              <a:t>όπου</a:t>
            </a:r>
            <a:r>
              <a:rPr lang="el-GR" sz="2400" dirty="0" smtClean="0"/>
              <a:t> η μια </a:t>
            </a:r>
            <a:r>
              <a:rPr lang="el-GR" sz="2400" dirty="0" err="1" smtClean="0"/>
              <a:t>αναλαμβάνει</a:t>
            </a:r>
            <a:r>
              <a:rPr lang="el-GR" sz="2400" dirty="0" smtClean="0"/>
              <a:t> να </a:t>
            </a:r>
            <a:r>
              <a:rPr lang="el-GR" sz="2400" dirty="0" err="1" smtClean="0"/>
              <a:t>παρέχει</a:t>
            </a:r>
            <a:r>
              <a:rPr lang="el-GR" sz="2400" dirty="0" smtClean="0"/>
              <a:t> </a:t>
            </a:r>
            <a:r>
              <a:rPr lang="el-GR" sz="2400" dirty="0" err="1" smtClean="0"/>
              <a:t>έναντι</a:t>
            </a:r>
            <a:r>
              <a:rPr lang="el-GR" sz="2400" dirty="0" smtClean="0"/>
              <a:t> </a:t>
            </a:r>
            <a:r>
              <a:rPr lang="el-GR" sz="2400" dirty="0" err="1" smtClean="0"/>
              <a:t>ανταλλάγματος</a:t>
            </a:r>
            <a:r>
              <a:rPr lang="el-GR" sz="2400" dirty="0" smtClean="0"/>
              <a:t> τη </a:t>
            </a:r>
            <a:r>
              <a:rPr lang="el-GR" sz="2400" dirty="0" err="1" smtClean="0"/>
              <a:t>χρήση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εκμετάλλευση</a:t>
            </a:r>
            <a:r>
              <a:rPr lang="el-GR" sz="2400" dirty="0" smtClean="0"/>
              <a:t> </a:t>
            </a:r>
            <a:r>
              <a:rPr lang="el-GR" sz="2400" dirty="0" err="1" smtClean="0"/>
              <a:t>μέρους</a:t>
            </a:r>
            <a:r>
              <a:rPr lang="el-GR" sz="2400" dirty="0" smtClean="0"/>
              <a:t> </a:t>
            </a:r>
            <a:r>
              <a:rPr lang="el-GR" sz="2400" dirty="0" err="1" smtClean="0"/>
              <a:t>από</a:t>
            </a:r>
            <a:r>
              <a:rPr lang="el-GR" sz="2400" dirty="0" smtClean="0"/>
              <a:t> τα </a:t>
            </a:r>
            <a:r>
              <a:rPr lang="el-GR" sz="2400" dirty="0" err="1" smtClean="0"/>
              <a:t>δικαιώματα</a:t>
            </a:r>
            <a:r>
              <a:rPr lang="el-GR" sz="2400" dirty="0" smtClean="0"/>
              <a:t> </a:t>
            </a:r>
            <a:r>
              <a:rPr lang="el-GR" sz="2400" dirty="0" err="1" smtClean="0"/>
              <a:t>βιομηχανικής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πνευματικής</a:t>
            </a:r>
            <a:r>
              <a:rPr lang="el-GR" sz="2400" dirty="0" smtClean="0"/>
              <a:t> </a:t>
            </a:r>
            <a:r>
              <a:rPr lang="el-GR" sz="2400" dirty="0" err="1" smtClean="0"/>
              <a:t>ιδιοκτησίας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τεχνογνωσίας</a:t>
            </a:r>
            <a:r>
              <a:rPr lang="el-GR" sz="2400" dirty="0" smtClean="0"/>
              <a:t> σε μια </a:t>
            </a:r>
            <a:r>
              <a:rPr lang="el-GR" sz="2400" dirty="0" err="1" smtClean="0"/>
              <a:t>άλλη</a:t>
            </a:r>
            <a:r>
              <a:rPr lang="el-GR" sz="2400" dirty="0" smtClean="0"/>
              <a:t> </a:t>
            </a:r>
            <a:r>
              <a:rPr lang="el-GR" sz="2400" dirty="0" err="1" smtClean="0"/>
              <a:t>επιχείρηση</a:t>
            </a:r>
            <a:r>
              <a:rPr lang="el-GR" sz="2400" dirty="0" smtClean="0"/>
              <a:t>. </a:t>
            </a:r>
            <a:r>
              <a:rPr lang="el-GR" sz="2400" dirty="0" err="1" smtClean="0"/>
              <a:t>Αυτό</a:t>
            </a:r>
            <a:r>
              <a:rPr lang="el-GR" sz="2400" dirty="0" smtClean="0"/>
              <a:t> </a:t>
            </a:r>
            <a:r>
              <a:rPr lang="el-GR" sz="2400" dirty="0" err="1" smtClean="0"/>
              <a:t>αποτελεί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βασική</a:t>
            </a:r>
            <a:r>
              <a:rPr lang="el-GR" sz="2400" dirty="0" smtClean="0"/>
              <a:t> </a:t>
            </a:r>
            <a:r>
              <a:rPr lang="el-GR" sz="2400" dirty="0" err="1" smtClean="0"/>
              <a:t>υποχρέωση</a:t>
            </a:r>
            <a:r>
              <a:rPr lang="el-GR" sz="24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/>
              <a:t>Time</a:t>
            </a:r>
            <a:r>
              <a:rPr lang="el-GR" sz="2400" b="1" dirty="0" smtClean="0"/>
              <a:t>-</a:t>
            </a:r>
            <a:r>
              <a:rPr lang="en-US" sz="2400" b="1" dirty="0" smtClean="0"/>
              <a:t>sharing</a:t>
            </a:r>
            <a:r>
              <a:rPr lang="el-GR" sz="2400" dirty="0" smtClean="0"/>
              <a:t>: </a:t>
            </a:r>
            <a:r>
              <a:rPr lang="el-GR" sz="2400" dirty="0" err="1" smtClean="0"/>
              <a:t>Μικτή</a:t>
            </a:r>
            <a:r>
              <a:rPr lang="el-GR" sz="2400" dirty="0" smtClean="0"/>
              <a:t> </a:t>
            </a:r>
            <a:r>
              <a:rPr lang="el-GR" sz="2400" dirty="0" err="1" smtClean="0"/>
              <a:t>σύμβαση</a:t>
            </a:r>
            <a:r>
              <a:rPr lang="el-GR" sz="2400" dirty="0" smtClean="0"/>
              <a:t> </a:t>
            </a:r>
            <a:r>
              <a:rPr lang="el-GR" sz="2400" dirty="0" err="1" smtClean="0"/>
              <a:t>όπου</a:t>
            </a:r>
            <a:r>
              <a:rPr lang="el-GR" sz="2400" dirty="0" smtClean="0"/>
              <a:t> ο </a:t>
            </a:r>
            <a:r>
              <a:rPr lang="el-GR" sz="2400" dirty="0" err="1" smtClean="0"/>
              <a:t>εκμισθωτής</a:t>
            </a:r>
            <a:r>
              <a:rPr lang="el-GR" sz="2400" dirty="0" smtClean="0"/>
              <a:t> </a:t>
            </a:r>
            <a:r>
              <a:rPr lang="el-GR" sz="2400" dirty="0" err="1" smtClean="0"/>
              <a:t>παραχωρεί</a:t>
            </a:r>
            <a:r>
              <a:rPr lang="el-GR" sz="2400" dirty="0" smtClean="0"/>
              <a:t> κατ’ </a:t>
            </a:r>
            <a:r>
              <a:rPr lang="el-GR" sz="2400" dirty="0" err="1" smtClean="0"/>
              <a:t>έτος</a:t>
            </a:r>
            <a:r>
              <a:rPr lang="el-GR" sz="2400" dirty="0" smtClean="0"/>
              <a:t> στον </a:t>
            </a:r>
            <a:r>
              <a:rPr lang="el-GR" sz="2400" dirty="0" err="1" smtClean="0"/>
              <a:t>μισθωτή</a:t>
            </a:r>
            <a:r>
              <a:rPr lang="el-GR" sz="2400" dirty="0" smtClean="0"/>
              <a:t> τη </a:t>
            </a:r>
            <a:r>
              <a:rPr lang="el-GR" sz="2400" dirty="0" err="1" smtClean="0"/>
              <a:t>χρήση</a:t>
            </a:r>
            <a:r>
              <a:rPr lang="el-GR" sz="2400" dirty="0" smtClean="0"/>
              <a:t> </a:t>
            </a:r>
            <a:r>
              <a:rPr lang="el-GR" sz="2400" dirty="0" err="1" smtClean="0"/>
              <a:t>τουριστικού</a:t>
            </a:r>
            <a:r>
              <a:rPr lang="el-GR" sz="2400" dirty="0" smtClean="0"/>
              <a:t> </a:t>
            </a:r>
            <a:r>
              <a:rPr lang="el-GR" sz="2400" dirty="0" err="1" smtClean="0"/>
              <a:t>καταλύματος</a:t>
            </a:r>
            <a:r>
              <a:rPr lang="el-GR" sz="2400" dirty="0" smtClean="0"/>
              <a:t> και να </a:t>
            </a:r>
            <a:r>
              <a:rPr lang="el-GR" sz="2400" dirty="0" err="1" smtClean="0"/>
              <a:t>παρέχει</a:t>
            </a:r>
            <a:r>
              <a:rPr lang="el-GR" sz="2400" dirty="0" smtClean="0"/>
              <a:t> </a:t>
            </a:r>
            <a:r>
              <a:rPr lang="el-GR" sz="2400" dirty="0" err="1" smtClean="0"/>
              <a:t>συναφείς</a:t>
            </a:r>
            <a:r>
              <a:rPr lang="el-GR" sz="2400" dirty="0" smtClean="0"/>
              <a:t> </a:t>
            </a:r>
            <a:r>
              <a:rPr lang="el-GR" sz="2400" dirty="0" err="1" smtClean="0"/>
              <a:t>υπηρεσίες</a:t>
            </a:r>
            <a:r>
              <a:rPr lang="el-GR" sz="2400" dirty="0" smtClean="0"/>
              <a:t>,, ο </a:t>
            </a:r>
            <a:r>
              <a:rPr lang="el-GR" sz="2400" dirty="0" err="1" smtClean="0"/>
              <a:t>μισθωτής</a:t>
            </a:r>
            <a:r>
              <a:rPr lang="el-GR" sz="2400" dirty="0" smtClean="0"/>
              <a:t> </a:t>
            </a:r>
            <a:r>
              <a:rPr lang="el-GR" sz="2400" dirty="0" err="1" smtClean="0"/>
              <a:t>αναλαμβάνει</a:t>
            </a:r>
            <a:r>
              <a:rPr lang="el-GR" sz="2400" dirty="0" smtClean="0"/>
              <a:t> το </a:t>
            </a:r>
            <a:r>
              <a:rPr lang="el-GR" sz="2400" dirty="0" err="1" smtClean="0"/>
              <a:t>μίσθωμα</a:t>
            </a:r>
            <a:r>
              <a:rPr lang="el-GR" sz="2400" dirty="0" smtClean="0"/>
              <a:t>. Η </a:t>
            </a:r>
            <a:r>
              <a:rPr lang="el-GR" sz="2400" dirty="0" err="1" smtClean="0"/>
              <a:t>σύμβαση</a:t>
            </a:r>
            <a:r>
              <a:rPr lang="el-GR" sz="2400" dirty="0" smtClean="0"/>
              <a:t> </a:t>
            </a:r>
            <a:r>
              <a:rPr lang="el-GR" sz="2400" dirty="0" err="1" smtClean="0"/>
              <a:t>υπόκειται</a:t>
            </a:r>
            <a:r>
              <a:rPr lang="el-GR" sz="2400" dirty="0" smtClean="0"/>
              <a:t> σε </a:t>
            </a:r>
            <a:r>
              <a:rPr lang="el-GR" sz="2400" dirty="0" err="1" smtClean="0"/>
              <a:t>συμβολαιογραφικό</a:t>
            </a:r>
            <a:r>
              <a:rPr lang="el-GR" sz="2400" dirty="0" smtClean="0"/>
              <a:t> </a:t>
            </a:r>
            <a:r>
              <a:rPr lang="el-GR" sz="2400" dirty="0" err="1" smtClean="0"/>
              <a:t>έγγραφο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μεταγραφή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err="1" smtClean="0"/>
              <a:t>Θαλάσσιες</a:t>
            </a:r>
            <a:r>
              <a:rPr lang="el-GR" b="1" dirty="0" smtClean="0"/>
              <a:t> Εμπορικές Πράξεις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100" dirty="0" smtClean="0"/>
              <a:t> Επιχείρηση </a:t>
            </a:r>
            <a:r>
              <a:rPr lang="el-GR" sz="3100" dirty="0" err="1" smtClean="0"/>
              <a:t>κατασκευής</a:t>
            </a:r>
            <a:r>
              <a:rPr lang="el-GR" sz="3100" dirty="0" smtClean="0"/>
              <a:t> </a:t>
            </a:r>
            <a:r>
              <a:rPr lang="el-GR" sz="3100" dirty="0" err="1" smtClean="0"/>
              <a:t>πλοίου</a:t>
            </a:r>
            <a:r>
              <a:rPr lang="el-GR" sz="3100" dirty="0" smtClean="0"/>
              <a:t>: </a:t>
            </a:r>
            <a:r>
              <a:rPr lang="el-GR" sz="3100" dirty="0" err="1" smtClean="0"/>
              <a:t>Κατασκευή</a:t>
            </a:r>
            <a:r>
              <a:rPr lang="el-GR" sz="3100" dirty="0" smtClean="0"/>
              <a:t> </a:t>
            </a:r>
            <a:r>
              <a:rPr lang="el-GR" sz="3100" dirty="0" err="1" smtClean="0"/>
              <a:t>πλωτού</a:t>
            </a:r>
            <a:r>
              <a:rPr lang="el-GR" sz="3100" dirty="0" smtClean="0"/>
              <a:t> </a:t>
            </a:r>
            <a:r>
              <a:rPr lang="el-GR" sz="3100" dirty="0" err="1" smtClean="0"/>
              <a:t>ναυπηγήματος</a:t>
            </a:r>
            <a:r>
              <a:rPr lang="el-GR" sz="3100" dirty="0" smtClean="0"/>
              <a:t> που </a:t>
            </a:r>
            <a:r>
              <a:rPr lang="el-GR" sz="3100" dirty="0" err="1" smtClean="0"/>
              <a:t>έχει</a:t>
            </a:r>
            <a:r>
              <a:rPr lang="el-GR" sz="3100" dirty="0" smtClean="0"/>
              <a:t> τα </a:t>
            </a:r>
            <a:r>
              <a:rPr lang="el-GR" sz="3100" dirty="0" err="1" smtClean="0"/>
              <a:t>χαρακτηριστικάπλοίου</a:t>
            </a:r>
            <a:r>
              <a:rPr lang="el-GR" sz="3100" dirty="0" smtClean="0"/>
              <a:t>. </a:t>
            </a:r>
            <a:r>
              <a:rPr lang="el-GR" sz="3100" dirty="0" err="1" smtClean="0"/>
              <a:t>Πλοίο</a:t>
            </a:r>
            <a:r>
              <a:rPr lang="el-GR" sz="3100" dirty="0" smtClean="0"/>
              <a:t>: </a:t>
            </a:r>
            <a:r>
              <a:rPr lang="el-GR" sz="3100" dirty="0" err="1" smtClean="0"/>
              <a:t>μέσο</a:t>
            </a:r>
            <a:r>
              <a:rPr lang="el-GR" sz="3100" dirty="0" smtClean="0"/>
              <a:t> </a:t>
            </a:r>
            <a:r>
              <a:rPr lang="el-GR" sz="3100" dirty="0" err="1" smtClean="0"/>
              <a:t>χρήσιμο</a:t>
            </a:r>
            <a:r>
              <a:rPr lang="el-GR" sz="3100" dirty="0" smtClean="0"/>
              <a:t> για τη </a:t>
            </a:r>
            <a:r>
              <a:rPr lang="el-GR" sz="3100" dirty="0" err="1" smtClean="0"/>
              <a:t>ναυτιλία</a:t>
            </a:r>
            <a:r>
              <a:rPr lang="el-GR" sz="3100" dirty="0" smtClean="0"/>
              <a:t>, </a:t>
            </a:r>
            <a:r>
              <a:rPr lang="el-GR" sz="3100" dirty="0" err="1" smtClean="0"/>
              <a:t>σκάφος</a:t>
            </a:r>
            <a:r>
              <a:rPr lang="el-GR" sz="3100" dirty="0" smtClean="0"/>
              <a:t> </a:t>
            </a:r>
            <a:r>
              <a:rPr lang="el-GR" sz="3100" dirty="0" err="1" smtClean="0"/>
              <a:t>καθαρής</a:t>
            </a:r>
            <a:r>
              <a:rPr lang="el-GR" sz="3100" dirty="0" smtClean="0"/>
              <a:t> </a:t>
            </a:r>
            <a:r>
              <a:rPr lang="el-GR" sz="3100" dirty="0" err="1" smtClean="0"/>
              <a:t>χωρητικότητας</a:t>
            </a:r>
            <a:r>
              <a:rPr lang="el-GR" sz="3100" dirty="0" smtClean="0"/>
              <a:t>, </a:t>
            </a:r>
            <a:r>
              <a:rPr lang="el-GR" sz="3100" dirty="0" err="1" smtClean="0"/>
              <a:t>τουλάχιστον</a:t>
            </a:r>
            <a:r>
              <a:rPr lang="el-GR" sz="3100" dirty="0" smtClean="0"/>
              <a:t> 10 </a:t>
            </a:r>
            <a:r>
              <a:rPr lang="el-GR" sz="3100" dirty="0" err="1" smtClean="0"/>
              <a:t>κόρων</a:t>
            </a:r>
            <a:r>
              <a:rPr lang="el-GR" sz="3100" dirty="0" smtClean="0"/>
              <a:t> που </a:t>
            </a:r>
            <a:r>
              <a:rPr lang="el-GR" sz="3100" dirty="0" err="1" smtClean="0"/>
              <a:t>προορίζεται</a:t>
            </a:r>
            <a:r>
              <a:rPr lang="el-GR" sz="3100" dirty="0" smtClean="0"/>
              <a:t> για </a:t>
            </a:r>
            <a:r>
              <a:rPr lang="el-GR" sz="3100" dirty="0" err="1" smtClean="0"/>
              <a:t>αυτοδύναμη</a:t>
            </a:r>
            <a:r>
              <a:rPr lang="el-GR" sz="3100" dirty="0" smtClean="0"/>
              <a:t> </a:t>
            </a:r>
            <a:r>
              <a:rPr lang="el-GR" sz="3100" dirty="0" err="1" smtClean="0"/>
              <a:t>κίνηση</a:t>
            </a:r>
            <a:r>
              <a:rPr lang="el-GR" sz="3100" dirty="0" smtClean="0"/>
              <a:t> στη </a:t>
            </a:r>
            <a:r>
              <a:rPr lang="el-GR" sz="3100" dirty="0" err="1" smtClean="0"/>
              <a:t>θάλασσα</a:t>
            </a:r>
            <a:r>
              <a:rPr lang="el-GR" sz="3100" dirty="0" smtClean="0"/>
              <a:t>- όχι πλατφόρμες, πλωτές εξέδρες,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100" dirty="0" smtClean="0"/>
              <a:t>Αγορά </a:t>
            </a:r>
            <a:r>
              <a:rPr lang="el-GR" sz="3100" dirty="0" err="1" smtClean="0"/>
              <a:t>πώληση</a:t>
            </a:r>
            <a:r>
              <a:rPr lang="el-GR" sz="3100" dirty="0" smtClean="0"/>
              <a:t> </a:t>
            </a:r>
            <a:r>
              <a:rPr lang="el-GR" sz="3100" dirty="0" err="1" smtClean="0"/>
              <a:t>ή</a:t>
            </a:r>
            <a:r>
              <a:rPr lang="el-GR" sz="3100" dirty="0" smtClean="0"/>
              <a:t> </a:t>
            </a:r>
            <a:r>
              <a:rPr lang="el-GR" sz="3100" dirty="0" err="1" smtClean="0"/>
              <a:t>μεταπώληση</a:t>
            </a:r>
            <a:r>
              <a:rPr lang="el-GR" sz="3100" dirty="0" smtClean="0"/>
              <a:t> </a:t>
            </a:r>
            <a:r>
              <a:rPr lang="el-GR" sz="3100" dirty="0" err="1" smtClean="0"/>
              <a:t>πλοίου</a:t>
            </a:r>
            <a:r>
              <a:rPr lang="el-GR" sz="3100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100" dirty="0" err="1" smtClean="0"/>
              <a:t>Θαλάσσιες</a:t>
            </a:r>
            <a:r>
              <a:rPr lang="el-GR" sz="3100" dirty="0" smtClean="0"/>
              <a:t> </a:t>
            </a:r>
            <a:r>
              <a:rPr lang="el-GR" sz="3100" dirty="0" err="1" smtClean="0"/>
              <a:t>Αποστολές</a:t>
            </a:r>
            <a:r>
              <a:rPr lang="el-GR" sz="3100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100" dirty="0" err="1" smtClean="0"/>
              <a:t>Αγοραπωλησία</a:t>
            </a:r>
            <a:r>
              <a:rPr lang="el-GR" sz="3100" dirty="0" smtClean="0"/>
              <a:t> </a:t>
            </a:r>
            <a:r>
              <a:rPr lang="el-GR" sz="3100" dirty="0" err="1" smtClean="0"/>
              <a:t>εξαρτημάτων</a:t>
            </a:r>
            <a:r>
              <a:rPr lang="el-GR" sz="3100" dirty="0" smtClean="0"/>
              <a:t> </a:t>
            </a:r>
            <a:r>
              <a:rPr lang="el-GR" sz="3100" dirty="0" err="1" smtClean="0"/>
              <a:t>πλοίου</a:t>
            </a:r>
            <a:r>
              <a:rPr lang="el-GR" sz="3100" dirty="0" smtClean="0"/>
              <a:t>,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l-GR" dirty="0" err="1" smtClean="0"/>
              <a:t>Ναύλωση</a:t>
            </a:r>
            <a:r>
              <a:rPr lang="el-GR" dirty="0" smtClean="0"/>
              <a:t>: Σύμβαση </a:t>
            </a:r>
            <a:r>
              <a:rPr lang="el-GR" dirty="0" err="1" smtClean="0"/>
              <a:t>ναύλωσης</a:t>
            </a:r>
            <a:r>
              <a:rPr lang="el-GR" dirty="0" smtClean="0"/>
              <a:t>, </a:t>
            </a:r>
            <a:r>
              <a:rPr lang="el-GR" dirty="0" err="1" smtClean="0"/>
              <a:t>συνάπτεται</a:t>
            </a:r>
            <a:r>
              <a:rPr lang="el-GR" dirty="0" smtClean="0"/>
              <a:t> με </a:t>
            </a:r>
            <a:r>
              <a:rPr lang="el-GR" dirty="0" err="1" smtClean="0"/>
              <a:t>έγγραφο</a:t>
            </a:r>
            <a:r>
              <a:rPr lang="el-GR" dirty="0" smtClean="0"/>
              <a:t> το </a:t>
            </a:r>
            <a:r>
              <a:rPr lang="el-GR" dirty="0" err="1" smtClean="0"/>
              <a:t>ναυλοσύμφωνο</a:t>
            </a:r>
            <a:r>
              <a:rPr lang="el-GR" dirty="0" smtClean="0"/>
              <a:t>, </a:t>
            </a:r>
            <a:r>
              <a:rPr lang="el-GR" dirty="0" err="1" smtClean="0"/>
              <a:t>μπορεί</a:t>
            </a:r>
            <a:r>
              <a:rPr lang="el-GR" dirty="0" smtClean="0"/>
              <a:t> να </a:t>
            </a:r>
            <a:r>
              <a:rPr lang="el-GR" dirty="0" err="1" smtClean="0"/>
              <a:t>αντικατασταθεί</a:t>
            </a:r>
            <a:r>
              <a:rPr lang="el-GR" dirty="0" smtClean="0"/>
              <a:t> για τη </a:t>
            </a:r>
            <a:r>
              <a:rPr lang="el-GR" dirty="0" err="1" smtClean="0"/>
              <a:t>μεταφορά</a:t>
            </a:r>
            <a:r>
              <a:rPr lang="el-GR" dirty="0" smtClean="0"/>
              <a:t> </a:t>
            </a:r>
            <a:r>
              <a:rPr lang="el-GR" dirty="0" err="1" smtClean="0"/>
              <a:t>πραγμάτων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 </a:t>
            </a:r>
            <a:r>
              <a:rPr lang="el-GR" dirty="0" err="1" smtClean="0"/>
              <a:t>φορτωτική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άλλο</a:t>
            </a:r>
            <a:r>
              <a:rPr lang="el-GR" dirty="0" smtClean="0"/>
              <a:t> </a:t>
            </a:r>
            <a:r>
              <a:rPr lang="el-GR" dirty="0" err="1" smtClean="0"/>
              <a:t>έγγραφο</a:t>
            </a:r>
            <a:r>
              <a:rPr lang="el-GR" dirty="0" smtClean="0"/>
              <a:t>. Για τους </a:t>
            </a:r>
            <a:r>
              <a:rPr lang="el-GR" dirty="0" err="1" smtClean="0"/>
              <a:t>επιβάτες</a:t>
            </a:r>
            <a:r>
              <a:rPr lang="el-GR" dirty="0" smtClean="0"/>
              <a:t> </a:t>
            </a:r>
            <a:r>
              <a:rPr lang="el-GR" dirty="0" err="1" smtClean="0"/>
              <a:t>αποδεικτικό</a:t>
            </a:r>
            <a:r>
              <a:rPr lang="el-GR" dirty="0" smtClean="0"/>
              <a:t> </a:t>
            </a:r>
            <a:r>
              <a:rPr lang="el-GR" dirty="0" err="1" smtClean="0"/>
              <a:t>έγγραφο</a:t>
            </a:r>
            <a:r>
              <a:rPr lang="el-GR" dirty="0" smtClean="0"/>
              <a:t> είναι το </a:t>
            </a:r>
            <a:r>
              <a:rPr lang="el-GR" dirty="0" err="1" smtClean="0"/>
              <a:t>εισιτήριο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dirty="0" err="1" smtClean="0"/>
              <a:t>Ασφάλιση</a:t>
            </a:r>
            <a:endParaRPr lang="el-GR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l-GR" dirty="0" smtClean="0"/>
              <a:t>Σύμβαση </a:t>
            </a:r>
            <a:r>
              <a:rPr lang="el-GR" dirty="0" err="1" smtClean="0"/>
              <a:t>ναυτολόγησης</a:t>
            </a:r>
            <a:r>
              <a:rPr lang="el-GR" dirty="0" smtClean="0"/>
              <a:t>: </a:t>
            </a:r>
            <a:r>
              <a:rPr lang="el-GR" dirty="0" err="1" smtClean="0"/>
              <a:t>Μίσθωση</a:t>
            </a:r>
            <a:r>
              <a:rPr lang="el-GR" dirty="0" smtClean="0"/>
              <a:t> </a:t>
            </a:r>
            <a:r>
              <a:rPr lang="el-GR" dirty="0" err="1" smtClean="0"/>
              <a:t>ναυτικών</a:t>
            </a:r>
            <a:r>
              <a:rPr lang="el-GR" dirty="0" smtClean="0"/>
              <a:t> για </a:t>
            </a:r>
            <a:r>
              <a:rPr lang="el-GR" dirty="0" err="1" smtClean="0"/>
              <a:t>εργασία</a:t>
            </a:r>
            <a:r>
              <a:rPr lang="el-GR" dirty="0" smtClean="0"/>
              <a:t> σε </a:t>
            </a:r>
            <a:r>
              <a:rPr lang="el-GR" dirty="0" err="1" smtClean="0"/>
              <a:t>πλοία</a:t>
            </a:r>
            <a:r>
              <a:rPr lang="el-GR" dirty="0" smtClean="0"/>
              <a:t>. </a:t>
            </a:r>
            <a:r>
              <a:rPr lang="el-GR" dirty="0" err="1" smtClean="0"/>
              <a:t>Περιέχει</a:t>
            </a:r>
            <a:r>
              <a:rPr lang="el-GR" dirty="0" smtClean="0"/>
              <a:t> </a:t>
            </a:r>
            <a:r>
              <a:rPr lang="el-GR" dirty="0" err="1" smtClean="0"/>
              <a:t>όνομα</a:t>
            </a:r>
            <a:r>
              <a:rPr lang="el-GR" dirty="0" smtClean="0"/>
              <a:t> </a:t>
            </a:r>
            <a:r>
              <a:rPr lang="el-GR" dirty="0" err="1" smtClean="0"/>
              <a:t>ναυτολογούμενου</a:t>
            </a:r>
            <a:r>
              <a:rPr lang="el-GR" dirty="0" smtClean="0"/>
              <a:t>, </a:t>
            </a:r>
            <a:r>
              <a:rPr lang="el-GR" dirty="0" err="1" smtClean="0"/>
              <a:t>όνομα</a:t>
            </a:r>
            <a:r>
              <a:rPr lang="el-GR" dirty="0" smtClean="0"/>
              <a:t>, </a:t>
            </a:r>
            <a:r>
              <a:rPr lang="el-GR" dirty="0" err="1" smtClean="0"/>
              <a:t>χωρητικότητα</a:t>
            </a:r>
            <a:r>
              <a:rPr lang="el-GR" dirty="0" smtClean="0"/>
              <a:t> και </a:t>
            </a:r>
            <a:r>
              <a:rPr lang="el-GR" dirty="0" err="1" smtClean="0"/>
              <a:t>σήμα</a:t>
            </a:r>
            <a:r>
              <a:rPr lang="el-GR" dirty="0" smtClean="0"/>
              <a:t> </a:t>
            </a:r>
            <a:r>
              <a:rPr lang="el-GR" dirty="0" err="1" smtClean="0"/>
              <a:t>πλοίου</a:t>
            </a:r>
            <a:r>
              <a:rPr lang="el-GR" dirty="0" smtClean="0"/>
              <a:t>, </a:t>
            </a:r>
            <a:r>
              <a:rPr lang="el-GR" dirty="0" err="1" smtClean="0"/>
              <a:t>όνομα</a:t>
            </a:r>
            <a:r>
              <a:rPr lang="el-GR" dirty="0" smtClean="0"/>
              <a:t> </a:t>
            </a:r>
            <a:r>
              <a:rPr lang="el-GR" dirty="0" err="1" smtClean="0"/>
              <a:t>πλοιοκτήτη</a:t>
            </a:r>
            <a:r>
              <a:rPr lang="el-GR" dirty="0" smtClean="0"/>
              <a:t>, </a:t>
            </a:r>
            <a:r>
              <a:rPr lang="el-GR" dirty="0" err="1" smtClean="0"/>
              <a:t>μισθό</a:t>
            </a:r>
            <a:r>
              <a:rPr lang="el-GR" dirty="0" smtClean="0"/>
              <a:t>, </a:t>
            </a:r>
            <a:r>
              <a:rPr lang="el-GR" dirty="0" err="1" smtClean="0"/>
              <a:t>διάρκεια</a:t>
            </a:r>
            <a:r>
              <a:rPr lang="el-GR" dirty="0" smtClean="0"/>
              <a:t> </a:t>
            </a:r>
            <a:r>
              <a:rPr lang="el-GR" dirty="0" err="1" smtClean="0"/>
              <a:t>σύμβασης</a:t>
            </a:r>
            <a:r>
              <a:rPr lang="el-GR" dirty="0" smtClean="0"/>
              <a:t> που </a:t>
            </a:r>
            <a:r>
              <a:rPr lang="el-GR" dirty="0" err="1" smtClean="0"/>
              <a:t>ρυθμίζεται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το </a:t>
            </a:r>
            <a:r>
              <a:rPr lang="el-GR" dirty="0" err="1" smtClean="0"/>
              <a:t>κώδικα</a:t>
            </a:r>
            <a:r>
              <a:rPr lang="el-GR" dirty="0" smtClean="0"/>
              <a:t> </a:t>
            </a:r>
            <a:r>
              <a:rPr lang="el-GR" dirty="0" err="1" smtClean="0"/>
              <a:t>ναυτικού</a:t>
            </a:r>
            <a:r>
              <a:rPr lang="el-GR" dirty="0" smtClean="0"/>
              <a:t> </a:t>
            </a:r>
            <a:r>
              <a:rPr lang="el-GR" dirty="0" err="1" smtClean="0"/>
              <a:t>δικαίου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dirty="0" err="1" smtClean="0"/>
              <a:t>Συναλλαγές</a:t>
            </a:r>
            <a:r>
              <a:rPr lang="el-GR" dirty="0" smtClean="0"/>
              <a:t> που </a:t>
            </a:r>
            <a:r>
              <a:rPr lang="el-GR" dirty="0" err="1" smtClean="0"/>
              <a:t>αφορούν</a:t>
            </a:r>
            <a:r>
              <a:rPr lang="el-GR" dirty="0" smtClean="0"/>
              <a:t> </a:t>
            </a:r>
            <a:r>
              <a:rPr lang="el-GR" dirty="0" err="1" smtClean="0"/>
              <a:t>ναυτική</a:t>
            </a:r>
            <a:r>
              <a:rPr lang="el-GR" dirty="0" smtClean="0"/>
              <a:t> </a:t>
            </a:r>
            <a:r>
              <a:rPr lang="el-GR" dirty="0" err="1" smtClean="0"/>
              <a:t>εμπορία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err="1" smtClean="0"/>
              <a:t>Αλεξανδρίδου</a:t>
            </a:r>
            <a:r>
              <a:rPr lang="el-GR" sz="1400" dirty="0" smtClean="0"/>
              <a:t> Ελ.,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&amp; </a:t>
            </a:r>
            <a:r>
              <a:rPr lang="el-GR" sz="1400" dirty="0" err="1" smtClean="0"/>
              <a:t>Οικονομία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προσωπικών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Α.Ε. και Ε.Π.Ε.,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2009. </a:t>
            </a:r>
            <a:r>
              <a:rPr lang="el-GR" sz="1400" dirty="0" err="1" smtClean="0"/>
              <a:t>Κιάντου</a:t>
            </a:r>
            <a:r>
              <a:rPr lang="el-GR" sz="1400" dirty="0" smtClean="0"/>
              <a:t>-</a:t>
            </a:r>
            <a:r>
              <a:rPr lang="el-GR" sz="1400" dirty="0" err="1" smtClean="0"/>
              <a:t>Παμπούκη</a:t>
            </a:r>
            <a:r>
              <a:rPr lang="el-GR" sz="1400" dirty="0" smtClean="0"/>
              <a:t> Αλ.,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1997.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Μούζουλας</a:t>
            </a:r>
            <a:r>
              <a:rPr lang="el-GR" sz="1400" dirty="0" smtClean="0"/>
              <a:t> Σ., </a:t>
            </a:r>
            <a:r>
              <a:rPr lang="el-GR" sz="1400" dirty="0" err="1" smtClean="0"/>
              <a:t>Διοικητικό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Συμβούλιο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Ανώνυμης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-</a:t>
            </a:r>
            <a:r>
              <a:rPr lang="el-GR" sz="1400" dirty="0" err="1" smtClean="0"/>
              <a:t>Νομολογία</a:t>
            </a:r>
            <a:r>
              <a:rPr lang="el-GR" sz="1400" dirty="0" smtClean="0"/>
              <a:t> 1920-91(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1995)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Παπαγιάννης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Ιωάν</a:t>
            </a:r>
            <a:r>
              <a:rPr lang="el-GR" sz="1400" dirty="0" smtClean="0"/>
              <a:t>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2011.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Εμπορικές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Εταιρίες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Αξιόγραφα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Σινανιώτη</a:t>
            </a:r>
            <a:r>
              <a:rPr lang="el-GR" sz="1400" dirty="0" smtClean="0"/>
              <a:t> Αρ., </a:t>
            </a:r>
            <a:r>
              <a:rPr lang="el-GR" sz="1400" dirty="0" err="1" smtClean="0"/>
              <a:t>Εμπορικό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τ.2, Αντ. Ν. </a:t>
            </a:r>
            <a:r>
              <a:rPr lang="el-GR" sz="1400" dirty="0" err="1" smtClean="0"/>
              <a:t>Σάκκουλας</a:t>
            </a:r>
            <a:r>
              <a:rPr lang="el-GR" sz="1400" dirty="0" smtClean="0"/>
              <a:t> 2004.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Τριανταφυλλάκης</a:t>
            </a:r>
            <a:r>
              <a:rPr lang="el-GR" sz="1400" dirty="0" smtClean="0"/>
              <a:t> Γ., </a:t>
            </a:r>
            <a:r>
              <a:rPr lang="el-GR" sz="1400" dirty="0" err="1" smtClean="0"/>
              <a:t>Εισαγωγή</a:t>
            </a:r>
            <a:r>
              <a:rPr lang="el-GR" sz="1400" dirty="0" smtClean="0"/>
              <a:t> στο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των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2008.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Συλλογή</a:t>
            </a:r>
            <a:r>
              <a:rPr lang="el-GR" sz="1400" dirty="0" smtClean="0"/>
              <a:t> </a:t>
            </a:r>
            <a:r>
              <a:rPr lang="el-GR" sz="1400" dirty="0" err="1" smtClean="0"/>
              <a:t>Διαφόρων</a:t>
            </a:r>
            <a:r>
              <a:rPr lang="el-GR" sz="1400" dirty="0" smtClean="0"/>
              <a:t>, 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 </a:t>
            </a:r>
            <a:r>
              <a:rPr lang="el-GR" sz="1400" dirty="0" err="1" smtClean="0"/>
              <a:t>Περιορισμένης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Ευθύνης</a:t>
            </a:r>
            <a:r>
              <a:rPr lang="el-GR" sz="1400" dirty="0" smtClean="0"/>
              <a:t>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1994) 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Παππά Π. (2015) Εμπορικό και Οικονομικό Δίκαιο.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10310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3200" dirty="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800" dirty="0" smtClean="0"/>
              <a:t>Έμπορος είναι το πρόσωπο που προβαίνει σε εμπορικές πράξεις και έχει συνήθης επάγγελμα την εμπορία. Στην ενότητα αυτήν θα παρουσιάσουμε τις συνέπειες της εμπορικής ιδιότητας και τις κατηγορίες της εμπορίας ( χερσαία και θαλάσσια ).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Εμπορική Ιδιότητα –Εμπορικές Πράξεις</a:t>
            </a:r>
            <a:endParaRPr lang="en-US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b="1" dirty="0" smtClean="0"/>
              <a:t>Έμπορος</a:t>
            </a:r>
            <a:r>
              <a:rPr lang="el-GR" sz="2600" dirty="0" smtClean="0"/>
              <a:t>: (</a:t>
            </a:r>
            <a:r>
              <a:rPr lang="el-GR" sz="2600" dirty="0" err="1" smtClean="0"/>
              <a:t>ουσιαστικό</a:t>
            </a:r>
            <a:r>
              <a:rPr lang="el-GR" sz="2600" dirty="0" smtClean="0"/>
              <a:t> </a:t>
            </a:r>
            <a:r>
              <a:rPr lang="el-GR" sz="2600" dirty="0" err="1" smtClean="0"/>
              <a:t>σύστημα</a:t>
            </a:r>
            <a:r>
              <a:rPr lang="el-GR" sz="2600" dirty="0" smtClean="0"/>
              <a:t>): το </a:t>
            </a:r>
            <a:r>
              <a:rPr lang="el-GR" sz="2600" dirty="0" err="1" smtClean="0"/>
              <a:t>πρόσωπο</a:t>
            </a:r>
            <a:r>
              <a:rPr lang="el-GR" sz="2600" dirty="0" smtClean="0"/>
              <a:t> που </a:t>
            </a:r>
            <a:r>
              <a:rPr lang="el-GR" sz="2600" dirty="0" err="1" smtClean="0"/>
              <a:t>προβαίνει</a:t>
            </a:r>
            <a:r>
              <a:rPr lang="el-GR" sz="2600" dirty="0" smtClean="0"/>
              <a:t> σε </a:t>
            </a:r>
            <a:r>
              <a:rPr lang="el-GR" sz="2600" dirty="0" err="1" smtClean="0"/>
              <a:t>εμπορικές</a:t>
            </a:r>
            <a:r>
              <a:rPr lang="el-GR" sz="2600" dirty="0" smtClean="0"/>
              <a:t> </a:t>
            </a:r>
            <a:r>
              <a:rPr lang="el-GR" sz="2600" dirty="0" err="1" smtClean="0"/>
              <a:t>πράξεις</a:t>
            </a:r>
            <a:r>
              <a:rPr lang="el-GR" sz="2600" dirty="0" smtClean="0"/>
              <a:t> και </a:t>
            </a:r>
            <a:r>
              <a:rPr lang="el-GR" sz="2600" dirty="0" err="1" smtClean="0"/>
              <a:t>έχει</a:t>
            </a:r>
            <a:r>
              <a:rPr lang="el-GR" sz="2600" dirty="0" smtClean="0"/>
              <a:t> </a:t>
            </a:r>
            <a:r>
              <a:rPr lang="el-GR" sz="2600" dirty="0" err="1" smtClean="0"/>
              <a:t>συνήθης</a:t>
            </a:r>
            <a:r>
              <a:rPr lang="el-GR" sz="2600" dirty="0" smtClean="0"/>
              <a:t> </a:t>
            </a:r>
            <a:r>
              <a:rPr lang="el-GR" sz="2600" dirty="0" err="1" smtClean="0"/>
              <a:t>επάγγελμα</a:t>
            </a:r>
            <a:r>
              <a:rPr lang="el-GR" sz="2600" dirty="0" smtClean="0"/>
              <a:t> την </a:t>
            </a:r>
            <a:r>
              <a:rPr lang="el-GR" sz="2600" dirty="0" err="1" smtClean="0"/>
              <a:t>εμπορεία</a:t>
            </a:r>
            <a:r>
              <a:rPr lang="el-GR" sz="2600" dirty="0" smtClean="0"/>
              <a:t>.</a:t>
            </a:r>
            <a:endParaRPr lang="en-US" sz="2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600" dirty="0" smtClean="0"/>
              <a:t>(</a:t>
            </a:r>
            <a:r>
              <a:rPr lang="el-GR" sz="2600" dirty="0" err="1" smtClean="0"/>
              <a:t>τυπικό</a:t>
            </a:r>
            <a:r>
              <a:rPr lang="el-GR" sz="2600" dirty="0" smtClean="0"/>
              <a:t> </a:t>
            </a:r>
            <a:r>
              <a:rPr lang="el-GR" sz="2600" dirty="0" err="1" smtClean="0"/>
              <a:t>σύστημα</a:t>
            </a:r>
            <a:r>
              <a:rPr lang="el-GR" sz="2600" dirty="0" smtClean="0"/>
              <a:t>): </a:t>
            </a:r>
            <a:r>
              <a:rPr lang="el-GR" sz="2600" dirty="0" err="1" smtClean="0"/>
              <a:t>Εδώ</a:t>
            </a:r>
            <a:r>
              <a:rPr lang="el-GR" sz="2600" dirty="0" smtClean="0"/>
              <a:t> </a:t>
            </a:r>
            <a:r>
              <a:rPr lang="el-GR" sz="2600" dirty="0" err="1" smtClean="0"/>
              <a:t>ανήκει</a:t>
            </a:r>
            <a:r>
              <a:rPr lang="el-GR" sz="2600" dirty="0" smtClean="0"/>
              <a:t> η Α.Ε., Ε.Π.Ε., </a:t>
            </a:r>
            <a:r>
              <a:rPr lang="el-GR" sz="2600" dirty="0" err="1" smtClean="0"/>
              <a:t>Συνεταιρισμός</a:t>
            </a:r>
            <a:r>
              <a:rPr lang="el-GR" sz="2600" dirty="0" smtClean="0"/>
              <a:t>, </a:t>
            </a:r>
            <a:r>
              <a:rPr lang="el-GR" sz="2600" dirty="0" err="1" smtClean="0"/>
              <a:t>Εμπορικοί</a:t>
            </a:r>
            <a:r>
              <a:rPr lang="el-GR" sz="2600" dirty="0" smtClean="0"/>
              <a:t> </a:t>
            </a:r>
            <a:r>
              <a:rPr lang="el-GR" sz="2600" dirty="0" err="1" smtClean="0"/>
              <a:t>αντιπρόσωποι</a:t>
            </a:r>
            <a:r>
              <a:rPr lang="el-GR" sz="2600" dirty="0" smtClean="0"/>
              <a:t>, </a:t>
            </a: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47525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3800" b="1" dirty="0" err="1" smtClean="0"/>
              <a:t>Χρηματιστές</a:t>
            </a:r>
            <a:r>
              <a:rPr lang="el-GR" sz="3800" b="1" dirty="0" smtClean="0"/>
              <a:t>.</a:t>
            </a:r>
            <a:endParaRPr lang="en-US" sz="3800" b="1" dirty="0" smtClean="0"/>
          </a:p>
          <a:p>
            <a:pPr>
              <a:lnSpc>
                <a:spcPct val="96000"/>
              </a:lnSpc>
              <a:buNone/>
            </a:pPr>
            <a:r>
              <a:rPr lang="el-GR" dirty="0" smtClean="0"/>
              <a:t>Συνέπειες </a:t>
            </a:r>
            <a:r>
              <a:rPr lang="el-GR" dirty="0" err="1" smtClean="0"/>
              <a:t>εμπορικής</a:t>
            </a:r>
            <a:r>
              <a:rPr lang="el-GR" dirty="0" smtClean="0"/>
              <a:t> </a:t>
            </a:r>
            <a:r>
              <a:rPr lang="el-GR" dirty="0" err="1" smtClean="0"/>
              <a:t>Ιδιότητας</a:t>
            </a:r>
            <a:r>
              <a:rPr lang="el-GR" dirty="0" smtClean="0"/>
              <a:t>:</a:t>
            </a:r>
            <a:endParaRPr lang="en-US" dirty="0" smtClean="0"/>
          </a:p>
          <a:p>
            <a:pPr marL="514350" indent="-514350">
              <a:lnSpc>
                <a:spcPct val="96000"/>
              </a:lnSpc>
              <a:buFont typeface="+mj-lt"/>
              <a:buAutoNum type="alphaUcPeriod"/>
            </a:pPr>
            <a:r>
              <a:rPr lang="el-GR" dirty="0" err="1" smtClean="0"/>
              <a:t>Πράξεις</a:t>
            </a:r>
            <a:r>
              <a:rPr lang="el-GR" dirty="0" smtClean="0"/>
              <a:t> </a:t>
            </a:r>
            <a:r>
              <a:rPr lang="el-GR" dirty="0" err="1" smtClean="0"/>
              <a:t>εμπόρου</a:t>
            </a:r>
            <a:r>
              <a:rPr lang="el-GR" dirty="0" smtClean="0"/>
              <a:t> </a:t>
            </a:r>
            <a:r>
              <a:rPr lang="el-GR" dirty="0" err="1" smtClean="0"/>
              <a:t>γίνονται</a:t>
            </a:r>
            <a:r>
              <a:rPr lang="el-GR" dirty="0" smtClean="0"/>
              <a:t> </a:t>
            </a:r>
            <a:r>
              <a:rPr lang="el-GR" dirty="0" err="1" smtClean="0"/>
              <a:t>εμπορικές</a:t>
            </a:r>
            <a:r>
              <a:rPr lang="el-GR" dirty="0" smtClean="0"/>
              <a:t> </a:t>
            </a:r>
            <a:r>
              <a:rPr lang="el-GR" dirty="0" err="1" smtClean="0"/>
              <a:t>εφόσον</a:t>
            </a:r>
            <a:r>
              <a:rPr lang="el-GR" dirty="0" smtClean="0"/>
              <a:t> </a:t>
            </a:r>
            <a:r>
              <a:rPr lang="el-GR" dirty="0" err="1" smtClean="0"/>
              <a:t>έχουν</a:t>
            </a:r>
            <a:r>
              <a:rPr lang="el-GR" dirty="0" smtClean="0"/>
              <a:t> </a:t>
            </a:r>
            <a:r>
              <a:rPr lang="el-GR" dirty="0" err="1" smtClean="0"/>
              <a:t>σχέση</a:t>
            </a:r>
            <a:r>
              <a:rPr lang="el-GR" dirty="0" smtClean="0"/>
              <a:t> με την </a:t>
            </a:r>
            <a:r>
              <a:rPr lang="el-GR" dirty="0" err="1" smtClean="0"/>
              <a:t>εμπορεία</a:t>
            </a:r>
            <a:r>
              <a:rPr lang="el-GR" dirty="0" smtClean="0"/>
              <a:t> του,</a:t>
            </a:r>
          </a:p>
          <a:p>
            <a:pPr marL="514350" indent="-514350">
              <a:lnSpc>
                <a:spcPct val="96000"/>
              </a:lnSpc>
              <a:buFont typeface="+mj-lt"/>
              <a:buAutoNum type="alphaUcPeriod"/>
            </a:pPr>
            <a:r>
              <a:rPr lang="el-GR" dirty="0" err="1" smtClean="0"/>
              <a:t>Τήρηση</a:t>
            </a:r>
            <a:r>
              <a:rPr lang="el-GR" dirty="0" smtClean="0"/>
              <a:t> </a:t>
            </a:r>
            <a:r>
              <a:rPr lang="el-GR" dirty="0" err="1" smtClean="0"/>
              <a:t>εμπορικών</a:t>
            </a:r>
            <a:r>
              <a:rPr lang="el-GR" dirty="0" smtClean="0"/>
              <a:t> και </a:t>
            </a:r>
            <a:r>
              <a:rPr lang="el-GR" dirty="0" err="1" smtClean="0"/>
              <a:t>φορολογικών</a:t>
            </a:r>
            <a:r>
              <a:rPr lang="el-GR" dirty="0" smtClean="0"/>
              <a:t> </a:t>
            </a:r>
            <a:r>
              <a:rPr lang="el-GR" dirty="0" err="1" smtClean="0"/>
              <a:t>βιβλίων</a:t>
            </a:r>
            <a:r>
              <a:rPr lang="el-GR" dirty="0" smtClean="0"/>
              <a:t>,</a:t>
            </a:r>
          </a:p>
          <a:p>
            <a:pPr marL="514350" indent="-514350">
              <a:lnSpc>
                <a:spcPct val="96000"/>
              </a:lnSpc>
              <a:buFont typeface="+mj-lt"/>
              <a:buAutoNum type="alphaUcPeriod"/>
            </a:pPr>
            <a:r>
              <a:rPr lang="el-GR" dirty="0" err="1" smtClean="0"/>
              <a:t>Εγγραφή</a:t>
            </a:r>
            <a:r>
              <a:rPr lang="el-GR" dirty="0" smtClean="0"/>
              <a:t> στα </a:t>
            </a:r>
            <a:r>
              <a:rPr lang="el-GR" dirty="0" err="1" smtClean="0"/>
              <a:t>επιμελητήρια</a:t>
            </a:r>
            <a:r>
              <a:rPr lang="el-GR" dirty="0" smtClean="0"/>
              <a:t>,</a:t>
            </a:r>
          </a:p>
          <a:p>
            <a:pPr marL="514350" indent="-514350">
              <a:lnSpc>
                <a:spcPct val="96000"/>
              </a:lnSpc>
              <a:buFont typeface="+mj-lt"/>
              <a:buAutoNum type="alphaUcPeriod"/>
            </a:pPr>
            <a:r>
              <a:rPr lang="el-GR" dirty="0" smtClean="0"/>
              <a:t>σε </a:t>
            </a:r>
            <a:r>
              <a:rPr lang="el-GR" dirty="0" err="1" smtClean="0"/>
              <a:t>περίπτωση</a:t>
            </a:r>
            <a:r>
              <a:rPr lang="el-GR" dirty="0" smtClean="0"/>
              <a:t> </a:t>
            </a:r>
            <a:r>
              <a:rPr lang="el-GR" dirty="0" err="1" smtClean="0"/>
              <a:t>παύσης</a:t>
            </a:r>
            <a:r>
              <a:rPr lang="el-GR" dirty="0" smtClean="0"/>
              <a:t> </a:t>
            </a:r>
            <a:r>
              <a:rPr lang="el-GR" dirty="0" err="1" smtClean="0"/>
              <a:t>πληρωμών</a:t>
            </a:r>
            <a:r>
              <a:rPr lang="el-GR" dirty="0" smtClean="0"/>
              <a:t> </a:t>
            </a:r>
            <a:r>
              <a:rPr lang="el-GR" dirty="0" err="1" smtClean="0"/>
              <a:t>κηρύσσεται</a:t>
            </a:r>
            <a:r>
              <a:rPr lang="el-GR" dirty="0" smtClean="0"/>
              <a:t> σε </a:t>
            </a:r>
            <a:r>
              <a:rPr lang="el-GR" dirty="0" err="1" smtClean="0"/>
              <a:t>κατάσταση</a:t>
            </a:r>
            <a:r>
              <a:rPr lang="el-GR" dirty="0" smtClean="0"/>
              <a:t> </a:t>
            </a:r>
            <a:r>
              <a:rPr lang="el-GR" dirty="0" err="1" smtClean="0"/>
              <a:t>πτώχευσης</a:t>
            </a:r>
            <a:r>
              <a:rPr lang="el-GR" dirty="0" smtClean="0"/>
              <a:t>,</a:t>
            </a:r>
          </a:p>
          <a:p>
            <a:pPr marL="514350" indent="-514350">
              <a:lnSpc>
                <a:spcPct val="96000"/>
              </a:lnSpc>
              <a:buFont typeface="+mj-lt"/>
              <a:buAutoNum type="alphaUcPeriod"/>
            </a:pPr>
            <a:r>
              <a:rPr lang="el-GR" dirty="0" err="1" smtClean="0"/>
              <a:t>Φέρει</a:t>
            </a:r>
            <a:r>
              <a:rPr lang="el-GR" dirty="0" smtClean="0"/>
              <a:t> </a:t>
            </a:r>
            <a:r>
              <a:rPr lang="el-GR" dirty="0" err="1" smtClean="0"/>
              <a:t>υποχρεωτικά</a:t>
            </a:r>
            <a:r>
              <a:rPr lang="el-GR" dirty="0" smtClean="0"/>
              <a:t> την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επωνυμία</a:t>
            </a:r>
            <a:r>
              <a:rPr lang="el-GR" dirty="0" smtClean="0"/>
              <a:t> που είναι το </a:t>
            </a:r>
            <a:r>
              <a:rPr lang="el-GR" dirty="0" err="1" smtClean="0"/>
              <a:t>όνομα</a:t>
            </a:r>
            <a:r>
              <a:rPr lang="el-GR" dirty="0" smtClean="0"/>
              <a:t> που </a:t>
            </a:r>
            <a:r>
              <a:rPr lang="el-GR" dirty="0" err="1" smtClean="0"/>
              <a:t>χρησιμοποιεί</a:t>
            </a:r>
            <a:r>
              <a:rPr lang="el-GR" dirty="0" smtClean="0"/>
              <a:t> στις </a:t>
            </a:r>
            <a:r>
              <a:rPr lang="el-GR" dirty="0" err="1" smtClean="0"/>
              <a:t>συναλλαγές</a:t>
            </a:r>
            <a:r>
              <a:rPr lang="el-GR" dirty="0" smtClean="0"/>
              <a:t>,</a:t>
            </a:r>
          </a:p>
          <a:p>
            <a:pPr marL="514350" indent="-514350">
              <a:lnSpc>
                <a:spcPct val="96000"/>
              </a:lnSpc>
              <a:buFont typeface="+mj-lt"/>
              <a:buAutoNum type="alphaUcPeriod"/>
            </a:pPr>
            <a:r>
              <a:rPr lang="en-US" dirty="0" err="1" smtClean="0"/>
              <a:t>Έχει</a:t>
            </a:r>
            <a:r>
              <a:rPr lang="en-US" dirty="0" smtClean="0"/>
              <a:t> </a:t>
            </a:r>
            <a:r>
              <a:rPr lang="en-US" dirty="0" err="1" smtClean="0"/>
              <a:t>εμπορικη</a:t>
            </a:r>
            <a:r>
              <a:rPr lang="en-US" dirty="0" smtClean="0"/>
              <a:t>́ </a:t>
            </a:r>
            <a:r>
              <a:rPr lang="en-US" dirty="0" err="1" smtClean="0"/>
              <a:t>κατοικία</a:t>
            </a:r>
            <a:r>
              <a:rPr lang="el-GR" dirty="0" smtClean="0"/>
              <a:t>,</a:t>
            </a:r>
          </a:p>
          <a:p>
            <a:pPr marL="514350" indent="-514350">
              <a:lnSpc>
                <a:spcPct val="96000"/>
              </a:lnSpc>
              <a:buFont typeface="+mj-lt"/>
              <a:buAutoNum type="alphaUcPeriod"/>
            </a:pPr>
            <a:r>
              <a:rPr lang="en-US" dirty="0" err="1" smtClean="0"/>
              <a:t>όταν</a:t>
            </a:r>
            <a:r>
              <a:rPr lang="en-US" dirty="0" smtClean="0"/>
              <a:t> </a:t>
            </a:r>
            <a:r>
              <a:rPr lang="en-US" dirty="0" err="1" smtClean="0"/>
              <a:t>τηρείται</a:t>
            </a:r>
            <a:r>
              <a:rPr lang="en-US" dirty="0" smtClean="0"/>
              <a:t> </a:t>
            </a:r>
            <a:r>
              <a:rPr lang="en-US" dirty="0" err="1" smtClean="0"/>
              <a:t>αλληλόχρεος</a:t>
            </a:r>
            <a:r>
              <a:rPr lang="en-US" dirty="0" smtClean="0"/>
              <a:t> </a:t>
            </a:r>
            <a:r>
              <a:rPr lang="en-US" dirty="0" err="1" smtClean="0"/>
              <a:t>λογαριασμός</a:t>
            </a:r>
            <a:r>
              <a:rPr lang="en-US" dirty="0" smtClean="0"/>
              <a:t> </a:t>
            </a:r>
            <a:r>
              <a:rPr lang="en-US" dirty="0" err="1" smtClean="0"/>
              <a:t>μεταξυ</a:t>
            </a:r>
            <a:r>
              <a:rPr lang="en-US" dirty="0" smtClean="0"/>
              <a:t>́ 2 </a:t>
            </a:r>
            <a:r>
              <a:rPr lang="en-US" dirty="0" err="1" smtClean="0"/>
              <a:t>προσώπων</a:t>
            </a:r>
            <a:r>
              <a:rPr lang="en-US" dirty="0" smtClean="0"/>
              <a:t> </a:t>
            </a:r>
            <a:r>
              <a:rPr lang="en-US" dirty="0" err="1" smtClean="0"/>
              <a:t>τότε</a:t>
            </a:r>
            <a:r>
              <a:rPr lang="en-US" dirty="0" smtClean="0"/>
              <a:t> το </a:t>
            </a:r>
            <a:r>
              <a:rPr lang="en-US" dirty="0" err="1" smtClean="0"/>
              <a:t>υπόλοιπο</a:t>
            </a:r>
            <a:r>
              <a:rPr lang="en-US" dirty="0" smtClean="0"/>
              <a:t> που </a:t>
            </a:r>
            <a:r>
              <a:rPr lang="en-US" dirty="0" err="1" smtClean="0"/>
              <a:t>μένει</a:t>
            </a:r>
            <a:r>
              <a:rPr lang="en-US" dirty="0" smtClean="0"/>
              <a:t> </a:t>
            </a:r>
            <a:r>
              <a:rPr lang="en-US" dirty="0" err="1" smtClean="0"/>
              <a:t>υπέρ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ενός</a:t>
            </a:r>
            <a:r>
              <a:rPr lang="en-US" dirty="0" smtClean="0"/>
              <a:t> ή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άλλου</a:t>
            </a:r>
            <a:r>
              <a:rPr lang="en-US" dirty="0" smtClean="0"/>
              <a:t> </a:t>
            </a:r>
            <a:r>
              <a:rPr lang="en-US" dirty="0" err="1" smtClean="0"/>
              <a:t>μετα</a:t>
            </a:r>
            <a:r>
              <a:rPr lang="en-US" dirty="0" smtClean="0"/>
              <a:t>́ το </a:t>
            </a:r>
            <a:r>
              <a:rPr lang="en-US" dirty="0" err="1" smtClean="0"/>
              <a:t>κλείσιμο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είναι</a:t>
            </a:r>
            <a:r>
              <a:rPr lang="en-US" dirty="0" smtClean="0"/>
              <a:t> </a:t>
            </a:r>
            <a:r>
              <a:rPr lang="en-US" dirty="0" err="1" smtClean="0"/>
              <a:t>αυτοδικαίως</a:t>
            </a:r>
            <a:r>
              <a:rPr lang="en-US" dirty="0" smtClean="0"/>
              <a:t> </a:t>
            </a:r>
            <a:r>
              <a:rPr lang="en-US" dirty="0" err="1" smtClean="0"/>
              <a:t>τοκοφόρο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dirty="0" smtClean="0"/>
              <a:t>Τεκμήριο </a:t>
            </a:r>
            <a:r>
              <a:rPr lang="el-GR" sz="3100" dirty="0" err="1" smtClean="0"/>
              <a:t>εμπορικότητας</a:t>
            </a:r>
            <a:r>
              <a:rPr lang="el-GR" sz="3100" dirty="0" smtClean="0"/>
              <a:t>: </a:t>
            </a:r>
            <a:r>
              <a:rPr lang="el-GR" sz="3100" dirty="0" err="1" smtClean="0"/>
              <a:t>Όλες</a:t>
            </a:r>
            <a:r>
              <a:rPr lang="el-GR" sz="3100" dirty="0" smtClean="0"/>
              <a:t> οι </a:t>
            </a:r>
            <a:r>
              <a:rPr lang="el-GR" sz="3100" dirty="0" err="1" smtClean="0"/>
              <a:t>συναλλαγές</a:t>
            </a:r>
            <a:r>
              <a:rPr lang="el-GR" sz="3100" dirty="0" smtClean="0"/>
              <a:t> </a:t>
            </a:r>
            <a:r>
              <a:rPr lang="el-GR" sz="3100" dirty="0" err="1" smtClean="0"/>
              <a:t>από</a:t>
            </a:r>
            <a:r>
              <a:rPr lang="el-GR" sz="3100" dirty="0" smtClean="0"/>
              <a:t> </a:t>
            </a:r>
            <a:r>
              <a:rPr lang="el-GR" sz="3100" dirty="0" err="1" smtClean="0"/>
              <a:t>έμπορο</a:t>
            </a:r>
            <a:r>
              <a:rPr lang="el-GR" sz="3100" dirty="0" smtClean="0"/>
              <a:t> </a:t>
            </a:r>
            <a:r>
              <a:rPr lang="el-GR" sz="3100" dirty="0" err="1" smtClean="0"/>
              <a:t>τεκμαίρεται</a:t>
            </a:r>
            <a:r>
              <a:rPr lang="el-GR" sz="3100" dirty="0" smtClean="0"/>
              <a:t> </a:t>
            </a:r>
            <a:r>
              <a:rPr lang="el-GR" sz="3100" dirty="0" err="1" smtClean="0"/>
              <a:t>ότι</a:t>
            </a:r>
            <a:r>
              <a:rPr lang="el-GR" sz="3100" dirty="0" smtClean="0"/>
              <a:t> </a:t>
            </a:r>
            <a:r>
              <a:rPr lang="el-GR" sz="3100" dirty="0" err="1" smtClean="0"/>
              <a:t>γίνεται</a:t>
            </a:r>
            <a:r>
              <a:rPr lang="el-GR" sz="3100" dirty="0" smtClean="0"/>
              <a:t> </a:t>
            </a:r>
            <a:r>
              <a:rPr lang="el-GR" sz="3100" dirty="0" err="1" smtClean="0"/>
              <a:t>χάριν</a:t>
            </a:r>
            <a:r>
              <a:rPr lang="el-GR" sz="3100" dirty="0" smtClean="0"/>
              <a:t> της </a:t>
            </a:r>
            <a:r>
              <a:rPr lang="el-GR" sz="3100" dirty="0" err="1" smtClean="0"/>
              <a:t>εμπορίας</a:t>
            </a:r>
            <a:r>
              <a:rPr lang="el-GR" sz="3100" dirty="0" smtClean="0"/>
              <a:t> του, </a:t>
            </a:r>
            <a:r>
              <a:rPr lang="el-GR" sz="3100" dirty="0" err="1" smtClean="0"/>
              <a:t>άρα</a:t>
            </a:r>
            <a:r>
              <a:rPr lang="el-GR" sz="3100" dirty="0" smtClean="0"/>
              <a:t> είναι </a:t>
            </a:r>
            <a:r>
              <a:rPr lang="el-GR" sz="3100" dirty="0" err="1" smtClean="0"/>
              <a:t>κατά</a:t>
            </a:r>
            <a:r>
              <a:rPr lang="el-GR" sz="3100" dirty="0" smtClean="0"/>
              <a:t> </a:t>
            </a:r>
            <a:r>
              <a:rPr lang="el-GR" sz="3100" dirty="0" err="1" smtClean="0"/>
              <a:t>τεκμήριο</a:t>
            </a:r>
            <a:r>
              <a:rPr lang="el-GR" sz="3100" dirty="0" smtClean="0"/>
              <a:t> </a:t>
            </a:r>
            <a:r>
              <a:rPr lang="el-GR" sz="3100" dirty="0" err="1" smtClean="0"/>
              <a:t>αντικειμενικά</a:t>
            </a:r>
            <a:r>
              <a:rPr lang="el-GR" sz="3100" dirty="0" smtClean="0"/>
              <a:t> </a:t>
            </a:r>
            <a:r>
              <a:rPr lang="el-GR" sz="3100" dirty="0" err="1" smtClean="0"/>
              <a:t>εμπορικές</a:t>
            </a:r>
            <a:r>
              <a:rPr lang="el-GR" sz="3100" dirty="0" smtClean="0"/>
              <a:t> </a:t>
            </a:r>
            <a:r>
              <a:rPr lang="el-GR" sz="3100" dirty="0" err="1" smtClean="0"/>
              <a:t>πράξεις</a:t>
            </a:r>
            <a:r>
              <a:rPr lang="el-GR" sz="3100" dirty="0" smtClean="0"/>
              <a:t>. </a:t>
            </a:r>
            <a:r>
              <a:rPr lang="el-GR" sz="3100" dirty="0" err="1" smtClean="0"/>
              <a:t>Έτσι</a:t>
            </a:r>
            <a:r>
              <a:rPr lang="el-GR" sz="3100" dirty="0" smtClean="0"/>
              <a:t> </a:t>
            </a:r>
            <a:r>
              <a:rPr lang="el-GR" sz="3100" dirty="0" err="1" smtClean="0"/>
              <a:t>αντιστρέφεται</a:t>
            </a:r>
            <a:r>
              <a:rPr lang="el-GR" sz="3100" dirty="0" smtClean="0"/>
              <a:t> το </a:t>
            </a:r>
            <a:r>
              <a:rPr lang="el-GR" sz="3100" dirty="0" err="1" smtClean="0"/>
              <a:t>βάρος</a:t>
            </a:r>
            <a:r>
              <a:rPr lang="el-GR" sz="3100" dirty="0" smtClean="0"/>
              <a:t> της </a:t>
            </a:r>
            <a:r>
              <a:rPr lang="el-GR" sz="3100" dirty="0" err="1" smtClean="0"/>
              <a:t>απόδειξης</a:t>
            </a:r>
            <a:r>
              <a:rPr lang="el-GR" sz="3100" dirty="0" smtClean="0"/>
              <a:t> που </a:t>
            </a:r>
            <a:r>
              <a:rPr lang="el-GR" sz="3100" dirty="0" err="1" smtClean="0"/>
              <a:t>κανονικά</a:t>
            </a:r>
            <a:r>
              <a:rPr lang="el-GR" sz="3100" dirty="0" smtClean="0"/>
              <a:t> </a:t>
            </a:r>
            <a:r>
              <a:rPr lang="el-GR" sz="3100" dirty="0" err="1" smtClean="0"/>
              <a:t>φέρει</a:t>
            </a:r>
            <a:r>
              <a:rPr lang="el-GR" sz="3100" dirty="0" smtClean="0"/>
              <a:t> </a:t>
            </a:r>
            <a:r>
              <a:rPr lang="el-GR" sz="3100" dirty="0" err="1" smtClean="0"/>
              <a:t>εκείνος</a:t>
            </a:r>
            <a:r>
              <a:rPr lang="el-GR" sz="3100" dirty="0" smtClean="0"/>
              <a:t> ο </a:t>
            </a:r>
            <a:r>
              <a:rPr lang="el-GR" sz="3100" dirty="0" err="1" smtClean="0"/>
              <a:t>οποίος</a:t>
            </a:r>
            <a:r>
              <a:rPr lang="el-GR" sz="3100" dirty="0" smtClean="0"/>
              <a:t> </a:t>
            </a:r>
            <a:r>
              <a:rPr lang="el-GR" sz="3100" dirty="0" err="1" smtClean="0"/>
              <a:t>προβάλλει</a:t>
            </a:r>
            <a:r>
              <a:rPr lang="el-GR" sz="3100" dirty="0" smtClean="0"/>
              <a:t> </a:t>
            </a:r>
            <a:r>
              <a:rPr lang="el-GR" sz="3100" dirty="0" err="1" smtClean="0"/>
              <a:t>κάποιον</a:t>
            </a:r>
            <a:r>
              <a:rPr lang="el-GR" sz="3100" dirty="0" smtClean="0"/>
              <a:t> </a:t>
            </a:r>
            <a:r>
              <a:rPr lang="el-GR" sz="3100" dirty="0" err="1" smtClean="0"/>
              <a:t>ισχυρισμό</a:t>
            </a:r>
            <a:r>
              <a:rPr lang="el-GR" sz="3100" dirty="0" smtClean="0"/>
              <a:t>.</a:t>
            </a:r>
            <a:endParaRPr lang="en-US" sz="3100" dirty="0" smtClean="0"/>
          </a:p>
          <a:p>
            <a:pPr marL="0" indent="0">
              <a:buNone/>
            </a:pPr>
            <a:r>
              <a:rPr lang="el-GR" sz="3100" dirty="0" err="1" smtClean="0"/>
              <a:t>Πρωτότυπα</a:t>
            </a:r>
            <a:r>
              <a:rPr lang="el-GR" sz="3100" dirty="0" smtClean="0"/>
              <a:t> </a:t>
            </a:r>
            <a:r>
              <a:rPr lang="el-GR" sz="3100" dirty="0" err="1" smtClean="0"/>
              <a:t>ή</a:t>
            </a:r>
            <a:r>
              <a:rPr lang="el-GR" sz="3100" dirty="0" smtClean="0"/>
              <a:t> </a:t>
            </a:r>
            <a:r>
              <a:rPr lang="el-GR" sz="3100" dirty="0" err="1" smtClean="0"/>
              <a:t>Παράγωγα</a:t>
            </a:r>
            <a:r>
              <a:rPr lang="el-GR" sz="3100" dirty="0" smtClean="0"/>
              <a:t> </a:t>
            </a:r>
            <a:r>
              <a:rPr lang="el-GR" sz="3100" dirty="0" err="1" smtClean="0"/>
              <a:t>εμπορική</a:t>
            </a:r>
            <a:r>
              <a:rPr lang="el-GR" sz="3100" dirty="0" smtClean="0"/>
              <a:t>: </a:t>
            </a:r>
            <a:r>
              <a:rPr lang="el-GR" sz="3100" dirty="0" err="1" smtClean="0"/>
              <a:t>κάθε</a:t>
            </a:r>
            <a:r>
              <a:rPr lang="el-GR" sz="3100" dirty="0" smtClean="0"/>
              <a:t> </a:t>
            </a:r>
            <a:r>
              <a:rPr lang="el-GR" sz="3100" dirty="0" err="1" smtClean="0"/>
              <a:t>πράξη</a:t>
            </a:r>
            <a:r>
              <a:rPr lang="el-GR" sz="3100" dirty="0" smtClean="0"/>
              <a:t> </a:t>
            </a:r>
            <a:r>
              <a:rPr lang="el-GR" sz="3100" dirty="0" err="1" smtClean="0"/>
              <a:t>όταν</a:t>
            </a:r>
            <a:r>
              <a:rPr lang="el-GR" sz="3100" dirty="0" smtClean="0"/>
              <a:t> δεν είναι </a:t>
            </a:r>
            <a:r>
              <a:rPr lang="el-GR" sz="3100" dirty="0" err="1" smtClean="0"/>
              <a:t>πρωτότυπα</a:t>
            </a:r>
            <a:r>
              <a:rPr lang="el-GR" sz="3100" dirty="0" smtClean="0"/>
              <a:t> </a:t>
            </a:r>
            <a:r>
              <a:rPr lang="el-GR" sz="3100" dirty="0" err="1" smtClean="0"/>
              <a:t>εμπορική</a:t>
            </a:r>
            <a:r>
              <a:rPr lang="el-GR" sz="3100" dirty="0" smtClean="0"/>
              <a:t>, </a:t>
            </a:r>
            <a:r>
              <a:rPr lang="el-GR" sz="3100" dirty="0" err="1" smtClean="0"/>
              <a:t>καθίσταται</a:t>
            </a:r>
            <a:r>
              <a:rPr lang="el-GR" sz="3100" dirty="0" smtClean="0"/>
              <a:t> </a:t>
            </a:r>
            <a:r>
              <a:rPr lang="el-GR" sz="3100" dirty="0" err="1" smtClean="0"/>
              <a:t>εμπορική</a:t>
            </a:r>
            <a:r>
              <a:rPr lang="el-GR" sz="3100" dirty="0" smtClean="0"/>
              <a:t> αν </a:t>
            </a:r>
            <a:r>
              <a:rPr lang="el-GR" sz="3100" dirty="0" err="1" smtClean="0"/>
              <a:t>έγινε</a:t>
            </a:r>
            <a:r>
              <a:rPr lang="el-GR" sz="3100" dirty="0" smtClean="0"/>
              <a:t> </a:t>
            </a:r>
            <a:r>
              <a:rPr lang="el-GR" sz="3100" dirty="0" err="1" smtClean="0"/>
              <a:t>χάριν</a:t>
            </a:r>
            <a:r>
              <a:rPr lang="el-GR" sz="3100" dirty="0" smtClean="0"/>
              <a:t> </a:t>
            </a:r>
            <a:r>
              <a:rPr lang="el-GR" sz="3100" dirty="0" err="1" smtClean="0"/>
              <a:t>εμπορίας</a:t>
            </a:r>
            <a:r>
              <a:rPr lang="el-GR" sz="3100" dirty="0" smtClean="0"/>
              <a:t>.</a:t>
            </a:r>
            <a:endParaRPr lang="en-US" sz="3100" dirty="0" smtClean="0"/>
          </a:p>
          <a:p>
            <a:pPr marL="0" indent="0">
              <a:buNone/>
            </a:pPr>
            <a:r>
              <a:rPr lang="el-GR" sz="3100" dirty="0" err="1" smtClean="0"/>
              <a:t>Απώλεια</a:t>
            </a:r>
            <a:r>
              <a:rPr lang="el-GR" sz="3100" dirty="0" smtClean="0"/>
              <a:t> </a:t>
            </a:r>
            <a:r>
              <a:rPr lang="el-GR" sz="3100" dirty="0" err="1" smtClean="0"/>
              <a:t>εμπορική</a:t>
            </a:r>
            <a:r>
              <a:rPr lang="el-GR" sz="3100" dirty="0" smtClean="0"/>
              <a:t> </a:t>
            </a:r>
            <a:r>
              <a:rPr lang="el-GR" sz="3100" dirty="0" err="1" smtClean="0"/>
              <a:t>ιδιότητας</a:t>
            </a:r>
            <a:r>
              <a:rPr lang="el-GR" sz="3100" dirty="0" smtClean="0"/>
              <a:t>: Στο </a:t>
            </a:r>
            <a:r>
              <a:rPr lang="el-GR" sz="3100" dirty="0" err="1" smtClean="0"/>
              <a:t>ουσιαστικό</a:t>
            </a:r>
            <a:r>
              <a:rPr lang="el-GR" sz="3100" dirty="0" smtClean="0"/>
              <a:t> </a:t>
            </a:r>
            <a:r>
              <a:rPr lang="el-GR" sz="3100" dirty="0" err="1" smtClean="0"/>
              <a:t>σύσ</a:t>
            </a:r>
            <a:r>
              <a:rPr lang="el-GR" sz="3100" dirty="0" smtClean="0"/>
              <a:t>. </a:t>
            </a:r>
            <a:r>
              <a:rPr lang="el-GR" sz="3100" dirty="0" err="1" smtClean="0"/>
              <a:t>αποβάλλεται</a:t>
            </a:r>
            <a:r>
              <a:rPr lang="el-GR" sz="3100" dirty="0" smtClean="0"/>
              <a:t> με την </a:t>
            </a:r>
            <a:r>
              <a:rPr lang="el-GR" sz="3100" dirty="0" err="1" smtClean="0"/>
              <a:t>παύση</a:t>
            </a:r>
            <a:r>
              <a:rPr lang="el-GR" sz="3100" dirty="0" smtClean="0"/>
              <a:t> </a:t>
            </a:r>
            <a:r>
              <a:rPr lang="el-GR" sz="3100" dirty="0" err="1" smtClean="0"/>
              <a:t>άσκησης</a:t>
            </a:r>
            <a:r>
              <a:rPr lang="el-GR" sz="3100" dirty="0" smtClean="0"/>
              <a:t> </a:t>
            </a:r>
            <a:r>
              <a:rPr lang="el-GR" sz="3100" dirty="0" err="1" smtClean="0"/>
              <a:t>κατά</a:t>
            </a:r>
            <a:r>
              <a:rPr lang="el-GR" sz="3100" dirty="0" smtClean="0"/>
              <a:t> </a:t>
            </a:r>
            <a:r>
              <a:rPr lang="el-GR" sz="3100" dirty="0" err="1" smtClean="0"/>
              <a:t>σύνηθες</a:t>
            </a:r>
            <a:r>
              <a:rPr lang="el-GR" sz="3100" dirty="0" smtClean="0"/>
              <a:t> </a:t>
            </a:r>
            <a:r>
              <a:rPr lang="el-GR" sz="3100" dirty="0" err="1" smtClean="0"/>
              <a:t>επάγγελμα</a:t>
            </a:r>
            <a:r>
              <a:rPr lang="el-GR" sz="3100" dirty="0" smtClean="0"/>
              <a:t> </a:t>
            </a:r>
            <a:r>
              <a:rPr lang="el-GR" sz="3100" dirty="0" err="1" smtClean="0"/>
              <a:t>εμπορικών</a:t>
            </a:r>
            <a:r>
              <a:rPr lang="el-GR" sz="3100" dirty="0" smtClean="0"/>
              <a:t> </a:t>
            </a:r>
            <a:r>
              <a:rPr lang="el-GR" sz="3100" dirty="0" err="1" smtClean="0"/>
              <a:t>πράξεων</a:t>
            </a:r>
            <a:r>
              <a:rPr lang="el-GR" sz="3100" dirty="0" smtClean="0"/>
              <a:t>.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Έμπορος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Στο </a:t>
            </a:r>
            <a:r>
              <a:rPr lang="el-GR" dirty="0" err="1" smtClean="0"/>
              <a:t>τυπικό</a:t>
            </a:r>
            <a:r>
              <a:rPr lang="el-GR" dirty="0" smtClean="0"/>
              <a:t> </a:t>
            </a:r>
            <a:r>
              <a:rPr lang="el-GR" dirty="0" err="1" smtClean="0"/>
              <a:t>σύσ</a:t>
            </a:r>
            <a:r>
              <a:rPr lang="el-GR" dirty="0" smtClean="0"/>
              <a:t>. </a:t>
            </a:r>
            <a:r>
              <a:rPr lang="el-GR" dirty="0" err="1" smtClean="0"/>
              <a:t>αποβάλλεται</a:t>
            </a:r>
            <a:r>
              <a:rPr lang="el-GR" dirty="0" smtClean="0"/>
              <a:t> για τους </a:t>
            </a:r>
            <a:r>
              <a:rPr lang="el-GR" dirty="0" err="1" smtClean="0"/>
              <a:t>χρηματιστές</a:t>
            </a:r>
            <a:r>
              <a:rPr lang="el-GR" dirty="0" smtClean="0"/>
              <a:t> με </a:t>
            </a:r>
            <a:r>
              <a:rPr lang="el-GR" dirty="0" err="1" smtClean="0"/>
              <a:t>ανάκληση</a:t>
            </a:r>
            <a:r>
              <a:rPr lang="el-GR" dirty="0" smtClean="0"/>
              <a:t> </a:t>
            </a:r>
            <a:r>
              <a:rPr lang="el-GR" dirty="0" err="1" smtClean="0"/>
              <a:t>διορισμού</a:t>
            </a:r>
            <a:r>
              <a:rPr lang="el-GR" dirty="0" smtClean="0"/>
              <a:t>, για τις Α.Ε., Ε.Π.Ε., και </a:t>
            </a:r>
            <a:r>
              <a:rPr lang="el-GR" dirty="0" err="1" smtClean="0"/>
              <a:t>Συνεταιρισμούς</a:t>
            </a:r>
            <a:r>
              <a:rPr lang="el-GR" dirty="0" smtClean="0"/>
              <a:t> </a:t>
            </a:r>
            <a:r>
              <a:rPr lang="el-GR" dirty="0" err="1" smtClean="0"/>
              <a:t>αποβάλλεται</a:t>
            </a:r>
            <a:r>
              <a:rPr lang="el-GR" dirty="0" smtClean="0"/>
              <a:t> με τη </a:t>
            </a:r>
            <a:r>
              <a:rPr lang="el-GR" dirty="0" err="1" smtClean="0"/>
              <a:t>λύση</a:t>
            </a:r>
            <a:r>
              <a:rPr lang="el-GR" dirty="0" smtClean="0"/>
              <a:t> και </a:t>
            </a:r>
            <a:r>
              <a:rPr lang="el-GR" dirty="0" err="1" smtClean="0"/>
              <a:t>εκκαθάριση</a:t>
            </a:r>
            <a:r>
              <a:rPr lang="el-GR" dirty="0" smtClean="0"/>
              <a:t> της </a:t>
            </a:r>
            <a:r>
              <a:rPr lang="el-GR" dirty="0" err="1" smtClean="0"/>
              <a:t>περιουσίας</a:t>
            </a:r>
            <a:r>
              <a:rPr lang="el-GR" dirty="0" smtClean="0"/>
              <a:t> τους.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Ανίκανοι</a:t>
            </a:r>
            <a:r>
              <a:rPr lang="el-GR" dirty="0" smtClean="0"/>
              <a:t> να </a:t>
            </a:r>
            <a:r>
              <a:rPr lang="el-GR" dirty="0" err="1" smtClean="0"/>
              <a:t>αποκτήσουν</a:t>
            </a:r>
            <a:r>
              <a:rPr lang="el-GR" dirty="0" smtClean="0"/>
              <a:t> την </a:t>
            </a:r>
            <a:r>
              <a:rPr lang="el-GR" dirty="0" err="1" smtClean="0"/>
              <a:t>εμπ</a:t>
            </a:r>
            <a:r>
              <a:rPr lang="el-GR" dirty="0" smtClean="0"/>
              <a:t>. </a:t>
            </a:r>
            <a:r>
              <a:rPr lang="el-GR" dirty="0" err="1" smtClean="0"/>
              <a:t>Ιδιότητα</a:t>
            </a:r>
            <a:r>
              <a:rPr lang="el-GR" dirty="0" smtClean="0"/>
              <a:t> είναι οι </a:t>
            </a:r>
            <a:r>
              <a:rPr lang="el-GR" dirty="0" err="1" smtClean="0"/>
              <a:t>ανίκανοι</a:t>
            </a:r>
            <a:r>
              <a:rPr lang="el-GR" dirty="0" smtClean="0"/>
              <a:t> κ </a:t>
            </a:r>
            <a:r>
              <a:rPr lang="el-GR" dirty="0" err="1" smtClean="0"/>
              <a:t>περιορισμένα</a:t>
            </a:r>
            <a:r>
              <a:rPr lang="el-GR" dirty="0" smtClean="0"/>
              <a:t> </a:t>
            </a:r>
            <a:r>
              <a:rPr lang="el-GR" dirty="0" err="1" smtClean="0"/>
              <a:t>ικανοί</a:t>
            </a:r>
            <a:r>
              <a:rPr lang="el-GR" dirty="0" smtClean="0"/>
              <a:t> για </a:t>
            </a:r>
            <a:r>
              <a:rPr lang="el-GR" dirty="0" err="1" smtClean="0"/>
              <a:t>διενέργεια</a:t>
            </a:r>
            <a:r>
              <a:rPr lang="el-GR" dirty="0" smtClean="0"/>
              <a:t> </a:t>
            </a:r>
            <a:r>
              <a:rPr lang="el-GR" dirty="0" err="1" smtClean="0"/>
              <a:t>εμπορικών</a:t>
            </a:r>
            <a:r>
              <a:rPr lang="el-GR" dirty="0" smtClean="0"/>
              <a:t> </a:t>
            </a:r>
            <a:r>
              <a:rPr lang="el-GR" dirty="0" err="1" smtClean="0"/>
              <a:t>πράξεων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δικαιοπραξία</a:t>
            </a:r>
            <a:r>
              <a:rPr lang="el-GR" dirty="0" smtClean="0"/>
              <a:t>, είναι ο </a:t>
            </a:r>
            <a:r>
              <a:rPr lang="el-GR" dirty="0" err="1" smtClean="0"/>
              <a:t>έμπορος</a:t>
            </a:r>
            <a:r>
              <a:rPr lang="el-GR" dirty="0" smtClean="0"/>
              <a:t> που </a:t>
            </a:r>
            <a:r>
              <a:rPr lang="el-GR" dirty="0" err="1" smtClean="0"/>
              <a:t>κηρύχθηκε</a:t>
            </a:r>
            <a:r>
              <a:rPr lang="el-GR" dirty="0" smtClean="0"/>
              <a:t> σε </a:t>
            </a:r>
            <a:r>
              <a:rPr lang="el-GR" dirty="0" err="1" smtClean="0"/>
              <a:t>πτώχευση</a:t>
            </a:r>
            <a:r>
              <a:rPr lang="el-GR" dirty="0" smtClean="0"/>
              <a:t> </a:t>
            </a:r>
            <a:r>
              <a:rPr lang="el-GR" dirty="0" err="1" smtClean="0"/>
              <a:t>μέχρι</a:t>
            </a:r>
            <a:r>
              <a:rPr lang="el-GR" dirty="0" smtClean="0"/>
              <a:t> την </a:t>
            </a:r>
            <a:r>
              <a:rPr lang="el-GR" dirty="0" err="1" smtClean="0"/>
              <a:t>αποκατάσταση</a:t>
            </a:r>
            <a:r>
              <a:rPr lang="el-GR" dirty="0" smtClean="0"/>
              <a:t> του. ( μετά δεκαετία)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Ασυμβίβαστα</a:t>
            </a:r>
            <a:r>
              <a:rPr lang="el-GR" dirty="0" smtClean="0"/>
              <a:t> : </a:t>
            </a:r>
            <a:r>
              <a:rPr lang="el-GR" dirty="0" err="1" smtClean="0"/>
              <a:t>απαγόρευση</a:t>
            </a:r>
            <a:r>
              <a:rPr lang="el-GR" dirty="0" smtClean="0"/>
              <a:t> </a:t>
            </a:r>
            <a:r>
              <a:rPr lang="el-GR" dirty="0" err="1" smtClean="0"/>
              <a:t>εμπορίας</a:t>
            </a:r>
            <a:r>
              <a:rPr lang="el-GR" dirty="0" smtClean="0"/>
              <a:t> </a:t>
            </a:r>
            <a:r>
              <a:rPr lang="el-GR" dirty="0" err="1" smtClean="0"/>
              <a:t>χωρίς</a:t>
            </a:r>
            <a:r>
              <a:rPr lang="el-GR" dirty="0" smtClean="0"/>
              <a:t> να </a:t>
            </a:r>
            <a:r>
              <a:rPr lang="el-GR" dirty="0" err="1" smtClean="0"/>
              <a:t>θεωρούνται</a:t>
            </a:r>
            <a:r>
              <a:rPr lang="el-GR" dirty="0" smtClean="0"/>
              <a:t> </a:t>
            </a:r>
            <a:r>
              <a:rPr lang="el-GR" dirty="0" err="1" smtClean="0"/>
              <a:t>ανίκανα</a:t>
            </a:r>
            <a:r>
              <a:rPr lang="el-GR" dirty="0" smtClean="0"/>
              <a:t>. Σε </a:t>
            </a:r>
            <a:r>
              <a:rPr lang="el-GR" dirty="0" err="1" smtClean="0"/>
              <a:t>περίπτωση</a:t>
            </a:r>
            <a:r>
              <a:rPr lang="el-GR" dirty="0" smtClean="0"/>
              <a:t> που </a:t>
            </a:r>
            <a:r>
              <a:rPr lang="el-GR" dirty="0" err="1" smtClean="0"/>
              <a:t>προβούν</a:t>
            </a:r>
            <a:r>
              <a:rPr lang="el-GR" dirty="0" smtClean="0"/>
              <a:t> σε </a:t>
            </a:r>
            <a:r>
              <a:rPr lang="el-GR" dirty="0" err="1" smtClean="0"/>
              <a:t>εμπ</a:t>
            </a:r>
            <a:r>
              <a:rPr lang="el-GR" dirty="0" smtClean="0"/>
              <a:t>. </a:t>
            </a:r>
            <a:r>
              <a:rPr lang="el-GR" dirty="0" err="1" smtClean="0"/>
              <a:t>πράξη</a:t>
            </a:r>
            <a:r>
              <a:rPr lang="el-GR" dirty="0" smtClean="0"/>
              <a:t> θα </a:t>
            </a:r>
            <a:r>
              <a:rPr lang="el-GR" dirty="0" err="1" smtClean="0"/>
              <a:t>υποστούν</a:t>
            </a:r>
            <a:r>
              <a:rPr lang="el-GR" dirty="0" smtClean="0"/>
              <a:t> </a:t>
            </a:r>
            <a:r>
              <a:rPr lang="el-GR" dirty="0" err="1" smtClean="0"/>
              <a:t>κυρώσεις</a:t>
            </a:r>
            <a:r>
              <a:rPr lang="el-GR" dirty="0" smtClean="0"/>
              <a:t> </a:t>
            </a:r>
            <a:r>
              <a:rPr lang="el-GR" dirty="0" err="1" smtClean="0"/>
              <a:t>λόγω</a:t>
            </a:r>
            <a:r>
              <a:rPr lang="el-GR" dirty="0" smtClean="0"/>
              <a:t> </a:t>
            </a:r>
            <a:r>
              <a:rPr lang="el-GR" dirty="0" err="1" smtClean="0"/>
              <a:t>παράβασης</a:t>
            </a:r>
            <a:r>
              <a:rPr lang="el-GR" dirty="0" smtClean="0"/>
              <a:t> του </a:t>
            </a:r>
            <a:r>
              <a:rPr lang="el-GR" dirty="0" err="1" smtClean="0"/>
              <a:t>νόμου</a:t>
            </a:r>
            <a:r>
              <a:rPr lang="el-GR" dirty="0" smtClean="0"/>
              <a:t> περί </a:t>
            </a:r>
            <a:r>
              <a:rPr lang="el-GR" dirty="0" err="1" smtClean="0"/>
              <a:t>Ασυμβίβαστου</a:t>
            </a:r>
            <a:r>
              <a:rPr lang="el-GR" dirty="0" smtClean="0"/>
              <a:t>. ( Δημόσιοι λειτουργοί, ιερείς, δικαστικοί, δικαστικοί επιμελητές, συμβολαιογράφοι, δικηγόροι)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1998</TotalTime>
  <Words>2103</Words>
  <Application>Microsoft Office PowerPoint</Application>
  <PresentationFormat>Προβολή στην οθόνη (16:10)</PresentationFormat>
  <Paragraphs>179</Paragraphs>
  <Slides>33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Εμπορικό και Οικονομικό Δίκαιο</vt:lpstr>
      <vt:lpstr>Διαφάνεια 2</vt:lpstr>
      <vt:lpstr>Άδειες Χρήσης</vt:lpstr>
      <vt:lpstr>Χρηματοδότηση</vt:lpstr>
      <vt:lpstr>Σκοποί  ενότητας</vt:lpstr>
      <vt:lpstr>Έμπορος</vt:lpstr>
      <vt:lpstr>Έμπορος</vt:lpstr>
      <vt:lpstr>Έμπορος</vt:lpstr>
      <vt:lpstr>Έμπορος</vt:lpstr>
      <vt:lpstr>Έμπορος</vt:lpstr>
      <vt:lpstr>Έμπορος </vt:lpstr>
      <vt:lpstr>Έμπορος </vt:lpstr>
      <vt:lpstr>Έμπορος</vt:lpstr>
      <vt:lpstr>Έμπορος</vt:lpstr>
      <vt:lpstr>Έμπορος </vt:lpstr>
      <vt:lpstr>Έμπορος </vt:lpstr>
      <vt:lpstr>Έμπορος</vt:lpstr>
      <vt:lpstr>Έμπορος </vt:lpstr>
      <vt:lpstr>Έμπορος</vt:lpstr>
      <vt:lpstr>Έμπορος</vt:lpstr>
      <vt:lpstr>Έμπορος</vt:lpstr>
      <vt:lpstr>Έμπορος</vt:lpstr>
      <vt:lpstr>Έμπορος</vt:lpstr>
      <vt:lpstr>Έμπορος</vt:lpstr>
      <vt:lpstr>Έμπορος</vt:lpstr>
      <vt:lpstr>Έμπορος</vt:lpstr>
      <vt:lpstr>Βιβλιογραφία</vt:lpstr>
      <vt:lpstr>Σημείωμα Αναφοράς</vt:lpstr>
      <vt:lpstr>Σημείωμα Αδειοδότησης</vt:lpstr>
      <vt:lpstr>Διαφάνεια 30</vt:lpstr>
      <vt:lpstr>Διαφάνεια 31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333</cp:revision>
  <dcterms:created xsi:type="dcterms:W3CDTF">2012-09-06T09:03:05Z</dcterms:created>
  <dcterms:modified xsi:type="dcterms:W3CDTF">2015-11-09T18:24:35Z</dcterms:modified>
</cp:coreProperties>
</file>