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9" r:id="rId3"/>
    <p:sldId id="257" r:id="rId4"/>
    <p:sldId id="259" r:id="rId5"/>
    <p:sldId id="388" r:id="rId6"/>
    <p:sldId id="393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12" r:id="rId22"/>
    <p:sldId id="414" r:id="rId23"/>
    <p:sldId id="409" r:id="rId24"/>
    <p:sldId id="410" r:id="rId25"/>
    <p:sldId id="411" r:id="rId26"/>
    <p:sldId id="415" r:id="rId27"/>
    <p:sldId id="291" r:id="rId28"/>
    <p:sldId id="292" r:id="rId29"/>
    <p:sldId id="293" r:id="rId30"/>
    <p:sldId id="280" r:id="rId31"/>
  </p:sldIdLst>
  <p:sldSz cx="9144000" cy="5715000" type="screen16x10"/>
  <p:notesSz cx="6858000" cy="9144000"/>
  <p:custDataLst>
    <p:tags r:id="rId3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220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0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98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690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3388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3696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193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6179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8622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466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552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5358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0033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6393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692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724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602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8040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315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3025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830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Εισαγωγικές έννοιες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1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Εισαγωγικές έννοιες</a:t>
            </a:r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Πολυμορφισμός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Βασίζεται </a:t>
            </a:r>
            <a:r>
              <a:rPr lang="el-GR" sz="2200" dirty="0"/>
              <a:t>στην κληρονομικότητα</a:t>
            </a:r>
            <a:r>
              <a:rPr lang="el-GR" sz="2200" dirty="0" smtClean="0"/>
              <a:t>.</a:t>
            </a:r>
            <a:endParaRPr lang="el-GR" sz="2200" dirty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Τα </a:t>
            </a:r>
            <a:r>
              <a:rPr lang="el-GR" sz="2200" dirty="0"/>
              <a:t>αντικείμενα μπορούν να είναι αρχικοποιήσεις διαφορετικών κατηγοριών που όμως έχουν κληρονομήσει κάποια συγκεκριμένη κατηγορία.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Οι </a:t>
            </a:r>
            <a:r>
              <a:rPr lang="el-GR" sz="2200" dirty="0"/>
              <a:t>πολυμορφικές μέθοδοι υπάρχουν και στην μητρική και στις θυγατρικές κατηγορίες, άλλα έχουν διαφορετική υλοποίηση.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Πολυμορφικές </a:t>
            </a:r>
            <a:r>
              <a:rPr lang="el-GR" sz="2200" dirty="0"/>
              <a:t>μέθοδοι συμπεριφέρονται διαφορετικά ανάλογα με το σε ποια θυγατρική κατηγορία ανήκουν.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Παράδειγμα</a:t>
            </a:r>
            <a:r>
              <a:rPr lang="el-GR" sz="2200" dirty="0"/>
              <a:t>: οι μέθοδοι εμβαδού και περιμέτρου που είδαμε παραπάνω.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186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γλώσσα </a:t>
            </a:r>
            <a:r>
              <a:rPr lang="en-US" dirty="0" smtClean="0"/>
              <a:t>Java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/>
              <a:t>Δημιουργήθηκε το 1994 από την εταιρεία υπολογιστών </a:t>
            </a:r>
            <a:r>
              <a:rPr lang="el-GR" sz="2200" dirty="0" err="1" smtClean="0"/>
              <a:t>Sun</a:t>
            </a:r>
            <a:r>
              <a:rPr lang="en-US" sz="2200" dirty="0" smtClean="0"/>
              <a:t> </a:t>
            </a:r>
            <a:r>
              <a:rPr lang="el-GR" sz="2200" dirty="0" err="1" smtClean="0"/>
              <a:t>Microsystems</a:t>
            </a:r>
            <a:r>
              <a:rPr lang="el-GR" sz="2200" dirty="0"/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Είναι </a:t>
            </a:r>
            <a:r>
              <a:rPr lang="el-GR" sz="2200" dirty="0"/>
              <a:t>η πλέον διαδεδομένη γλώσσα προγραμματισμού για χρήση στο διαδίκτυο.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Οι </a:t>
            </a:r>
            <a:r>
              <a:rPr lang="el-GR" sz="2200" dirty="0" err="1"/>
              <a:t>μικροεφαρμογές</a:t>
            </a:r>
            <a:r>
              <a:rPr lang="el-GR" sz="2200" dirty="0"/>
              <a:t> της (</a:t>
            </a:r>
            <a:r>
              <a:rPr lang="el-GR" sz="2200" dirty="0" err="1"/>
              <a:t>applets</a:t>
            </a:r>
            <a:r>
              <a:rPr lang="el-GR" sz="2200" dirty="0"/>
              <a:t>) τρέχουν μέσα από </a:t>
            </a:r>
            <a:r>
              <a:rPr lang="el-GR" sz="2200" dirty="0" err="1" smtClean="0"/>
              <a:t>web</a:t>
            </a:r>
            <a:r>
              <a:rPr lang="en-US" sz="2200" dirty="0" smtClean="0"/>
              <a:t> </a:t>
            </a:r>
            <a:r>
              <a:rPr lang="el-GR" sz="2200" dirty="0" err="1" smtClean="0"/>
              <a:t>browsers</a:t>
            </a:r>
            <a:r>
              <a:rPr lang="el-GR" sz="2200" dirty="0"/>
              <a:t>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Αντικειμενοστραφής </a:t>
            </a:r>
            <a:r>
              <a:rPr lang="el-GR" sz="2200" dirty="0"/>
              <a:t>γλώσσα προγραμματισμού.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200" dirty="0" smtClean="0"/>
              <a:t>Δεν </a:t>
            </a:r>
            <a:r>
              <a:rPr lang="el-GR" sz="2200" dirty="0"/>
              <a:t>παράγει εκτελέσιμο κώδικα αλλά μια ενδιάμεση μορφή που ονομάζεται </a:t>
            </a:r>
            <a:r>
              <a:rPr lang="el-GR" sz="2200" dirty="0" err="1"/>
              <a:t>bytecode</a:t>
            </a:r>
            <a:r>
              <a:rPr lang="el-GR" sz="22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9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Πλεονεκτήματα και μειονεκτήματα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†"/>
            </a:pPr>
            <a:r>
              <a:rPr lang="el-GR" sz="2200" dirty="0"/>
              <a:t>Πλεονεκτήματα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Μοιάζει </a:t>
            </a:r>
            <a:r>
              <a:rPr lang="el-GR" sz="1800" dirty="0"/>
              <a:t>αρκετά με την C++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Είναι </a:t>
            </a:r>
            <a:r>
              <a:rPr lang="el-GR" sz="1800" dirty="0"/>
              <a:t>περισσότερο ασφαλής στην διαχείριση μνήμης από </a:t>
            </a:r>
            <a:r>
              <a:rPr lang="el-GR" sz="1800" dirty="0" smtClean="0"/>
              <a:t>την</a:t>
            </a:r>
            <a:r>
              <a:rPr lang="en-US" sz="1800" dirty="0" smtClean="0"/>
              <a:t> </a:t>
            </a:r>
            <a:r>
              <a:rPr lang="el-GR" sz="1800" dirty="0" smtClean="0"/>
              <a:t>C</a:t>
            </a:r>
            <a:r>
              <a:rPr lang="el-GR" sz="1800" dirty="0"/>
              <a:t>++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Ο </a:t>
            </a:r>
            <a:r>
              <a:rPr lang="el-GR" sz="1800" dirty="0"/>
              <a:t>εκτελέσιμος κώδικας είναι μεταφέρσιμος από λειτουργικό σε λειτουργικό.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Είναι </a:t>
            </a:r>
            <a:r>
              <a:rPr lang="el-GR" sz="1800" dirty="0"/>
              <a:t>πλήρως αντικειμενοστραφής γλώσσα και όχι υβριδική.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-"/>
            </a:pPr>
            <a:r>
              <a:rPr lang="el-GR" sz="2200" dirty="0" smtClean="0"/>
              <a:t>Μειονεκτήματα</a:t>
            </a:r>
            <a:endParaRPr lang="el-GR" sz="22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Είναι </a:t>
            </a:r>
            <a:r>
              <a:rPr lang="el-GR" sz="1800" dirty="0"/>
              <a:t>αργή στην εκτέλεση.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Δεν </a:t>
            </a:r>
            <a:r>
              <a:rPr lang="el-GR" sz="1800" dirty="0"/>
              <a:t>διαθέτει δείκτες άλλα έμμεσες αναφορές.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Δεν </a:t>
            </a:r>
            <a:r>
              <a:rPr lang="el-GR" sz="1800" dirty="0"/>
              <a:t>έχει πολλαπλή κληρονομικότητα.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l-GR" sz="1800" dirty="0" smtClean="0"/>
              <a:t>Δεν </a:t>
            </a:r>
            <a:r>
              <a:rPr lang="el-GR" sz="1800" dirty="0"/>
              <a:t>έχει </a:t>
            </a:r>
            <a:r>
              <a:rPr lang="el-GR" sz="1800" dirty="0" err="1"/>
              <a:t>τεμπλατες</a:t>
            </a:r>
            <a:r>
              <a:rPr lang="el-GR" sz="1800" dirty="0"/>
              <a:t>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76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βήματα της μεταγλώττισης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Πηγαίος </a:t>
            </a:r>
            <a:r>
              <a:rPr lang="el-GR" sz="2400" dirty="0"/>
              <a:t>κώδικας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Μεταγλώττιση</a:t>
            </a:r>
            <a:endParaRPr lang="el-GR" sz="2400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Αν </a:t>
            </a:r>
            <a:r>
              <a:rPr lang="el-GR" sz="2400" dirty="0"/>
              <a:t>υπάρχουν συντακτικά λάθη μετάβαση στο 1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Δημιουργία </a:t>
            </a:r>
            <a:r>
              <a:rPr lang="el-GR" sz="2400" dirty="0" err="1"/>
              <a:t>bytecode</a:t>
            </a:r>
            <a:r>
              <a:rPr lang="el-GR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Εκτέλεση </a:t>
            </a:r>
            <a:r>
              <a:rPr lang="el-GR" sz="2400" dirty="0"/>
              <a:t>από τη </a:t>
            </a:r>
            <a:r>
              <a:rPr lang="el-GR" sz="2400" dirty="0" err="1"/>
              <a:t>Java</a:t>
            </a:r>
            <a:r>
              <a:rPr lang="el-GR" sz="2400" dirty="0"/>
              <a:t> </a:t>
            </a:r>
            <a:r>
              <a:rPr lang="el-GR" sz="2400" dirty="0" err="1"/>
              <a:t>Virtual</a:t>
            </a:r>
            <a:r>
              <a:rPr lang="el-GR" sz="2400" dirty="0"/>
              <a:t> </a:t>
            </a:r>
            <a:r>
              <a:rPr lang="el-GR" sz="2400" dirty="0" err="1"/>
              <a:t>Machine</a:t>
            </a:r>
            <a:r>
              <a:rPr lang="el-GR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Αν </a:t>
            </a:r>
            <a:r>
              <a:rPr lang="el-GR" sz="2400" dirty="0"/>
              <a:t>υπάρχουν λογικά λάθη μετάβαση στο 1.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8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Καλημέρα Κόσμε!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static void main(String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 ])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(“Hello World!”);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παραπάνω πρόγραμμα εμφανίζει την φράση </a:t>
            </a:r>
            <a:r>
              <a:rPr lang="en-US" sz="2200" dirty="0"/>
              <a:t>Hello World </a:t>
            </a:r>
            <a:r>
              <a:rPr lang="el-GR" sz="2200" dirty="0"/>
              <a:t>και αλλάζει </a:t>
            </a:r>
            <a:r>
              <a:rPr lang="el-GR" sz="2200" dirty="0" smtClean="0"/>
              <a:t>γραμμή.</a:t>
            </a:r>
            <a:endParaRPr lang="el-GR" sz="2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200" dirty="0" smtClean="0"/>
              <a:t>Το </a:t>
            </a:r>
            <a:r>
              <a:rPr lang="el-GR" sz="2200" dirty="0"/>
              <a:t>παραπάνω πρόγραμμα πρέπει να αποθηκευτεί σε ένα αρχείο με το όνομα </a:t>
            </a:r>
            <a:r>
              <a:rPr lang="en-US" sz="2200" dirty="0"/>
              <a:t>HelloWorld.java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428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Χρήση μεταβλητών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200" b="1" dirty="0" smtClean="0"/>
              <a:t>Χαρακτηριστικά</a:t>
            </a:r>
            <a:endParaRPr lang="el-GR" sz="2200" b="1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Όνομα</a:t>
            </a:r>
            <a:endParaRPr lang="el-GR" sz="22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Διεύθυνση </a:t>
            </a:r>
            <a:r>
              <a:rPr lang="el-GR" sz="2200" dirty="0"/>
              <a:t>στην μνήμη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Περιεχόμενο</a:t>
            </a:r>
            <a:endParaRPr lang="el-GR" sz="22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Τύπο</a:t>
            </a:r>
            <a:endParaRPr lang="el-GR" sz="22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200" b="1" dirty="0" smtClean="0"/>
              <a:t>Τύποι</a:t>
            </a:r>
            <a:endParaRPr lang="el-GR" sz="2200" b="1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Ακέραιοι</a:t>
            </a:r>
            <a:endParaRPr lang="el-GR" sz="22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Δεκαδικοί</a:t>
            </a:r>
            <a:endParaRPr lang="el-GR" sz="22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200" dirty="0" smtClean="0"/>
              <a:t>Λογικοί</a:t>
            </a:r>
            <a:endParaRPr lang="el-GR" sz="2200" dirty="0"/>
          </a:p>
          <a:p>
            <a:pPr lvl="1">
              <a:spcBef>
                <a:spcPts val="60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l-GR" sz="2200" dirty="0" smtClean="0"/>
              <a:t>Αντικείμενα</a:t>
            </a:r>
            <a:endParaRPr lang="el-GR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Ονοματολογία μεταβλητών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Οι </a:t>
            </a:r>
            <a:r>
              <a:rPr lang="el-GR" sz="2400" dirty="0"/>
              <a:t>μεταβλητές διαθέτουν λατινικά γράμματα, κάτω παύλα και </a:t>
            </a:r>
            <a:r>
              <a:rPr lang="el-GR" sz="2400" dirty="0" smtClean="0"/>
              <a:t>αριθμούς</a:t>
            </a:r>
            <a:endParaRPr lang="el-GR" sz="2400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Ξεκινούν </a:t>
            </a:r>
            <a:r>
              <a:rPr lang="el-GR" sz="2400" dirty="0"/>
              <a:t>πάντα με λατινικό γράμμα ή κάτω </a:t>
            </a:r>
            <a:r>
              <a:rPr lang="el-GR" sz="2400" dirty="0" smtClean="0"/>
              <a:t>παύλα</a:t>
            </a:r>
            <a:endParaRPr lang="el-GR" sz="2400" dirty="0"/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Δεν </a:t>
            </a:r>
            <a:r>
              <a:rPr lang="el-GR" sz="2400" dirty="0"/>
              <a:t>μπορεί να είναι όνομα μεταβλητής δεσμευμένη λέξη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Υπάρχει </a:t>
            </a:r>
            <a:r>
              <a:rPr lang="el-GR" sz="2400" dirty="0"/>
              <a:t>διάκριση πεζών κεφαλαίων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9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Τύποι δεδομένων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Χαρακτήρες</a:t>
            </a:r>
            <a:r>
              <a:rPr lang="el-GR" sz="2400" b="1" dirty="0"/>
              <a:t>: </a:t>
            </a:r>
            <a:r>
              <a:rPr lang="en-US" sz="2400" dirty="0"/>
              <a:t>char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Ακέραιοι</a:t>
            </a:r>
            <a:r>
              <a:rPr lang="el-GR" sz="2400" b="1" dirty="0"/>
              <a:t>:</a:t>
            </a:r>
            <a:r>
              <a:rPr lang="el-GR" sz="2400" dirty="0"/>
              <a:t> </a:t>
            </a:r>
            <a:r>
              <a:rPr lang="en-US" sz="2400" dirty="0" err="1"/>
              <a:t>int</a:t>
            </a:r>
            <a:r>
              <a:rPr lang="en-US" sz="2400" dirty="0"/>
              <a:t>, short </a:t>
            </a:r>
            <a:r>
              <a:rPr lang="en-US" sz="2400" dirty="0" err="1"/>
              <a:t>int</a:t>
            </a:r>
            <a:r>
              <a:rPr lang="en-US" sz="2400" dirty="0"/>
              <a:t>, I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Δεκαδικοί</a:t>
            </a:r>
            <a:r>
              <a:rPr lang="el-GR" sz="2400" b="1" dirty="0"/>
              <a:t>: </a:t>
            </a:r>
            <a:r>
              <a:rPr lang="en-US" sz="2400" dirty="0"/>
              <a:t>float, double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Λογικοί</a:t>
            </a:r>
            <a:r>
              <a:rPr lang="el-GR" sz="2400" b="1" dirty="0"/>
              <a:t>: </a:t>
            </a:r>
            <a:r>
              <a:rPr lang="en-US" sz="2400" dirty="0" err="1"/>
              <a:t>boolean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406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Τελεστές πράξεων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Αριθμητικοί</a:t>
            </a:r>
            <a:r>
              <a:rPr lang="el-GR" sz="2400" b="1" dirty="0"/>
              <a:t>: </a:t>
            </a:r>
            <a:r>
              <a:rPr lang="el-GR" sz="2400" dirty="0" smtClean="0"/>
              <a:t>*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/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%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+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-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Σχεσιακοί</a:t>
            </a:r>
            <a:r>
              <a:rPr lang="el-GR" sz="2400" b="1" dirty="0"/>
              <a:t>: </a:t>
            </a:r>
            <a:r>
              <a:rPr lang="el-GR" sz="2400" dirty="0" smtClean="0"/>
              <a:t>==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!=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</a:t>
            </a:r>
            <a:r>
              <a:rPr lang="el-GR" sz="2400" dirty="0" smtClean="0"/>
              <a:t>&gt;</a:t>
            </a:r>
            <a:r>
              <a:rPr lang="en-US" sz="2400" dirty="0" smtClean="0"/>
              <a:t> </a:t>
            </a:r>
            <a:r>
              <a:rPr lang="el-GR" sz="2400" dirty="0" smtClean="0"/>
              <a:t>,</a:t>
            </a:r>
            <a:r>
              <a:rPr lang="en-US" sz="2400" dirty="0" smtClean="0"/>
              <a:t> &gt;= , &lt; , &lt;=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2400" b="1" dirty="0" smtClean="0"/>
              <a:t>Λογικοί</a:t>
            </a:r>
            <a:r>
              <a:rPr lang="el-GR" sz="2400" b="1" dirty="0"/>
              <a:t>: </a:t>
            </a:r>
            <a:r>
              <a:rPr lang="en-US" sz="2400" dirty="0" smtClean="0"/>
              <a:t>|| </a:t>
            </a:r>
            <a:r>
              <a:rPr lang="el-GR" sz="2400" dirty="0" smtClean="0"/>
              <a:t>,</a:t>
            </a:r>
            <a:r>
              <a:rPr lang="en-US" sz="2400" dirty="0" smtClean="0"/>
              <a:t> &amp;&amp; , !</a:t>
            </a:r>
            <a:endParaRPr lang="el-GR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50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Εμφάνιση μεταβλητών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6868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ShowVars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static void main(String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[] 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x=100;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y=200;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(“x= “+x);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(“y= “+y);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System.out,println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“,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= “,(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x+y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τελεστής + συνενώνει αλφαριθμητικά και αριθμούς.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δύο τελευταία </a:t>
            </a:r>
            <a:r>
              <a:rPr lang="en-US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l-GR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lang="el-GR" sz="2000" dirty="0" smtClean="0"/>
              <a:t> </a:t>
            </a:r>
            <a:r>
              <a:rPr lang="el-GR" sz="2000" dirty="0"/>
              <a:t>δεν βγάζουν το ίδιο αποτέλεσμα!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28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Εισαγωγικές </a:t>
            </a:r>
            <a:r>
              <a:rPr lang="el-GR" sz="2800" dirty="0" smtClean="0"/>
              <a:t>έννοιες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Ανάγνωση μεταβλητών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057300"/>
            <a:ext cx="8686800" cy="37716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javax.swing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public class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ReadAge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static void main(String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[ ])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myage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Integer.parselnt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JOptionPane.showInputDialog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(“Enter your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age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System.out.printin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(“My age = “+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myage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απαραίτητη η χρήση της εντολής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l-GR" sz="1800" dirty="0"/>
              <a:t>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μέθοδος </a:t>
            </a:r>
            <a:r>
              <a:rPr lang="el-GR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JOptionPane.showlnputDialog</a:t>
            </a:r>
            <a:r>
              <a:rPr lang="el-GR" sz="1800" dirty="0">
                <a:latin typeface="Consolas" panose="020B0609020204030204" pitchFamily="49" charset="0"/>
                <a:cs typeface="Consolas" panose="020B0609020204030204" pitchFamily="49" charset="0"/>
              </a:rPr>
              <a:t>(“”)</a:t>
            </a:r>
            <a:r>
              <a:rPr lang="el-GR" sz="1800" dirty="0"/>
              <a:t> διαβάζει </a:t>
            </a:r>
            <a:r>
              <a:rPr lang="el-GR" sz="1800" dirty="0" smtClean="0"/>
              <a:t>αλφαριθμητικά</a:t>
            </a:r>
            <a:r>
              <a:rPr lang="en-US" sz="1800" dirty="0" smtClean="0"/>
              <a:t>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αλφαριθμητικό </a:t>
            </a:r>
            <a:r>
              <a:rPr lang="el-GR" sz="1800" dirty="0"/>
              <a:t>σε </a:t>
            </a:r>
            <a:r>
              <a:rPr lang="el-GR" sz="1800" dirty="0" smtClean="0"/>
              <a:t>ακέραιο</a:t>
            </a:r>
            <a:r>
              <a:rPr lang="en-US" sz="1800" dirty="0" smtClean="0"/>
              <a:t>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Integer.parselnt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25704" y="5266963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93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Δομές Ελέγχου στη </a:t>
            </a:r>
            <a:r>
              <a:rPr lang="en-US" dirty="0"/>
              <a:t>Java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3322712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600" dirty="0"/>
              <a:t>Παρόμοια με </a:t>
            </a:r>
            <a:r>
              <a:rPr lang="en-US" sz="2600" dirty="0"/>
              <a:t>C++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600" dirty="0"/>
              <a:t>Δομές Επιλογής</a:t>
            </a:r>
          </a:p>
          <a:p>
            <a:pPr lvl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if-else</a:t>
            </a:r>
          </a:p>
          <a:p>
            <a:pPr marL="457200" lvl="1" indent="261938"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(CONDITION)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COMMANDS1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COMMANDS2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25704" y="5266963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779912" y="1943364"/>
            <a:ext cx="332271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switch-case</a:t>
            </a:r>
          </a:p>
          <a:p>
            <a:pPr marL="457200" lvl="1" indent="261938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switch(variable)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1:COMMANDS 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2:COMMANDS 2;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case N:COMMANDS N;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default: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COMMANDS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N;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break;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7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93204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Δομές Ελέγχου στη </a:t>
            </a:r>
            <a:r>
              <a:rPr lang="en-US" dirty="0"/>
              <a:t>Java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611560" y="1305893"/>
            <a:ext cx="3826768" cy="3771636"/>
          </a:xfrm>
        </p:spPr>
        <p:txBody>
          <a:bodyPr>
            <a:noAutofit/>
          </a:bodyPr>
          <a:lstStyle/>
          <a:p>
            <a:pPr marL="449263" lvl="1" indent="-269875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600" dirty="0"/>
              <a:t>Δομές Επανάληψης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for</a:t>
            </a:r>
          </a:p>
          <a:p>
            <a:pPr marL="457200" lvl="1" indent="261938">
              <a:spcBef>
                <a:spcPts val="0"/>
              </a:spcBef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start;condition;step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COMMANDS;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525704" y="5266963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4067944" y="1309916"/>
            <a:ext cx="3322712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/>
              <a:t>while</a:t>
            </a:r>
          </a:p>
          <a:p>
            <a:pPr marL="457200" lvl="1" indent="261938">
              <a:spcBef>
                <a:spcPts val="0"/>
              </a:spcBef>
              <a:buFont typeface="Arial" pitchFamily="34" charset="0"/>
              <a:buNone/>
            </a:pPr>
            <a:endParaRPr 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while (CONDITION)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COMMANDS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57200" lvl="1" indent="26193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Θέση περιεχομένου 4"/>
          <p:cNvSpPr txBox="1">
            <a:spLocks/>
          </p:cNvSpPr>
          <p:nvPr/>
        </p:nvSpPr>
        <p:spPr>
          <a:xfrm>
            <a:off x="646827" y="3837911"/>
            <a:ext cx="5306268" cy="1332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do while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break, continue, return, </a:t>
            </a:r>
            <a:r>
              <a:rPr lang="en-US" sz="2400" strike="sngStrike" dirty="0" err="1" smtClean="0"/>
              <a:t>goto</a:t>
            </a:r>
            <a:endParaRPr lang="en-US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42923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περιβάλλον </a:t>
            </a:r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Ελεύθερο </a:t>
            </a:r>
            <a:r>
              <a:rPr lang="el-GR" sz="2400" dirty="0"/>
              <a:t>λογισμικό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Διαθέσιμο </a:t>
            </a:r>
            <a:r>
              <a:rPr lang="el-GR" sz="2400" dirty="0"/>
              <a:t>από www.bluej.org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Είναι </a:t>
            </a:r>
            <a:r>
              <a:rPr lang="el-GR" sz="2400" dirty="0"/>
              <a:t>το ίδιο περιβάλλον σε </a:t>
            </a:r>
            <a:r>
              <a:rPr lang="el-GR" sz="2400" dirty="0" err="1"/>
              <a:t>Linux</a:t>
            </a:r>
            <a:r>
              <a:rPr lang="el-GR" sz="2400" dirty="0"/>
              <a:t> και Windows.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Τα </a:t>
            </a:r>
            <a:r>
              <a:rPr lang="el-GR" sz="2400" dirty="0"/>
              <a:t>προγράμματα γίνονται σε αυτό με την μορφή σχεδιαγραμμάτων.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Απαραίτητη </a:t>
            </a:r>
            <a:r>
              <a:rPr lang="el-GR" sz="2400" dirty="0"/>
              <a:t>προϋπόθεση να έχουμε εγκαταστήσει το JDK, διαθέσιμο από το sun.java.com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01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Δημιουργία παραδείγματος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Ανοίγουμε </a:t>
            </a:r>
            <a:r>
              <a:rPr lang="el-GR" sz="1600" dirty="0"/>
              <a:t>την εφαρμογή </a:t>
            </a:r>
            <a:r>
              <a:rPr lang="en-US" sz="1600" dirty="0" err="1"/>
              <a:t>bluej</a:t>
            </a:r>
            <a:r>
              <a:rPr lang="el-GR" sz="1600" dirty="0" smtClean="0"/>
              <a:t>.</a:t>
            </a:r>
            <a:endParaRPr lang="el-GR" sz="16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Επιλέγουμε </a:t>
            </a:r>
            <a:r>
              <a:rPr lang="el-GR" sz="1600" dirty="0"/>
              <a:t>Project </a:t>
            </a:r>
            <a:r>
              <a:rPr lang="en-US" sz="1600" dirty="0">
                <a:sym typeface="Wingdings" panose="05000000000000000000" pitchFamily="2" charset="2"/>
              </a:rPr>
              <a:t></a:t>
            </a:r>
            <a:r>
              <a:rPr lang="el-GR" sz="1600" dirty="0" smtClean="0"/>
              <a:t> </a:t>
            </a:r>
            <a:r>
              <a:rPr lang="el-GR" sz="1600" dirty="0" err="1"/>
              <a:t>New</a:t>
            </a:r>
            <a:r>
              <a:rPr lang="el-GR" sz="1600" dirty="0"/>
              <a:t> Project.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Δίνουμε </a:t>
            </a:r>
            <a:r>
              <a:rPr lang="el-GR" sz="1600" dirty="0"/>
              <a:t>ένα όνομα της επιλογής μας, πχ </a:t>
            </a:r>
            <a:r>
              <a:rPr lang="el-GR" sz="1600" dirty="0" err="1" smtClean="0"/>
              <a:t>project</a:t>
            </a:r>
            <a:r>
              <a:rPr lang="en-US" sz="1600" dirty="0" smtClean="0"/>
              <a:t>1</a:t>
            </a:r>
            <a:endParaRPr lang="el-GR" sz="16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Δίνουμε </a:t>
            </a:r>
            <a:r>
              <a:rPr lang="el-GR" sz="1600" dirty="0" err="1" smtClean="0"/>
              <a:t>Edit</a:t>
            </a:r>
            <a:r>
              <a:rPr lang="en-US" sz="1600" dirty="0">
                <a:sym typeface="Wingdings" panose="05000000000000000000" pitchFamily="2" charset="2"/>
              </a:rPr>
              <a:t>  </a:t>
            </a:r>
            <a:r>
              <a:rPr lang="el-GR" sz="1600" dirty="0" err="1" smtClean="0"/>
              <a:t>New</a:t>
            </a:r>
            <a:r>
              <a:rPr lang="el-GR" sz="1600" dirty="0" smtClean="0"/>
              <a:t> </a:t>
            </a:r>
            <a:r>
              <a:rPr lang="el-GR" sz="1600" dirty="0" err="1"/>
              <a:t>Class</a:t>
            </a:r>
            <a:endParaRPr lang="el-GR" sz="16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Επιλέγουμε </a:t>
            </a:r>
            <a:r>
              <a:rPr lang="el-GR" sz="1600" dirty="0"/>
              <a:t>σαν όνομα κατηγορίας το </a:t>
            </a:r>
            <a:r>
              <a:rPr lang="el-GR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HelloWorld</a:t>
            </a:r>
            <a:endParaRPr lang="el-GR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Θα </a:t>
            </a:r>
            <a:r>
              <a:rPr lang="el-GR" sz="1600" dirty="0"/>
              <a:t>εμφανιστεί ένα σκιασμένο πλαίσιο με το όνομα της κατηγορίας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Διπλοπατάμε </a:t>
            </a:r>
            <a:r>
              <a:rPr lang="el-GR" sz="1600" dirty="0"/>
              <a:t>πάνω στο όνομα της κατηγορίας και εμφανίζεται ένας κειμενογράφος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Σβήνουμε </a:t>
            </a:r>
            <a:r>
              <a:rPr lang="el-GR" sz="1600" dirty="0"/>
              <a:t>ότι υπάρχει μέσα στο </a:t>
            </a:r>
            <a:r>
              <a:rPr lang="el-GR" sz="1600" dirty="0" err="1"/>
              <a:t>public</a:t>
            </a:r>
            <a:r>
              <a:rPr lang="el-GR" sz="1600" dirty="0"/>
              <a:t> </a:t>
            </a:r>
            <a:r>
              <a:rPr lang="el-GR" sz="1600" dirty="0" err="1"/>
              <a:t>class</a:t>
            </a:r>
            <a:r>
              <a:rPr lang="el-GR" sz="1600" dirty="0"/>
              <a:t> </a:t>
            </a:r>
            <a:r>
              <a:rPr lang="el-GR" sz="1600" dirty="0" err="1"/>
              <a:t>HelloWorld</a:t>
            </a:r>
            <a:r>
              <a:rPr lang="el-GR" sz="1600" dirty="0"/>
              <a:t> και προσθέτουμε το κείμενο του μαθήματος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Δίνουμε </a:t>
            </a:r>
            <a:r>
              <a:rPr lang="el-GR" sz="1600" dirty="0" err="1" smtClean="0"/>
              <a:t>Class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l-GR" sz="1600" dirty="0" err="1" smtClean="0"/>
              <a:t>Save</a:t>
            </a:r>
            <a:endParaRPr lang="el-GR" sz="16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Δεξί </a:t>
            </a:r>
            <a:r>
              <a:rPr lang="el-GR" sz="1600" dirty="0"/>
              <a:t>κλικ στην κατηγορία και επιλογή </a:t>
            </a:r>
            <a:r>
              <a:rPr lang="el-GR" sz="1600" dirty="0" err="1"/>
              <a:t>Compile</a:t>
            </a:r>
            <a:endParaRPr lang="el-GR" sz="16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Δεξί </a:t>
            </a:r>
            <a:r>
              <a:rPr lang="el-GR" sz="1600" dirty="0"/>
              <a:t>κλικ στην κατηγορία και επιλογή της </a:t>
            </a:r>
            <a:r>
              <a:rPr lang="el-GR" sz="1600" dirty="0" smtClean="0"/>
              <a:t>συνάρτησης</a:t>
            </a:r>
            <a:r>
              <a:rPr lang="en-US" sz="1600" dirty="0" smtClean="0"/>
              <a:t> </a:t>
            </a:r>
            <a:r>
              <a:rPr lang="el-GR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l-GR" sz="1600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1600" dirty="0" smtClean="0"/>
              <a:t>Το </a:t>
            </a:r>
            <a:r>
              <a:rPr lang="el-GR" sz="1600" dirty="0"/>
              <a:t>πρόγραμμα εκτελείται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8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περιβάλλον </a:t>
            </a:r>
            <a:r>
              <a:rPr lang="en-US" dirty="0" err="1"/>
              <a:t>bluej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Ελεύθερο </a:t>
            </a:r>
            <a:r>
              <a:rPr lang="el-GR" sz="2400" dirty="0"/>
              <a:t>λογισμικό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Διαθέσιμο </a:t>
            </a:r>
            <a:r>
              <a:rPr lang="el-GR" sz="2400" dirty="0"/>
              <a:t>από www.bluej.org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Είναι </a:t>
            </a:r>
            <a:r>
              <a:rPr lang="el-GR" sz="2400" dirty="0"/>
              <a:t>το ίδιο περιβάλλον σε </a:t>
            </a:r>
            <a:r>
              <a:rPr lang="el-GR" sz="2400" dirty="0" err="1"/>
              <a:t>Linux</a:t>
            </a:r>
            <a:r>
              <a:rPr lang="el-GR" sz="2400" dirty="0"/>
              <a:t> και Windows.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Τα </a:t>
            </a:r>
            <a:r>
              <a:rPr lang="el-GR" sz="2400" dirty="0"/>
              <a:t>προγράμματα γίνονται σε αυτό με την μορφή σχεδιαγραμμάτων.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2400" dirty="0" smtClean="0"/>
              <a:t>Απαραίτητη </a:t>
            </a:r>
            <a:r>
              <a:rPr lang="el-GR" sz="2400" dirty="0"/>
              <a:t>προϋπόθεση να έχουμε εγκαταστήσει το JDK, διαθέσιμο από το sun.java.com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6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Εισαγωγικές έννοιες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Διάγραμμα </a:t>
            </a:r>
            <a:r>
              <a:rPr lang="el-GR" dirty="0" smtClean="0"/>
              <a:t>παρουσιάσεως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l-GR" sz="2800" dirty="0" smtClean="0"/>
              <a:t>Στοιχεία </a:t>
            </a:r>
            <a:r>
              <a:rPr lang="el-GR" sz="2800" dirty="0"/>
              <a:t>αντικειμενοστραφούς προγραμματισμού.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Ιστορία </a:t>
            </a:r>
            <a:r>
              <a:rPr lang="el-GR" sz="2800" dirty="0"/>
              <a:t>της </a:t>
            </a:r>
            <a:r>
              <a:rPr lang="el-GR" sz="2800" dirty="0" err="1"/>
              <a:t>Java</a:t>
            </a:r>
            <a:r>
              <a:rPr lang="el-GR" sz="2800" dirty="0"/>
              <a:t>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Πλεονεκτήματα </a:t>
            </a:r>
            <a:r>
              <a:rPr lang="el-GR" sz="2800" dirty="0"/>
              <a:t>- μειονεκτήματα </a:t>
            </a:r>
            <a:r>
              <a:rPr lang="el-GR" sz="2800" dirty="0" err="1"/>
              <a:t>Java</a:t>
            </a:r>
            <a:r>
              <a:rPr lang="el-GR" sz="2800" dirty="0"/>
              <a:t>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Βήματα </a:t>
            </a:r>
            <a:r>
              <a:rPr lang="el-GR" sz="2800" dirty="0"/>
              <a:t>της μεταγλώττισης.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Καλημέρα </a:t>
            </a:r>
            <a:r>
              <a:rPr lang="el-GR" sz="2800" dirty="0"/>
              <a:t>κόσμε.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Μεταβλητές</a:t>
            </a:r>
            <a:r>
              <a:rPr lang="el-GR" sz="2800" dirty="0"/>
              <a:t>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Τελεστές</a:t>
            </a:r>
            <a:r>
              <a:rPr lang="el-GR" sz="2800" dirty="0"/>
              <a:t>.</a:t>
            </a:r>
          </a:p>
          <a:p>
            <a:pPr>
              <a:spcBef>
                <a:spcPts val="200"/>
              </a:spcBef>
            </a:pPr>
            <a:r>
              <a:rPr lang="el-GR" sz="2800" dirty="0" smtClean="0"/>
              <a:t>Είσοδος </a:t>
            </a:r>
            <a:r>
              <a:rPr lang="el-GR" sz="2800" dirty="0"/>
              <a:t>τιμών</a:t>
            </a:r>
            <a:r>
              <a:rPr lang="el-GR" sz="2800" dirty="0" smtClean="0"/>
              <a:t>.</a:t>
            </a:r>
            <a:endParaRPr lang="el-GR" sz="2800" dirty="0"/>
          </a:p>
          <a:p>
            <a:pPr>
              <a:spcBef>
                <a:spcPts val="200"/>
              </a:spcBef>
            </a:pPr>
            <a:r>
              <a:rPr lang="el-GR" sz="2800" dirty="0" smtClean="0"/>
              <a:t>Το </a:t>
            </a:r>
            <a:r>
              <a:rPr lang="el-GR" sz="2800" dirty="0"/>
              <a:t>περιβάλλον </a:t>
            </a:r>
            <a:r>
              <a:rPr lang="en-US" sz="2800" b="1" dirty="0" err="1" smtClean="0"/>
              <a:t>Bluej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2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Στοιχεία ΑΠ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Υπάρχουν </a:t>
            </a:r>
            <a:r>
              <a:rPr lang="el-GR" sz="2400" dirty="0"/>
              <a:t>αφηρημένοι τύποι δεδομένων που περιγράφουν στοιχεία του πραγματικού κόσμου (κατηγορίες)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Κάθε </a:t>
            </a:r>
            <a:r>
              <a:rPr lang="el-GR" sz="2400" dirty="0"/>
              <a:t>οντότητα στον προγραμματισμό αποτελεί υλοποίηση (Instance) της κατηγορίας και ονομάζεται αντικείμενο.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Κάθε </a:t>
            </a:r>
            <a:r>
              <a:rPr lang="el-GR" sz="2400" dirty="0"/>
              <a:t>κατηγορία διαθέτει πεδία (μεταβλητές) και μεθόδους (συναρτήσεις).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Συνήθως </a:t>
            </a:r>
            <a:r>
              <a:rPr lang="el-GR" sz="2400" dirty="0"/>
              <a:t>τα πεδία είναι κρυφά από τον υπόλοιπο κόσμο.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Η </a:t>
            </a:r>
            <a:r>
              <a:rPr lang="el-GR" sz="2400" dirty="0"/>
              <a:t>επικοινωνία με τον υπόλοιπο κόσμο γίνεται με μεθόδους.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l-GR" sz="2400" dirty="0" smtClean="0"/>
              <a:t>Οι </a:t>
            </a:r>
            <a:r>
              <a:rPr lang="el-GR" sz="2400" dirty="0"/>
              <a:t>κατηγορίες μπορούν να κληρονομηθούν από άλλες και να ενσωματωθούν σε αυτές νέες δυνατότητες.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33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κατηγορία Φοιτητής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/>
              <a:t>Φοιτητής: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Πεδία</a:t>
            </a:r>
            <a:endParaRPr lang="el-GR" sz="24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Όνομα</a:t>
            </a:r>
            <a:endParaRPr lang="el-GR" sz="20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Επίθετο</a:t>
            </a:r>
            <a:endParaRPr lang="el-GR" sz="20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Αριθμός </a:t>
            </a:r>
            <a:r>
              <a:rPr lang="el-GR" sz="2000" dirty="0"/>
              <a:t>μητρώου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Έτος </a:t>
            </a:r>
            <a:r>
              <a:rPr lang="el-GR" sz="2000" dirty="0"/>
              <a:t>εισαγωγής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Μέθοδοι</a:t>
            </a:r>
            <a:endParaRPr lang="el-GR" sz="24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Αρχικοποίηση</a:t>
            </a:r>
            <a:endParaRPr lang="el-GR" sz="20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Άλλαξε </a:t>
            </a:r>
            <a:r>
              <a:rPr lang="el-GR" sz="2000" dirty="0"/>
              <a:t>όνομα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000" dirty="0" smtClean="0"/>
              <a:t>Επέστρεψε </a:t>
            </a:r>
            <a:r>
              <a:rPr lang="el-GR" sz="2000" dirty="0"/>
              <a:t>όνομα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04800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Περιπτώσεις </a:t>
            </a:r>
            <a:r>
              <a:rPr lang="el-GR" dirty="0" smtClean="0"/>
              <a:t>μεθόδων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58072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b="1" dirty="0" smtClean="0"/>
              <a:t>Δημιουργίας</a:t>
            </a:r>
            <a:r>
              <a:rPr lang="en-US" sz="1600" b="1" dirty="0" smtClean="0"/>
              <a:t>.</a:t>
            </a:r>
            <a:r>
              <a:rPr lang="el-GR" sz="1600" b="1" dirty="0" smtClean="0"/>
              <a:t> </a:t>
            </a:r>
            <a:r>
              <a:rPr lang="el-GR" sz="1600" dirty="0" err="1"/>
              <a:t>Αρχικοποιεί</a:t>
            </a:r>
            <a:r>
              <a:rPr lang="el-GR" sz="1600" dirty="0"/>
              <a:t> συνήθως τα πεδία της κατηγορίας</a:t>
            </a:r>
            <a:r>
              <a:rPr lang="el-GR" sz="1600" dirty="0" smtClean="0"/>
              <a:t>.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b="1" dirty="0" smtClean="0"/>
              <a:t>Αλλαγής στοιχείων.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Αλλάζει </a:t>
            </a:r>
            <a:r>
              <a:rPr lang="el-GR" sz="1600" dirty="0"/>
              <a:t>ένα πεδίο της </a:t>
            </a:r>
            <a:r>
              <a:rPr lang="el-GR" sz="1600" dirty="0" smtClean="0"/>
              <a:t>κατηγορίας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Ονομάζονται </a:t>
            </a:r>
            <a:r>
              <a:rPr lang="el-GR" sz="1600" dirty="0"/>
              <a:t>και μέθοδοι σετ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Συνήθως </a:t>
            </a:r>
            <a:r>
              <a:rPr lang="el-GR" sz="1600" dirty="0"/>
              <a:t>δεν επιστρέφουν τιμή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Είναι </a:t>
            </a:r>
            <a:r>
              <a:rPr lang="el-GR" sz="1600" dirty="0"/>
              <a:t>δημόσιες μέθοδοι</a:t>
            </a:r>
            <a:r>
              <a:rPr lang="el-GR" sz="1600" dirty="0" smtClean="0"/>
              <a:t>.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b="1" dirty="0" smtClean="0"/>
              <a:t>Επιστροφής </a:t>
            </a:r>
            <a:r>
              <a:rPr lang="el-GR" sz="1600" b="1" dirty="0"/>
              <a:t>στοιχείων</a:t>
            </a:r>
            <a:r>
              <a:rPr lang="el-GR" sz="1600" b="1" dirty="0" smtClean="0"/>
              <a:t>.</a:t>
            </a:r>
            <a:endParaRPr lang="el-GR" sz="1600" b="1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Επιστρέφει </a:t>
            </a:r>
            <a:r>
              <a:rPr lang="el-GR" sz="1600" dirty="0"/>
              <a:t>την τιμή κάποιου πεδίου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Ονομάζονται </a:t>
            </a:r>
            <a:r>
              <a:rPr lang="el-GR" sz="1600" dirty="0"/>
              <a:t>και μέθοδοι </a:t>
            </a:r>
            <a:r>
              <a:rPr lang="el-GR" sz="1600" dirty="0" err="1"/>
              <a:t>γετ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Επιστρέφουν </a:t>
            </a:r>
            <a:r>
              <a:rPr lang="el-GR" sz="1600" dirty="0"/>
              <a:t>πάντα τιμή</a:t>
            </a:r>
            <a:r>
              <a:rPr lang="el-GR" sz="1600" dirty="0" smtClean="0"/>
              <a:t>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Είναι </a:t>
            </a:r>
            <a:r>
              <a:rPr lang="el-GR" sz="1600" dirty="0"/>
              <a:t>δημόσιες μέθοδοι</a:t>
            </a:r>
            <a:r>
              <a:rPr lang="el-GR" sz="1600" dirty="0" smtClean="0"/>
              <a:t>.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b="1" dirty="0" smtClean="0"/>
              <a:t>Υπολογισμών.</a:t>
            </a:r>
            <a:endParaRPr lang="el-GR" sz="1600" b="1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Υπολογίζουν </a:t>
            </a:r>
            <a:r>
              <a:rPr lang="el-GR" sz="1600" dirty="0"/>
              <a:t>κάποια παράσταση ή εκτελούν κάποια άλλη λειτουργία (πχ. άνοιγμα αρχείου</a:t>
            </a:r>
            <a:r>
              <a:rPr lang="el-GR" sz="1600" dirty="0" smtClean="0"/>
              <a:t>).</a:t>
            </a:r>
            <a:endParaRPr lang="el-GR" sz="1600" dirty="0"/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1600" dirty="0" smtClean="0"/>
              <a:t>Δεν </a:t>
            </a:r>
            <a:r>
              <a:rPr lang="el-GR" sz="1600" dirty="0"/>
              <a:t>είναι υποχρεωτικό να είναι δημόσιες.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51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76808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l-GR" dirty="0" smtClean="0"/>
              <a:t>κληρονομικότητας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74096"/>
            <a:ext cx="8229600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b="1" dirty="0"/>
              <a:t>Σχήμα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b="1" dirty="0" smtClean="0"/>
              <a:t>Ιδιότητες</a:t>
            </a:r>
            <a:r>
              <a:rPr lang="el-GR" sz="2400" b="1" dirty="0"/>
              <a:t>: χρώμα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b="1" dirty="0" smtClean="0"/>
              <a:t>Μέθοδοι</a:t>
            </a:r>
            <a:r>
              <a:rPr lang="el-GR" sz="2400" b="1" dirty="0"/>
              <a:t>: Αρχικοποίηση, περίμετρος (αφηρημένη), εμβαδόν (αφηρημένη).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Κύκλος</a:t>
            </a:r>
            <a:endParaRPr lang="el-GR" sz="2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Ιδιότητες</a:t>
            </a:r>
            <a:r>
              <a:rPr lang="el-GR" sz="2400" dirty="0"/>
              <a:t>: κέντρο, ακτίνα (ρ)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Μέθοδοι</a:t>
            </a:r>
            <a:r>
              <a:rPr lang="el-GR" sz="2400" dirty="0"/>
              <a:t>: Αρχικοποίηση, περίμετρος (2πρ), εμβαδόν (πρ</a:t>
            </a:r>
            <a:r>
              <a:rPr lang="el-GR" sz="2400" baseline="30000" dirty="0"/>
              <a:t>2</a:t>
            </a:r>
            <a:r>
              <a:rPr lang="el-GR" sz="2400" dirty="0"/>
              <a:t>).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Τετράγωνο</a:t>
            </a:r>
            <a:endParaRPr lang="el-GR" sz="24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Ιδιότητες</a:t>
            </a:r>
            <a:r>
              <a:rPr lang="el-GR" sz="2400" dirty="0"/>
              <a:t>: πλευρά (α)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400" dirty="0" smtClean="0"/>
              <a:t>Μέθοδοι</a:t>
            </a:r>
            <a:r>
              <a:rPr lang="el-GR" sz="2400" dirty="0"/>
              <a:t>: Αρχικοποίηση, περίμετρος (4α), εμβαδόν (α</a:t>
            </a:r>
            <a:r>
              <a:rPr lang="el-GR" sz="2400" baseline="30000" dirty="0"/>
              <a:t>2</a:t>
            </a:r>
            <a:r>
              <a:rPr lang="el-GR" sz="2400" dirty="0"/>
              <a:t>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28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3277</TotalTime>
  <Words>1491</Words>
  <Application>Microsoft Office PowerPoint</Application>
  <PresentationFormat>Προβολή στην οθόνη (16:10)</PresentationFormat>
  <Paragraphs>337</Paragraphs>
  <Slides>30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8" baseType="lpstr">
      <vt:lpstr>Arial Unicode MS</vt:lpstr>
      <vt:lpstr>Arial</vt:lpstr>
      <vt:lpstr>Calibri</vt:lpstr>
      <vt:lpstr>Consolas</vt:lpstr>
      <vt:lpstr>Courier New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Διάγραμμα παρουσιάσεως</vt:lpstr>
      <vt:lpstr>Στοιχεία ΑΠ</vt:lpstr>
      <vt:lpstr>Η κατηγορία Φοιτητής</vt:lpstr>
      <vt:lpstr>Περιπτώσεις μεθόδων</vt:lpstr>
      <vt:lpstr>Παράδειγμα κληρονομικότητας</vt:lpstr>
      <vt:lpstr>Πολυμορφισμός</vt:lpstr>
      <vt:lpstr>Η γλώσσα Java</vt:lpstr>
      <vt:lpstr>Πλεονεκτήματα και μειονεκτήματα</vt:lpstr>
      <vt:lpstr>Τα βήματα της μεταγλώττισης</vt:lpstr>
      <vt:lpstr>Καλημέρα Κόσμε!</vt:lpstr>
      <vt:lpstr>Χρήση μεταβλητών</vt:lpstr>
      <vt:lpstr>Ονοματολογία μεταβλητών</vt:lpstr>
      <vt:lpstr>Τύποι δεδομένων</vt:lpstr>
      <vt:lpstr>Τελεστές πράξεων</vt:lpstr>
      <vt:lpstr>Εμφάνιση μεταβλητών</vt:lpstr>
      <vt:lpstr>Ανάγνωση μεταβλητών</vt:lpstr>
      <vt:lpstr>Δομές Ελέγχου στη Java</vt:lpstr>
      <vt:lpstr>Δομές Ελέγχου στη Java</vt:lpstr>
      <vt:lpstr>Το περιβάλλον bluej</vt:lpstr>
      <vt:lpstr>Δημιουργία παραδείγματος</vt:lpstr>
      <vt:lpstr>Το περιβάλλον bluej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235</cp:revision>
  <dcterms:created xsi:type="dcterms:W3CDTF">2012-09-06T09:03:05Z</dcterms:created>
  <dcterms:modified xsi:type="dcterms:W3CDTF">2015-06-25T08:53:05Z</dcterms:modified>
</cp:coreProperties>
</file>