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89" r:id="rId3"/>
    <p:sldId id="257" r:id="rId4"/>
    <p:sldId id="259" r:id="rId5"/>
    <p:sldId id="388" r:id="rId6"/>
    <p:sldId id="393" r:id="rId7"/>
    <p:sldId id="395" r:id="rId8"/>
    <p:sldId id="396" r:id="rId9"/>
    <p:sldId id="397" r:id="rId10"/>
    <p:sldId id="398" r:id="rId11"/>
    <p:sldId id="399" r:id="rId12"/>
    <p:sldId id="400" r:id="rId13"/>
    <p:sldId id="401" r:id="rId14"/>
    <p:sldId id="402" r:id="rId15"/>
    <p:sldId id="403" r:id="rId16"/>
    <p:sldId id="404" r:id="rId17"/>
    <p:sldId id="405" r:id="rId18"/>
    <p:sldId id="406" r:id="rId19"/>
    <p:sldId id="407" r:id="rId20"/>
    <p:sldId id="408" r:id="rId21"/>
    <p:sldId id="412" r:id="rId22"/>
    <p:sldId id="414" r:id="rId23"/>
    <p:sldId id="409" r:id="rId24"/>
    <p:sldId id="410" r:id="rId25"/>
    <p:sldId id="411" r:id="rId26"/>
    <p:sldId id="415" r:id="rId27"/>
    <p:sldId id="291" r:id="rId28"/>
    <p:sldId id="292" r:id="rId29"/>
    <p:sldId id="293" r:id="rId30"/>
    <p:sldId id="280" r:id="rId31"/>
  </p:sldIdLst>
  <p:sldSz cx="9144000" cy="5715000" type="screen16x10"/>
  <p:notesSz cx="6858000" cy="9144000"/>
  <p:custDataLst>
    <p:tags r:id="rId3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25/06/2015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25/6/2015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162203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45067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519852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176902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33883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336968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319375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961795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086225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24666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175520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553586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300334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063938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769289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56315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5724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8602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380407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131509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630259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98306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Προγραμματισμός Διαδικτύου – Εισαγωγικές έννοιες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4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Προγραμματισμός Διαδικτύου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1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Εισαγωγικές έννοιες</a:t>
            </a:r>
          </a:p>
          <a:p>
            <a:endParaRPr lang="el-GR" sz="2800" b="1" dirty="0"/>
          </a:p>
          <a:p>
            <a:r>
              <a:rPr lang="el-GR" sz="2800" dirty="0" smtClean="0"/>
              <a:t>Ιωάννης </a:t>
            </a:r>
            <a:r>
              <a:rPr lang="el-GR" sz="2800" dirty="0" err="1" smtClean="0"/>
              <a:t>Τσούλος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Πολυμορφισμός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l-GR" sz="2200" dirty="0" smtClean="0"/>
              <a:t>Βασίζεται </a:t>
            </a:r>
            <a:r>
              <a:rPr lang="el-GR" sz="2200" dirty="0"/>
              <a:t>στην κληρονομικότητα</a:t>
            </a:r>
            <a:r>
              <a:rPr lang="el-GR" sz="2200" dirty="0" smtClean="0"/>
              <a:t>.</a:t>
            </a:r>
            <a:endParaRPr lang="el-GR" sz="2200" dirty="0"/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l-GR" sz="2200" dirty="0" smtClean="0"/>
              <a:t>Τα </a:t>
            </a:r>
            <a:r>
              <a:rPr lang="el-GR" sz="2200" dirty="0"/>
              <a:t>αντικείμενα μπορούν να είναι αρχικοποιήσεις διαφορετικών κατηγοριών που όμως έχουν κληρονομήσει κάποια συγκεκριμένη κατηγορία.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l-GR" sz="2200" dirty="0" smtClean="0"/>
              <a:t>Οι </a:t>
            </a:r>
            <a:r>
              <a:rPr lang="el-GR" sz="2200" dirty="0"/>
              <a:t>πολυμορφικές μέθοδοι υπάρχουν και στην μητρική και στις θυγατρικές κατηγορίες, άλλα έχουν διαφορετική υλοποίηση.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l-GR" sz="2200" dirty="0" smtClean="0"/>
              <a:t>Πολυμορφικές </a:t>
            </a:r>
            <a:r>
              <a:rPr lang="el-GR" sz="2200" dirty="0"/>
              <a:t>μέθοδοι συμπεριφέρονται διαφορετικά ανάλογα με το σε ποια θυγατρική κατηγορία ανήκουν.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l-GR" sz="2200" dirty="0" smtClean="0"/>
              <a:t>Παράδειγμα</a:t>
            </a:r>
            <a:r>
              <a:rPr lang="el-GR" sz="2200" dirty="0"/>
              <a:t>: οι μέθοδοι εμβαδού και περιμέτρου που είδαμε παραπάνω.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7186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γλώσσα </a:t>
            </a:r>
            <a:r>
              <a:rPr lang="en-US" dirty="0" smtClean="0"/>
              <a:t>Java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l-GR" sz="2200" dirty="0"/>
              <a:t>Δημιουργήθηκε το 1994 από την εταιρεία υπολογιστών </a:t>
            </a:r>
            <a:r>
              <a:rPr lang="el-GR" sz="2200" dirty="0" err="1" smtClean="0"/>
              <a:t>Sun</a:t>
            </a:r>
            <a:r>
              <a:rPr lang="en-US" sz="2200" dirty="0" smtClean="0"/>
              <a:t> </a:t>
            </a:r>
            <a:r>
              <a:rPr lang="el-GR" sz="2200" dirty="0" err="1" smtClean="0"/>
              <a:t>Microsystems</a:t>
            </a:r>
            <a:r>
              <a:rPr lang="el-GR" sz="2200" dirty="0"/>
              <a:t>.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l-GR" sz="2200" dirty="0" smtClean="0"/>
              <a:t>Είναι </a:t>
            </a:r>
            <a:r>
              <a:rPr lang="el-GR" sz="2200" dirty="0"/>
              <a:t>η πλέον διαδεδομένη γλώσσα προγραμματισμού για χρήση στο διαδίκτυο.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l-GR" sz="2200" dirty="0" smtClean="0"/>
              <a:t>Οι </a:t>
            </a:r>
            <a:r>
              <a:rPr lang="el-GR" sz="2200" dirty="0" err="1"/>
              <a:t>μικροεφαρμογές</a:t>
            </a:r>
            <a:r>
              <a:rPr lang="el-GR" sz="2200" dirty="0"/>
              <a:t> της (</a:t>
            </a:r>
            <a:r>
              <a:rPr lang="el-GR" sz="2200" dirty="0" err="1"/>
              <a:t>applets</a:t>
            </a:r>
            <a:r>
              <a:rPr lang="el-GR" sz="2200" dirty="0"/>
              <a:t>) τρέχουν μέσα από </a:t>
            </a:r>
            <a:r>
              <a:rPr lang="el-GR" sz="2200" dirty="0" err="1" smtClean="0"/>
              <a:t>web</a:t>
            </a:r>
            <a:r>
              <a:rPr lang="en-US" sz="2200" dirty="0" smtClean="0"/>
              <a:t> </a:t>
            </a:r>
            <a:r>
              <a:rPr lang="el-GR" sz="2200" dirty="0" err="1" smtClean="0"/>
              <a:t>browsers</a:t>
            </a:r>
            <a:r>
              <a:rPr lang="el-GR" sz="2200" dirty="0"/>
              <a:t>.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l-GR" sz="2200" dirty="0" smtClean="0"/>
              <a:t>Αντικειμενοστραφής </a:t>
            </a:r>
            <a:r>
              <a:rPr lang="el-GR" sz="2200" dirty="0"/>
              <a:t>γλώσσα προγραμματισμού.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l-GR" sz="2200" dirty="0" smtClean="0"/>
              <a:t>Δεν </a:t>
            </a:r>
            <a:r>
              <a:rPr lang="el-GR" sz="2200" dirty="0"/>
              <a:t>παράγει εκτελέσιμο κώδικα αλλά μια ενδιάμεση μορφή που ονομάζεται </a:t>
            </a:r>
            <a:r>
              <a:rPr lang="el-GR" sz="2200" dirty="0" err="1"/>
              <a:t>bytecode</a:t>
            </a:r>
            <a:r>
              <a:rPr lang="el-GR" sz="2200" dirty="0"/>
              <a:t>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5290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Πλεονεκτήματα και μειονεκτήματα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Calibri" panose="020F0502020204030204" pitchFamily="34" charset="0"/>
              <a:buChar char="†"/>
            </a:pPr>
            <a:r>
              <a:rPr lang="el-GR" sz="2200" dirty="0"/>
              <a:t>Πλεονεκτήματα</a:t>
            </a:r>
          </a:p>
          <a:p>
            <a:pPr marL="914400" lvl="1" indent="-5143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1800" dirty="0" smtClean="0"/>
              <a:t>Μοιάζει </a:t>
            </a:r>
            <a:r>
              <a:rPr lang="el-GR" sz="1800" dirty="0"/>
              <a:t>αρκετά με την C++</a:t>
            </a:r>
          </a:p>
          <a:p>
            <a:pPr marL="914400" lvl="1" indent="-5143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1800" dirty="0" smtClean="0"/>
              <a:t>Είναι </a:t>
            </a:r>
            <a:r>
              <a:rPr lang="el-GR" sz="1800" dirty="0"/>
              <a:t>περισσότερο ασφαλής στην διαχείριση μνήμης από </a:t>
            </a:r>
            <a:r>
              <a:rPr lang="el-GR" sz="1800" dirty="0" smtClean="0"/>
              <a:t>την</a:t>
            </a:r>
            <a:r>
              <a:rPr lang="en-US" sz="1800" dirty="0" smtClean="0"/>
              <a:t> </a:t>
            </a:r>
            <a:r>
              <a:rPr lang="el-GR" sz="1800" dirty="0" smtClean="0"/>
              <a:t>C</a:t>
            </a:r>
            <a:r>
              <a:rPr lang="el-GR" sz="1800" dirty="0"/>
              <a:t>++</a:t>
            </a:r>
          </a:p>
          <a:p>
            <a:pPr marL="914400" lvl="1" indent="-5143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1800" dirty="0" smtClean="0"/>
              <a:t>Ο </a:t>
            </a:r>
            <a:r>
              <a:rPr lang="el-GR" sz="1800" dirty="0"/>
              <a:t>εκτελέσιμος κώδικας είναι μεταφέρσιμος από λειτουργικό σε λειτουργικό.</a:t>
            </a:r>
          </a:p>
          <a:p>
            <a:pPr marL="914400" lvl="1" indent="-5143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1800" dirty="0" smtClean="0"/>
              <a:t>Είναι </a:t>
            </a:r>
            <a:r>
              <a:rPr lang="el-GR" sz="1800" dirty="0"/>
              <a:t>πλήρως αντικειμενοστραφής γλώσσα και όχι υβριδική.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-"/>
            </a:pPr>
            <a:r>
              <a:rPr lang="el-GR" sz="2200" dirty="0" smtClean="0"/>
              <a:t>Μειονεκτήματα</a:t>
            </a:r>
            <a:endParaRPr lang="el-GR" sz="2200" dirty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1800" dirty="0" smtClean="0"/>
              <a:t>Είναι </a:t>
            </a:r>
            <a:r>
              <a:rPr lang="el-GR" sz="1800" dirty="0"/>
              <a:t>αργή στην εκτέλεση.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1800" dirty="0" smtClean="0"/>
              <a:t>Δεν </a:t>
            </a:r>
            <a:r>
              <a:rPr lang="el-GR" sz="1800" dirty="0"/>
              <a:t>διαθέτει δείκτες άλλα έμμεσες αναφορές.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1800" dirty="0" smtClean="0"/>
              <a:t>Δεν </a:t>
            </a:r>
            <a:r>
              <a:rPr lang="el-GR" sz="1800" dirty="0"/>
              <a:t>έχει πολλαπλή κληρονομικότητα.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1800" dirty="0" smtClean="0"/>
              <a:t>Δεν </a:t>
            </a:r>
            <a:r>
              <a:rPr lang="el-GR" sz="1800" dirty="0"/>
              <a:t>έχει </a:t>
            </a:r>
            <a:r>
              <a:rPr lang="el-GR" sz="1800" dirty="0" err="1"/>
              <a:t>τεμπλατες</a:t>
            </a:r>
            <a:r>
              <a:rPr lang="el-GR" sz="1800" dirty="0"/>
              <a:t>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8762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Τα βήματα της μεταγλώττισης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l-GR" sz="2400" dirty="0" smtClean="0"/>
              <a:t>Πηγαίος </a:t>
            </a:r>
            <a:r>
              <a:rPr lang="el-GR" sz="2400" dirty="0"/>
              <a:t>κώδικας</a:t>
            </a:r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l-GR" sz="2400" dirty="0" smtClean="0"/>
              <a:t>Μεταγλώττιση</a:t>
            </a:r>
            <a:endParaRPr lang="el-GR" sz="2400" dirty="0"/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l-GR" sz="2400" dirty="0" smtClean="0"/>
              <a:t>Αν </a:t>
            </a:r>
            <a:r>
              <a:rPr lang="el-GR" sz="2400" dirty="0"/>
              <a:t>υπάρχουν συντακτικά λάθη μετάβαση στο 1</a:t>
            </a:r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l-GR" sz="2400" dirty="0" smtClean="0"/>
              <a:t>Δημιουργία </a:t>
            </a:r>
            <a:r>
              <a:rPr lang="el-GR" sz="2400" dirty="0" err="1"/>
              <a:t>bytecode</a:t>
            </a:r>
            <a:r>
              <a:rPr lang="el-GR" sz="2400" dirty="0"/>
              <a:t>.</a:t>
            </a:r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l-GR" sz="2400" dirty="0" smtClean="0"/>
              <a:t>Εκτέλεση </a:t>
            </a:r>
            <a:r>
              <a:rPr lang="el-GR" sz="2400" dirty="0"/>
              <a:t>από τη </a:t>
            </a:r>
            <a:r>
              <a:rPr lang="el-GR" sz="2400" dirty="0" err="1"/>
              <a:t>Java</a:t>
            </a:r>
            <a:r>
              <a:rPr lang="el-GR" sz="2400" dirty="0"/>
              <a:t> </a:t>
            </a:r>
            <a:r>
              <a:rPr lang="el-GR" sz="2400" dirty="0" err="1"/>
              <a:t>Virtual</a:t>
            </a:r>
            <a:r>
              <a:rPr lang="el-GR" sz="2400" dirty="0"/>
              <a:t> </a:t>
            </a:r>
            <a:r>
              <a:rPr lang="el-GR" sz="2400" dirty="0" err="1"/>
              <a:t>Machine</a:t>
            </a:r>
            <a:r>
              <a:rPr lang="el-GR" sz="2400" dirty="0"/>
              <a:t>.</a:t>
            </a:r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l-GR" sz="2400" dirty="0" smtClean="0"/>
              <a:t>Αν </a:t>
            </a:r>
            <a:r>
              <a:rPr lang="el-GR" sz="2400" dirty="0"/>
              <a:t>υπάρχουν λογικά λάθη μετάβαση στο 1.</a:t>
            </a: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4084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Καλημέρα Κόσμε!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public class 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HelloWorld</a:t>
            </a:r>
            <a:endParaRPr lang="en-US" sz="20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400050" lvl="1" indent="0">
              <a:spcBef>
                <a:spcPts val="600"/>
              </a:spcBef>
              <a:buNone/>
            </a:pP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public static void main(String 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arg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[ ])</a:t>
            </a:r>
          </a:p>
          <a:p>
            <a:pPr marL="400050" lvl="1" indent="0">
              <a:spcBef>
                <a:spcPts val="600"/>
              </a:spcBef>
              <a:buNone/>
            </a:pP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400050" lvl="1" indent="0">
              <a:spcBef>
                <a:spcPts val="600"/>
              </a:spcBef>
              <a:buNone/>
            </a:pP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System.out.println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(“Hello World!”);</a:t>
            </a:r>
          </a:p>
          <a:p>
            <a:pPr marL="400050" lvl="1" indent="0">
              <a:spcBef>
                <a:spcPts val="600"/>
              </a:spcBef>
              <a:buNone/>
            </a:pP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200" dirty="0" smtClean="0"/>
              <a:t>Το </a:t>
            </a:r>
            <a:r>
              <a:rPr lang="el-GR" sz="2200" dirty="0"/>
              <a:t>παραπάνω πρόγραμμα εμφανίζει την φράση </a:t>
            </a:r>
            <a:r>
              <a:rPr lang="en-US" sz="2200" dirty="0"/>
              <a:t>Hello World </a:t>
            </a:r>
            <a:r>
              <a:rPr lang="el-GR" sz="2200" dirty="0"/>
              <a:t>και αλλάζει </a:t>
            </a:r>
            <a:r>
              <a:rPr lang="el-GR" sz="2200" dirty="0" smtClean="0"/>
              <a:t>γραμμή.</a:t>
            </a:r>
            <a:endParaRPr lang="el-GR" sz="2200" dirty="0"/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200" dirty="0" smtClean="0"/>
              <a:t>Το </a:t>
            </a:r>
            <a:r>
              <a:rPr lang="el-GR" sz="2200" dirty="0"/>
              <a:t>παραπάνω πρόγραμμα πρέπει να αποθηκευτεί σε ένα αρχείο με το όνομα </a:t>
            </a:r>
            <a:r>
              <a:rPr lang="en-US" sz="2200" dirty="0"/>
              <a:t>HelloWorld.java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3428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Χρήση μεταβλητών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200" b="1" dirty="0" smtClean="0"/>
              <a:t>Χαρακτηριστικά</a:t>
            </a:r>
            <a:endParaRPr lang="el-GR" sz="2200" b="1" dirty="0"/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l-GR" sz="2200" dirty="0" smtClean="0"/>
              <a:t>Όνομα</a:t>
            </a:r>
            <a:endParaRPr lang="el-GR" sz="2200" dirty="0"/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l-GR" sz="2200" dirty="0" smtClean="0"/>
              <a:t>Διεύθυνση </a:t>
            </a:r>
            <a:r>
              <a:rPr lang="el-GR" sz="2200" dirty="0"/>
              <a:t>στην μνήμη</a:t>
            </a:r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l-GR" sz="2200" dirty="0" smtClean="0"/>
              <a:t>Περιεχόμενο</a:t>
            </a:r>
            <a:endParaRPr lang="el-GR" sz="2200" dirty="0"/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l-GR" sz="2200" dirty="0" smtClean="0"/>
              <a:t>Τύπο</a:t>
            </a:r>
            <a:endParaRPr lang="el-GR" sz="2200" dirty="0"/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200" b="1" dirty="0" smtClean="0"/>
              <a:t>Τύποι</a:t>
            </a:r>
            <a:endParaRPr lang="el-GR" sz="2200" b="1" dirty="0"/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l-GR" sz="2200" dirty="0" smtClean="0"/>
              <a:t>Ακέραιοι</a:t>
            </a:r>
            <a:endParaRPr lang="el-GR" sz="2200" dirty="0"/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l-GR" sz="2200" dirty="0" smtClean="0"/>
              <a:t>Δεκαδικοί</a:t>
            </a:r>
            <a:endParaRPr lang="el-GR" sz="2200" dirty="0"/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l-GR" sz="2200" dirty="0" smtClean="0"/>
              <a:t>Λογικοί</a:t>
            </a:r>
            <a:endParaRPr lang="el-GR" sz="2200" dirty="0"/>
          </a:p>
          <a:p>
            <a:pPr lvl="1">
              <a:spcBef>
                <a:spcPts val="600"/>
              </a:spcBef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l-GR" sz="2200" dirty="0" smtClean="0"/>
              <a:t>Αντικείμενα</a:t>
            </a:r>
            <a:endParaRPr 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822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Ονοματολογία μεταβλητών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l-GR" sz="2400" dirty="0" smtClean="0"/>
              <a:t>Οι </a:t>
            </a:r>
            <a:r>
              <a:rPr lang="el-GR" sz="2400" dirty="0"/>
              <a:t>μεταβλητές διαθέτουν λατινικά γράμματα, κάτω παύλα και </a:t>
            </a:r>
            <a:r>
              <a:rPr lang="el-GR" sz="2400" dirty="0" smtClean="0"/>
              <a:t>αριθμούς</a:t>
            </a:r>
            <a:endParaRPr lang="el-GR" sz="2400" dirty="0"/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l-GR" sz="2400" dirty="0" smtClean="0"/>
              <a:t>Ξεκινούν </a:t>
            </a:r>
            <a:r>
              <a:rPr lang="el-GR" sz="2400" dirty="0"/>
              <a:t>πάντα με λατινικό γράμμα ή κάτω </a:t>
            </a:r>
            <a:r>
              <a:rPr lang="el-GR" sz="2400" dirty="0" smtClean="0"/>
              <a:t>παύλα</a:t>
            </a:r>
            <a:endParaRPr lang="el-GR" sz="2400" dirty="0"/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l-GR" sz="2400" dirty="0" smtClean="0"/>
              <a:t>Δεν </a:t>
            </a:r>
            <a:r>
              <a:rPr lang="el-GR" sz="2400" dirty="0"/>
              <a:t>μπορεί να είναι όνομα μεταβλητής δεσμευμένη λέξη</a:t>
            </a:r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l-GR" sz="2400" dirty="0" smtClean="0"/>
              <a:t>Υπάρχει </a:t>
            </a:r>
            <a:r>
              <a:rPr lang="el-GR" sz="2400" dirty="0"/>
              <a:t>διάκριση πεζών κεφαλαίων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0798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Τύποι δεδομένων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l-GR" sz="2400" b="1" dirty="0" smtClean="0"/>
              <a:t>Χαρακτήρες</a:t>
            </a:r>
            <a:r>
              <a:rPr lang="el-GR" sz="2400" b="1" dirty="0"/>
              <a:t>: </a:t>
            </a:r>
            <a:r>
              <a:rPr lang="en-US" sz="2400" dirty="0"/>
              <a:t>char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l-GR" sz="2400" b="1" dirty="0" smtClean="0"/>
              <a:t>Ακέραιοι</a:t>
            </a:r>
            <a:r>
              <a:rPr lang="el-GR" sz="2400" b="1" dirty="0"/>
              <a:t>:</a:t>
            </a:r>
            <a:r>
              <a:rPr lang="el-GR" sz="2400" dirty="0"/>
              <a:t> </a:t>
            </a:r>
            <a:r>
              <a:rPr lang="en-US" sz="2400" dirty="0" err="1"/>
              <a:t>int</a:t>
            </a:r>
            <a:r>
              <a:rPr lang="en-US" sz="2400" dirty="0"/>
              <a:t>, short </a:t>
            </a:r>
            <a:r>
              <a:rPr lang="en-US" sz="2400" dirty="0" err="1"/>
              <a:t>int</a:t>
            </a:r>
            <a:r>
              <a:rPr lang="en-US" sz="2400" dirty="0"/>
              <a:t>, I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l-GR" sz="2400" b="1" dirty="0" smtClean="0"/>
              <a:t>Δεκαδικοί</a:t>
            </a:r>
            <a:r>
              <a:rPr lang="el-GR" sz="2400" b="1" dirty="0"/>
              <a:t>: </a:t>
            </a:r>
            <a:r>
              <a:rPr lang="en-US" sz="2400" dirty="0"/>
              <a:t>float, double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l-GR" sz="2400" b="1" dirty="0" smtClean="0"/>
              <a:t>Λογικοί</a:t>
            </a:r>
            <a:r>
              <a:rPr lang="el-GR" sz="2400" b="1" dirty="0"/>
              <a:t>: </a:t>
            </a:r>
            <a:r>
              <a:rPr lang="en-US" sz="2400" dirty="0" err="1"/>
              <a:t>boolean</a:t>
            </a:r>
            <a:endParaRPr 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3406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Τελεστές πράξεων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l-GR" sz="2400" b="1" dirty="0" smtClean="0"/>
              <a:t>Αριθμητικοί</a:t>
            </a:r>
            <a:r>
              <a:rPr lang="el-GR" sz="2400" b="1" dirty="0"/>
              <a:t>: </a:t>
            </a:r>
            <a:r>
              <a:rPr lang="el-GR" sz="2400" dirty="0" smtClean="0"/>
              <a:t>*</a:t>
            </a:r>
            <a:r>
              <a:rPr lang="en-US" sz="2400" dirty="0" smtClean="0"/>
              <a:t> </a:t>
            </a:r>
            <a:r>
              <a:rPr lang="el-GR" sz="2400" dirty="0" smtClean="0"/>
              <a:t>,</a:t>
            </a:r>
            <a:r>
              <a:rPr lang="en-US" sz="2400" dirty="0" smtClean="0"/>
              <a:t> </a:t>
            </a:r>
            <a:r>
              <a:rPr lang="el-GR" sz="2400" dirty="0" smtClean="0"/>
              <a:t>/</a:t>
            </a:r>
            <a:r>
              <a:rPr lang="en-US" sz="2400" dirty="0" smtClean="0"/>
              <a:t> </a:t>
            </a:r>
            <a:r>
              <a:rPr lang="el-GR" sz="2400" dirty="0" smtClean="0"/>
              <a:t>,</a:t>
            </a:r>
            <a:r>
              <a:rPr lang="en-US" sz="2400" dirty="0" smtClean="0"/>
              <a:t> </a:t>
            </a:r>
            <a:r>
              <a:rPr lang="el-GR" sz="2400" dirty="0" smtClean="0"/>
              <a:t>%</a:t>
            </a:r>
            <a:r>
              <a:rPr lang="en-US" sz="2400" dirty="0" smtClean="0"/>
              <a:t> </a:t>
            </a:r>
            <a:r>
              <a:rPr lang="el-GR" sz="2400" dirty="0" smtClean="0"/>
              <a:t>,</a:t>
            </a:r>
            <a:r>
              <a:rPr lang="en-US" sz="2400" dirty="0" smtClean="0"/>
              <a:t> </a:t>
            </a:r>
            <a:r>
              <a:rPr lang="el-GR" sz="2400" dirty="0" smtClean="0"/>
              <a:t>+</a:t>
            </a:r>
            <a:r>
              <a:rPr lang="en-US" sz="2400" dirty="0" smtClean="0"/>
              <a:t> </a:t>
            </a:r>
            <a:r>
              <a:rPr lang="el-GR" sz="2400" dirty="0" smtClean="0"/>
              <a:t>,</a:t>
            </a:r>
            <a:r>
              <a:rPr lang="en-US" sz="2400" dirty="0" smtClean="0"/>
              <a:t> -</a:t>
            </a:r>
            <a:endParaRPr lang="el-GR" sz="2400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l-GR" sz="2400" b="1" dirty="0" smtClean="0"/>
              <a:t>Σχεσιακοί</a:t>
            </a:r>
            <a:r>
              <a:rPr lang="el-GR" sz="2400" b="1" dirty="0"/>
              <a:t>: </a:t>
            </a:r>
            <a:r>
              <a:rPr lang="el-GR" sz="2400" dirty="0" smtClean="0"/>
              <a:t>==</a:t>
            </a:r>
            <a:r>
              <a:rPr lang="en-US" sz="2400" dirty="0" smtClean="0"/>
              <a:t> </a:t>
            </a:r>
            <a:r>
              <a:rPr lang="el-GR" sz="2400" dirty="0" smtClean="0"/>
              <a:t>,</a:t>
            </a:r>
            <a:r>
              <a:rPr lang="en-US" sz="2400" dirty="0" smtClean="0"/>
              <a:t> </a:t>
            </a:r>
            <a:r>
              <a:rPr lang="el-GR" sz="2400" dirty="0" smtClean="0"/>
              <a:t>!=</a:t>
            </a:r>
            <a:r>
              <a:rPr lang="en-US" sz="2400" dirty="0" smtClean="0"/>
              <a:t> </a:t>
            </a:r>
            <a:r>
              <a:rPr lang="el-GR" sz="2400" dirty="0" smtClean="0"/>
              <a:t>,</a:t>
            </a:r>
            <a:r>
              <a:rPr lang="en-US" sz="2400" dirty="0" smtClean="0"/>
              <a:t> </a:t>
            </a:r>
            <a:r>
              <a:rPr lang="el-GR" sz="2400" dirty="0" smtClean="0"/>
              <a:t>&gt;</a:t>
            </a:r>
            <a:r>
              <a:rPr lang="en-US" sz="2400" dirty="0" smtClean="0"/>
              <a:t> </a:t>
            </a:r>
            <a:r>
              <a:rPr lang="el-GR" sz="2400" dirty="0" smtClean="0"/>
              <a:t>,</a:t>
            </a:r>
            <a:r>
              <a:rPr lang="en-US" sz="2400" dirty="0" smtClean="0"/>
              <a:t> &gt;= , &lt; , &lt;=</a:t>
            </a:r>
            <a:endParaRPr lang="el-GR" sz="2400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l-GR" sz="2400" b="1" dirty="0" smtClean="0"/>
              <a:t>Λογικοί</a:t>
            </a:r>
            <a:r>
              <a:rPr lang="el-GR" sz="2400" b="1" dirty="0"/>
              <a:t>: </a:t>
            </a:r>
            <a:r>
              <a:rPr lang="en-US" sz="2400" dirty="0" smtClean="0"/>
              <a:t>|| </a:t>
            </a:r>
            <a:r>
              <a:rPr lang="el-GR" sz="2400" dirty="0" smtClean="0"/>
              <a:t>,</a:t>
            </a:r>
            <a:r>
              <a:rPr lang="en-US" sz="2400" dirty="0" smtClean="0"/>
              <a:t> &amp;&amp; , !</a:t>
            </a:r>
            <a:endParaRPr 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0502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Εμφάνιση μεταβλητών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686800" cy="3771636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public class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ShowVars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400050" lvl="1" indent="0">
              <a:spcBef>
                <a:spcPts val="60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public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static void main(String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arg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[] )</a:t>
            </a:r>
          </a:p>
          <a:p>
            <a:pPr marL="400050" lvl="1" indent="0">
              <a:spcBef>
                <a:spcPts val="60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800100" lvl="2" indent="0">
              <a:spcBef>
                <a:spcPts val="600"/>
              </a:spcBef>
              <a:buNone/>
            </a:pP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x=100;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y=200;</a:t>
            </a:r>
          </a:p>
          <a:p>
            <a:pPr marL="800100" lvl="2" indent="0">
              <a:spcBef>
                <a:spcPts val="600"/>
              </a:spcBef>
              <a:buNone/>
            </a:pP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System.out.printIn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(“x= “+x);</a:t>
            </a:r>
          </a:p>
          <a:p>
            <a:pPr marL="800100" lvl="2" indent="0">
              <a:spcBef>
                <a:spcPts val="600"/>
              </a:spcBef>
              <a:buNone/>
            </a:pP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System.out.printIn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(“y= “+y);</a:t>
            </a:r>
          </a:p>
          <a:p>
            <a:pPr marL="800100" lvl="2" indent="0">
              <a:spcBef>
                <a:spcPts val="600"/>
              </a:spcBef>
              <a:buNone/>
            </a:pP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System.out,println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(“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x+y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= “,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x+y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); </a:t>
            </a:r>
            <a:endParaRPr lang="en-US" sz="16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spcBef>
                <a:spcPts val="600"/>
              </a:spcBef>
              <a:buNone/>
            </a:pP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System.out.println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(“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x+y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= “,(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x+y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));</a:t>
            </a:r>
          </a:p>
          <a:p>
            <a:pPr marL="400050" lvl="1" indent="0">
              <a:spcBef>
                <a:spcPts val="60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Ο </a:t>
            </a:r>
            <a:r>
              <a:rPr lang="el-GR" sz="2000" dirty="0"/>
              <a:t>τελεστής + συνενώνει αλφαριθμητικά και αριθμούς.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Τα </a:t>
            </a:r>
            <a:r>
              <a:rPr lang="el-GR" sz="2000" dirty="0"/>
              <a:t>δύο τελευταία 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println</a:t>
            </a:r>
            <a:r>
              <a:rPr lang="el-G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l-GR" sz="2000" dirty="0" smtClean="0"/>
              <a:t> </a:t>
            </a:r>
            <a:r>
              <a:rPr lang="el-GR" sz="2000" dirty="0"/>
              <a:t>δεν βγάζουν το ίδιο αποτέλεσμα!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4287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Προγραμματισμός </a:t>
            </a:r>
            <a:r>
              <a:rPr lang="el-GR" b="1" dirty="0" smtClean="0"/>
              <a:t>Διαδικτύου</a:t>
            </a:r>
          </a:p>
          <a:p>
            <a:pPr algn="l"/>
            <a:r>
              <a:rPr lang="el-GR" sz="2800" b="1" dirty="0" smtClean="0"/>
              <a:t>Ενότητα 1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Εισαγωγικές </a:t>
            </a:r>
            <a:r>
              <a:rPr lang="el-GR" sz="2800" dirty="0" smtClean="0"/>
              <a:t>έννοιες</a:t>
            </a: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Επίκουρος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121196"/>
            <a:ext cx="8229600" cy="952500"/>
          </a:xfrm>
        </p:spPr>
        <p:txBody>
          <a:bodyPr>
            <a:normAutofit/>
          </a:bodyPr>
          <a:lstStyle/>
          <a:p>
            <a:r>
              <a:rPr lang="el-GR" dirty="0"/>
              <a:t>Ανάγνωση μεταβλητών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057300"/>
            <a:ext cx="8686800" cy="3771636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import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javax.swing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.*; public class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ReadAge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60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public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static void main(String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arg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[ ])</a:t>
            </a:r>
          </a:p>
          <a:p>
            <a:pPr marL="400050" lvl="1" indent="0">
              <a:spcBef>
                <a:spcPts val="60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spcBef>
                <a:spcPts val="600"/>
              </a:spcBef>
              <a:buNone/>
            </a:pP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myage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800100" lvl="2" indent="0">
              <a:spcBef>
                <a:spcPts val="600"/>
              </a:spcBef>
              <a:buNone/>
            </a:pP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myage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Integer.parselnt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</a:p>
          <a:p>
            <a:pPr marL="800100" lvl="2" indent="0">
              <a:spcBef>
                <a:spcPts val="600"/>
              </a:spcBef>
              <a:buNone/>
            </a:pP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JOptionPane.showInputDialog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(“Enter your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age</a:t>
            </a:r>
          </a:p>
          <a:p>
            <a:pPr marL="800100" lvl="2" indent="0">
              <a:spcBef>
                <a:spcPts val="60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spcBef>
                <a:spcPts val="600"/>
              </a:spcBef>
              <a:buNone/>
            </a:pP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System.out.printin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(“My age = “+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myage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pPr marL="400050" lvl="1" indent="0">
              <a:spcBef>
                <a:spcPts val="60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Είναι </a:t>
            </a:r>
            <a:r>
              <a:rPr lang="el-GR" sz="1800" dirty="0"/>
              <a:t>απαραίτητη η χρήση της εντολής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import</a:t>
            </a:r>
            <a:r>
              <a:rPr lang="el-GR" sz="1800" dirty="0"/>
              <a:t>.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Η </a:t>
            </a:r>
            <a:r>
              <a:rPr lang="el-GR" sz="1800" dirty="0"/>
              <a:t>μέθοδος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JOptionPane.showlnputDialog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(“”)</a:t>
            </a:r>
            <a:r>
              <a:rPr lang="el-GR" sz="1800" dirty="0"/>
              <a:t> διαβάζει </a:t>
            </a:r>
            <a:r>
              <a:rPr lang="el-GR" sz="1800" dirty="0" smtClean="0"/>
              <a:t>αλφαριθμητικά</a:t>
            </a:r>
            <a:r>
              <a:rPr lang="en-US" sz="1800" dirty="0" smtClean="0"/>
              <a:t> 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αλφαριθμητικό </a:t>
            </a:r>
            <a:r>
              <a:rPr lang="el-GR" sz="1800" dirty="0"/>
              <a:t>σε </a:t>
            </a:r>
            <a:r>
              <a:rPr lang="el-GR" sz="1800" dirty="0" smtClean="0"/>
              <a:t>ακέραιο</a:t>
            </a:r>
            <a:r>
              <a:rPr lang="en-US" sz="1800" dirty="0" smtClean="0"/>
              <a:t> </a:t>
            </a:r>
            <a:r>
              <a:rPr lang="en-US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Integer.parselnt</a:t>
            </a:r>
            <a:r>
              <a:rPr lang="en-US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endParaRPr lang="el-GR" sz="1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525704" y="5266963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7935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193204"/>
            <a:ext cx="8229600" cy="952500"/>
          </a:xfrm>
        </p:spPr>
        <p:txBody>
          <a:bodyPr>
            <a:normAutofit/>
          </a:bodyPr>
          <a:lstStyle/>
          <a:p>
            <a:r>
              <a:rPr lang="el-GR" dirty="0"/>
              <a:t>Δομές Ελέγχου στη </a:t>
            </a:r>
            <a:r>
              <a:rPr lang="en-US" dirty="0"/>
              <a:t>Java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129308"/>
            <a:ext cx="3322712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600" dirty="0"/>
              <a:t>Παρόμοια με </a:t>
            </a:r>
            <a:r>
              <a:rPr lang="en-US" sz="2600" dirty="0"/>
              <a:t>C++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600" dirty="0"/>
              <a:t>Δομές Επιλογής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400" dirty="0" smtClean="0"/>
              <a:t>if-else</a:t>
            </a:r>
          </a:p>
          <a:p>
            <a:pPr marL="457200" lvl="1" indent="261938">
              <a:spcBef>
                <a:spcPts val="0"/>
              </a:spcBef>
              <a:buNone/>
            </a:pPr>
            <a:endParaRPr lang="en-US" sz="16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lvl="1" indent="261938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if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(CONDITION)</a:t>
            </a:r>
          </a:p>
          <a:p>
            <a:pPr marL="457200" lvl="1" indent="261938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lvl="1" indent="261938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COMMANDS1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457200" lvl="1" indent="261938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lvl="1" indent="261938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lvl="1" indent="261938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lvl="1" indent="261938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COMMANDS2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457200" lvl="1" indent="261938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525704" y="5266963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3779912" y="1943364"/>
            <a:ext cx="3322712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400" dirty="0"/>
              <a:t>switch-case</a:t>
            </a:r>
          </a:p>
          <a:p>
            <a:pPr marL="457200" lvl="1" indent="261938">
              <a:spcBef>
                <a:spcPts val="0"/>
              </a:spcBef>
              <a:buFont typeface="Arial" pitchFamily="34" charset="0"/>
              <a:buNone/>
            </a:pPr>
            <a:endParaRPr lang="en-US" sz="16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lvl="1" indent="261938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switch(variable)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lvl="1" indent="261938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lvl="1" indent="261938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case 1:COMMANDS 1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457200" lvl="1" indent="261938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break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457200" lvl="1" indent="261938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case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2:COMMANDS 2;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lvl="1" indent="261938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break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457200" lvl="1" indent="261938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</a:p>
          <a:p>
            <a:pPr marL="457200" lvl="1" indent="261938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case N:COMMANDS N;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lvl="1" indent="261938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break;</a:t>
            </a:r>
          </a:p>
          <a:p>
            <a:pPr marL="457200" lvl="1" indent="261938">
              <a:spcBef>
                <a:spcPts val="0"/>
              </a:spcBef>
              <a:buNone/>
            </a:pP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default: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COMMANDS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N;</a:t>
            </a:r>
          </a:p>
          <a:p>
            <a:pPr marL="457200" lvl="1" indent="261938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break;</a:t>
            </a:r>
          </a:p>
          <a:p>
            <a:pPr marL="457200" lvl="1" indent="261938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6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71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193204"/>
            <a:ext cx="8229600" cy="952500"/>
          </a:xfrm>
        </p:spPr>
        <p:txBody>
          <a:bodyPr>
            <a:normAutofit/>
          </a:bodyPr>
          <a:lstStyle/>
          <a:p>
            <a:r>
              <a:rPr lang="el-GR" dirty="0"/>
              <a:t>Δομές Ελέγχου στη </a:t>
            </a:r>
            <a:r>
              <a:rPr lang="en-US" dirty="0"/>
              <a:t>Java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611560" y="1305893"/>
            <a:ext cx="3826768" cy="3771636"/>
          </a:xfrm>
        </p:spPr>
        <p:txBody>
          <a:bodyPr>
            <a:noAutofit/>
          </a:bodyPr>
          <a:lstStyle/>
          <a:p>
            <a:pPr marL="449263" lvl="1" indent="-269875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600" dirty="0"/>
              <a:t>Δομές Επανάληψης</a:t>
            </a:r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400" dirty="0" smtClean="0"/>
              <a:t>for</a:t>
            </a:r>
          </a:p>
          <a:p>
            <a:pPr marL="457200" lvl="1" indent="261938">
              <a:spcBef>
                <a:spcPts val="0"/>
              </a:spcBef>
              <a:buNone/>
            </a:pPr>
            <a:endParaRPr lang="en-US" sz="16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lvl="1" indent="261938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for(</a:t>
            </a: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start;condition;step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pPr marL="457200" lvl="1" indent="261938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457200" lvl="1" indent="261938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COMMANDS;</a:t>
            </a:r>
          </a:p>
          <a:p>
            <a:pPr marL="457200" lvl="1" indent="261938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525704" y="5266963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4067944" y="1309916"/>
            <a:ext cx="3322712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400" dirty="0"/>
              <a:t>while</a:t>
            </a:r>
          </a:p>
          <a:p>
            <a:pPr marL="457200" lvl="1" indent="261938">
              <a:spcBef>
                <a:spcPts val="0"/>
              </a:spcBef>
              <a:buFont typeface="Arial" pitchFamily="34" charset="0"/>
              <a:buNone/>
            </a:pPr>
            <a:endParaRPr lang="en-US" sz="16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lvl="1" indent="261938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while (CONDITION)</a:t>
            </a:r>
          </a:p>
          <a:p>
            <a:pPr marL="457200" lvl="1" indent="261938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lvl="1" indent="261938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COMMANDS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457200" lvl="1" indent="261938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9" name="Θέση περιεχομένου 4"/>
          <p:cNvSpPr txBox="1">
            <a:spLocks/>
          </p:cNvSpPr>
          <p:nvPr/>
        </p:nvSpPr>
        <p:spPr>
          <a:xfrm>
            <a:off x="646827" y="3837911"/>
            <a:ext cx="5306268" cy="13323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400" dirty="0" smtClean="0"/>
              <a:t>do while</a:t>
            </a:r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400" dirty="0" smtClean="0"/>
              <a:t>break, continue, return, </a:t>
            </a:r>
            <a:r>
              <a:rPr lang="en-US" sz="2400" strike="sngStrike" dirty="0" err="1" smtClean="0"/>
              <a:t>goto</a:t>
            </a:r>
            <a:endParaRPr lang="en-US" sz="2400" strike="sngStrike" dirty="0"/>
          </a:p>
        </p:txBody>
      </p:sp>
    </p:spTree>
    <p:extLst>
      <p:ext uri="{BB962C8B-B14F-4D97-AF65-F5344CB8AC3E}">
        <p14:creationId xmlns:p14="http://schemas.microsoft.com/office/powerpoint/2010/main" val="429232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Το περιβάλλον </a:t>
            </a:r>
            <a:r>
              <a:rPr lang="en-US" dirty="0" err="1"/>
              <a:t>bluej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l-GR" sz="2400" dirty="0" smtClean="0"/>
              <a:t>Ελεύθερο </a:t>
            </a:r>
            <a:r>
              <a:rPr lang="el-GR" sz="2400" dirty="0"/>
              <a:t>λογισμικό</a:t>
            </a:r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l-GR" sz="2400" dirty="0" smtClean="0"/>
              <a:t>Διαθέσιμο </a:t>
            </a:r>
            <a:r>
              <a:rPr lang="el-GR" sz="2400" dirty="0"/>
              <a:t>από www.bluej.org</a:t>
            </a:r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l-GR" sz="2400" dirty="0" smtClean="0"/>
              <a:t>Είναι </a:t>
            </a:r>
            <a:r>
              <a:rPr lang="el-GR" sz="2400" dirty="0"/>
              <a:t>το ίδιο περιβάλλον σε </a:t>
            </a:r>
            <a:r>
              <a:rPr lang="el-GR" sz="2400" dirty="0" err="1"/>
              <a:t>Linux</a:t>
            </a:r>
            <a:r>
              <a:rPr lang="el-GR" sz="2400" dirty="0"/>
              <a:t> και Windows.</a:t>
            </a:r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l-GR" sz="2400" dirty="0" smtClean="0"/>
              <a:t>Τα </a:t>
            </a:r>
            <a:r>
              <a:rPr lang="el-GR" sz="2400" dirty="0"/>
              <a:t>προγράμματα γίνονται σε αυτό με την μορφή σχεδιαγραμμάτων.</a:t>
            </a:r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l-GR" sz="2400" dirty="0" smtClean="0"/>
              <a:t>Απαραίτητη </a:t>
            </a:r>
            <a:r>
              <a:rPr lang="el-GR" sz="2400" dirty="0"/>
              <a:t>προϋπόθεση να έχουμε εγκαταστήσει το JDK, διαθέσιμο από το sun.java.com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2010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Δημιουργία παραδείγματος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l-GR" sz="1600" dirty="0" smtClean="0"/>
              <a:t>Ανοίγουμε </a:t>
            </a:r>
            <a:r>
              <a:rPr lang="el-GR" sz="1600" dirty="0"/>
              <a:t>την εφαρμογή </a:t>
            </a:r>
            <a:r>
              <a:rPr lang="en-US" sz="1600" dirty="0" err="1"/>
              <a:t>bluej</a:t>
            </a:r>
            <a:r>
              <a:rPr lang="el-GR" sz="1600" dirty="0" smtClean="0"/>
              <a:t>.</a:t>
            </a:r>
            <a:endParaRPr lang="el-GR" sz="1600" dirty="0"/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l-GR" sz="1600" dirty="0" smtClean="0"/>
              <a:t>Επιλέγουμε </a:t>
            </a:r>
            <a:r>
              <a:rPr lang="el-GR" sz="1600" dirty="0"/>
              <a:t>Project </a:t>
            </a: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l-GR" sz="1600" dirty="0" smtClean="0"/>
              <a:t> </a:t>
            </a:r>
            <a:r>
              <a:rPr lang="el-GR" sz="1600" dirty="0" err="1"/>
              <a:t>New</a:t>
            </a:r>
            <a:r>
              <a:rPr lang="el-GR" sz="1600" dirty="0"/>
              <a:t> Project.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l-GR" sz="1600" dirty="0" smtClean="0"/>
              <a:t>Δίνουμε </a:t>
            </a:r>
            <a:r>
              <a:rPr lang="el-GR" sz="1600" dirty="0"/>
              <a:t>ένα όνομα της επιλογής μας, πχ </a:t>
            </a:r>
            <a:r>
              <a:rPr lang="el-GR" sz="1600" dirty="0" err="1" smtClean="0"/>
              <a:t>project</a:t>
            </a:r>
            <a:r>
              <a:rPr lang="en-US" sz="1600" dirty="0" smtClean="0"/>
              <a:t>1</a:t>
            </a:r>
            <a:endParaRPr lang="el-GR" sz="1600" dirty="0"/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l-GR" sz="1600" dirty="0" smtClean="0"/>
              <a:t>Δίνουμε </a:t>
            </a:r>
            <a:r>
              <a:rPr lang="el-GR" sz="1600" dirty="0" err="1" smtClean="0"/>
              <a:t>Edit</a:t>
            </a:r>
            <a:r>
              <a:rPr lang="en-US" sz="1600" dirty="0">
                <a:sym typeface="Wingdings" panose="05000000000000000000" pitchFamily="2" charset="2"/>
              </a:rPr>
              <a:t>  </a:t>
            </a:r>
            <a:r>
              <a:rPr lang="el-GR" sz="1600" dirty="0" err="1" smtClean="0"/>
              <a:t>New</a:t>
            </a:r>
            <a:r>
              <a:rPr lang="el-GR" sz="1600" dirty="0" smtClean="0"/>
              <a:t> </a:t>
            </a:r>
            <a:r>
              <a:rPr lang="el-GR" sz="1600" dirty="0" err="1"/>
              <a:t>Class</a:t>
            </a:r>
            <a:endParaRPr lang="el-GR" sz="1600" dirty="0"/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l-GR" sz="1600" dirty="0" smtClean="0"/>
              <a:t>Επιλέγουμε </a:t>
            </a:r>
            <a:r>
              <a:rPr lang="el-GR" sz="1600" dirty="0"/>
              <a:t>σαν όνομα κατηγορίας το 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HelloWorld</a:t>
            </a:r>
            <a:endParaRPr lang="el-G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l-GR" sz="1600" dirty="0" smtClean="0"/>
              <a:t>Θα </a:t>
            </a:r>
            <a:r>
              <a:rPr lang="el-GR" sz="1600" dirty="0"/>
              <a:t>εμφανιστεί ένα σκιασμένο πλαίσιο με το όνομα της κατηγορίας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l-GR" sz="1600" dirty="0" smtClean="0"/>
              <a:t>Διπλοπατάμε </a:t>
            </a:r>
            <a:r>
              <a:rPr lang="el-GR" sz="1600" dirty="0"/>
              <a:t>πάνω στο όνομα της κατηγορίας και εμφανίζεται ένας κειμενογράφος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l-GR" sz="1600" dirty="0" smtClean="0"/>
              <a:t>Σβήνουμε </a:t>
            </a:r>
            <a:r>
              <a:rPr lang="el-GR" sz="1600" dirty="0"/>
              <a:t>ότι υπάρχει μέσα στο </a:t>
            </a:r>
            <a:r>
              <a:rPr lang="el-GR" sz="1600" dirty="0" err="1"/>
              <a:t>public</a:t>
            </a:r>
            <a:r>
              <a:rPr lang="el-GR" sz="1600" dirty="0"/>
              <a:t> </a:t>
            </a:r>
            <a:r>
              <a:rPr lang="el-GR" sz="1600" dirty="0" err="1"/>
              <a:t>class</a:t>
            </a:r>
            <a:r>
              <a:rPr lang="el-GR" sz="1600" dirty="0"/>
              <a:t> </a:t>
            </a:r>
            <a:r>
              <a:rPr lang="el-GR" sz="1600" dirty="0" err="1"/>
              <a:t>HelloWorld</a:t>
            </a:r>
            <a:r>
              <a:rPr lang="el-GR" sz="1600" dirty="0"/>
              <a:t> και προσθέτουμε το κείμενο του μαθήματος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l-GR" sz="1600" dirty="0" smtClean="0"/>
              <a:t>Δίνουμε </a:t>
            </a:r>
            <a:r>
              <a:rPr lang="el-GR" sz="1600" dirty="0" err="1" smtClean="0"/>
              <a:t>Class</a:t>
            </a:r>
            <a:r>
              <a:rPr lang="en-US" sz="1600" dirty="0" smtClean="0"/>
              <a:t> </a:t>
            </a:r>
            <a:r>
              <a:rPr lang="en-US" sz="1600" dirty="0" smtClean="0">
                <a:sym typeface="Wingdings" panose="05000000000000000000" pitchFamily="2" charset="2"/>
              </a:rPr>
              <a:t></a:t>
            </a:r>
            <a:r>
              <a:rPr lang="el-GR" sz="1600" dirty="0" err="1" smtClean="0"/>
              <a:t>Save</a:t>
            </a:r>
            <a:endParaRPr lang="el-GR" sz="1600" dirty="0"/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l-GR" sz="1600" dirty="0" smtClean="0"/>
              <a:t>Δεξί </a:t>
            </a:r>
            <a:r>
              <a:rPr lang="el-GR" sz="1600" dirty="0"/>
              <a:t>κλικ στην κατηγορία και επιλογή </a:t>
            </a:r>
            <a:r>
              <a:rPr lang="el-GR" sz="1600" dirty="0" err="1"/>
              <a:t>Compile</a:t>
            </a:r>
            <a:endParaRPr lang="el-GR" sz="1600" dirty="0"/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l-GR" sz="1600" dirty="0" smtClean="0"/>
              <a:t>Δεξί </a:t>
            </a:r>
            <a:r>
              <a:rPr lang="el-GR" sz="1600" dirty="0"/>
              <a:t>κλικ στην κατηγορία και επιλογή της </a:t>
            </a:r>
            <a:r>
              <a:rPr lang="el-GR" sz="1600" dirty="0" smtClean="0"/>
              <a:t>συνάρτησης</a:t>
            </a:r>
            <a:r>
              <a:rPr lang="en-US" sz="1600" dirty="0" smtClean="0"/>
              <a:t> </a:t>
            </a:r>
            <a:r>
              <a:rPr lang="el-GR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main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l-GR" sz="1600" dirty="0" smtClean="0"/>
              <a:t>Το </a:t>
            </a:r>
            <a:r>
              <a:rPr lang="el-GR" sz="1600" dirty="0"/>
              <a:t>πρόγραμμα εκτελείται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6888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Το περιβάλλον </a:t>
            </a:r>
            <a:r>
              <a:rPr lang="en-US" dirty="0" err="1"/>
              <a:t>bluej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l-GR" sz="2400" dirty="0" smtClean="0"/>
              <a:t>Ελεύθερο </a:t>
            </a:r>
            <a:r>
              <a:rPr lang="el-GR" sz="2400" dirty="0"/>
              <a:t>λογισμικό</a:t>
            </a:r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l-GR" sz="2400" dirty="0" smtClean="0"/>
              <a:t>Διαθέσιμο </a:t>
            </a:r>
            <a:r>
              <a:rPr lang="el-GR" sz="2400" dirty="0"/>
              <a:t>από www.bluej.org</a:t>
            </a:r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l-GR" sz="2400" dirty="0" smtClean="0"/>
              <a:t>Είναι </a:t>
            </a:r>
            <a:r>
              <a:rPr lang="el-GR" sz="2400" dirty="0"/>
              <a:t>το ίδιο περιβάλλον σε </a:t>
            </a:r>
            <a:r>
              <a:rPr lang="el-GR" sz="2400" dirty="0" err="1"/>
              <a:t>Linux</a:t>
            </a:r>
            <a:r>
              <a:rPr lang="el-GR" sz="2400" dirty="0"/>
              <a:t> και Windows.</a:t>
            </a:r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l-GR" sz="2400" dirty="0" smtClean="0"/>
              <a:t>Τα </a:t>
            </a:r>
            <a:r>
              <a:rPr lang="el-GR" sz="2400" dirty="0"/>
              <a:t>προγράμματα γίνονται σε αυτό με την μορφή σχεδιαγραμμάτων.</a:t>
            </a:r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l-GR" sz="2400" dirty="0" smtClean="0"/>
              <a:t>Απαραίτητη </a:t>
            </a:r>
            <a:r>
              <a:rPr lang="el-GR" sz="2400" dirty="0"/>
              <a:t>προϋπόθεση να έχουμε εγκαταστήσει το JDK, διαθέσιμο από το sun.java.com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1035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Πλήρες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Εγχειρίδιο της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2 Platform, Laura Lemay &amp; Rogers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Cadenhead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Ελληνική έκδοση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Γκιούρδα</a:t>
            </a: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Προγραμματισμός, 6η έκδοση,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Harvey M.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Deitel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Paul J.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Deitel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.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Μ.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Γκιούρδας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Αθήνα 2005.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Εισαγωγή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στη γλώσσα προγραμματισμού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Εμμ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Σκορδαλάκης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Εργαστήριο Λογισμικού Ομάδα Τεχνολογίας Λογισμικού ΕΜΠ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με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UML,  Else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Lervik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Vegard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B.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Havdal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Κλειδάριθμος, 2005.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Προγραμματισμός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με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Γιάννη Κάβουρα, Εκδόσεις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Κλειθάριθμος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Αθήνα 2003.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 a nutshell, Deluxe Edition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Examples in a Nutshell, David Flanagan,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OReilly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Collections An Introduction to ADTs, Data Structures and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Algorithms,David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Watt,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Deryck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Brown, John </a:t>
            </a: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Wiley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 Sons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Thinking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 Java (3rd edition), B.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Eckel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Pearson Prentice Hall, 2003.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Introduction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to Java Programming (5th edition), Y. Daniel Liang, Pearson Prentice Hall, 2005</a:t>
            </a: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26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Ιωάννης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Τσούλος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Προγραμματισμός Διαδικτύου.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eclass.teiep.gr/OpenClass/courses/COMP114/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Εισαγωγικές έννοιες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Διάγραμμα </a:t>
            </a:r>
            <a:r>
              <a:rPr lang="el-GR" dirty="0" smtClean="0"/>
              <a:t>παρουσιάσεως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200"/>
              </a:spcBef>
            </a:pPr>
            <a:r>
              <a:rPr lang="el-GR" sz="2800" dirty="0" smtClean="0"/>
              <a:t>Στοιχεία </a:t>
            </a:r>
            <a:r>
              <a:rPr lang="el-GR" sz="2800" dirty="0"/>
              <a:t>αντικειμενοστραφούς προγραμματισμού.</a:t>
            </a:r>
          </a:p>
          <a:p>
            <a:pPr>
              <a:spcBef>
                <a:spcPts val="200"/>
              </a:spcBef>
            </a:pPr>
            <a:r>
              <a:rPr lang="el-GR" sz="2800" dirty="0" smtClean="0"/>
              <a:t>Ιστορία </a:t>
            </a:r>
            <a:r>
              <a:rPr lang="el-GR" sz="2800" dirty="0"/>
              <a:t>της </a:t>
            </a:r>
            <a:r>
              <a:rPr lang="el-GR" sz="2800" dirty="0" err="1"/>
              <a:t>Java</a:t>
            </a:r>
            <a:r>
              <a:rPr lang="el-GR" sz="2800" dirty="0"/>
              <a:t>.</a:t>
            </a:r>
          </a:p>
          <a:p>
            <a:pPr>
              <a:spcBef>
                <a:spcPts val="200"/>
              </a:spcBef>
            </a:pPr>
            <a:r>
              <a:rPr lang="el-GR" sz="2800" dirty="0" smtClean="0"/>
              <a:t>Πλεονεκτήματα </a:t>
            </a:r>
            <a:r>
              <a:rPr lang="el-GR" sz="2800" dirty="0"/>
              <a:t>- μειονεκτήματα </a:t>
            </a:r>
            <a:r>
              <a:rPr lang="el-GR" sz="2800" dirty="0" err="1"/>
              <a:t>Java</a:t>
            </a:r>
            <a:r>
              <a:rPr lang="el-GR" sz="2800" dirty="0"/>
              <a:t>.</a:t>
            </a:r>
          </a:p>
          <a:p>
            <a:pPr>
              <a:spcBef>
                <a:spcPts val="200"/>
              </a:spcBef>
            </a:pPr>
            <a:r>
              <a:rPr lang="el-GR" sz="2800" dirty="0" smtClean="0"/>
              <a:t>Βήματα </a:t>
            </a:r>
            <a:r>
              <a:rPr lang="el-GR" sz="2800" dirty="0"/>
              <a:t>της μεταγλώττισης.</a:t>
            </a:r>
          </a:p>
          <a:p>
            <a:pPr>
              <a:spcBef>
                <a:spcPts val="200"/>
              </a:spcBef>
            </a:pPr>
            <a:r>
              <a:rPr lang="el-GR" sz="2800" dirty="0" smtClean="0"/>
              <a:t>Καλημέρα </a:t>
            </a:r>
            <a:r>
              <a:rPr lang="el-GR" sz="2800" dirty="0"/>
              <a:t>κόσμε.</a:t>
            </a:r>
          </a:p>
          <a:p>
            <a:pPr>
              <a:spcBef>
                <a:spcPts val="200"/>
              </a:spcBef>
            </a:pPr>
            <a:r>
              <a:rPr lang="el-GR" sz="2800" dirty="0" smtClean="0"/>
              <a:t>Μεταβλητές</a:t>
            </a:r>
            <a:r>
              <a:rPr lang="el-GR" sz="2800" dirty="0"/>
              <a:t>.</a:t>
            </a:r>
          </a:p>
          <a:p>
            <a:pPr>
              <a:spcBef>
                <a:spcPts val="200"/>
              </a:spcBef>
            </a:pPr>
            <a:r>
              <a:rPr lang="el-GR" sz="2800" dirty="0" smtClean="0"/>
              <a:t>Τελεστές</a:t>
            </a:r>
            <a:r>
              <a:rPr lang="el-GR" sz="2800" dirty="0"/>
              <a:t>.</a:t>
            </a:r>
          </a:p>
          <a:p>
            <a:pPr>
              <a:spcBef>
                <a:spcPts val="200"/>
              </a:spcBef>
            </a:pPr>
            <a:r>
              <a:rPr lang="el-GR" sz="2800" dirty="0" smtClean="0"/>
              <a:t>Είσοδος </a:t>
            </a:r>
            <a:r>
              <a:rPr lang="el-GR" sz="2800" dirty="0"/>
              <a:t>τιμών</a:t>
            </a:r>
            <a:r>
              <a:rPr lang="el-GR" sz="2800" dirty="0" smtClean="0"/>
              <a:t>.</a:t>
            </a:r>
            <a:endParaRPr lang="el-GR" sz="2800" dirty="0"/>
          </a:p>
          <a:p>
            <a:pPr>
              <a:spcBef>
                <a:spcPts val="200"/>
              </a:spcBef>
            </a:pPr>
            <a:r>
              <a:rPr lang="el-GR" sz="2800" dirty="0" smtClean="0"/>
              <a:t>Το </a:t>
            </a:r>
            <a:r>
              <a:rPr lang="el-GR" sz="2800" dirty="0"/>
              <a:t>περιβάλλον </a:t>
            </a:r>
            <a:r>
              <a:rPr lang="en-US" sz="2800" b="1" dirty="0" err="1" smtClean="0"/>
              <a:t>Bluej</a:t>
            </a:r>
            <a:r>
              <a:rPr lang="en-US" sz="2800" b="1" dirty="0" smtClean="0"/>
              <a:t>.</a:t>
            </a:r>
            <a:endParaRPr lang="en-US" sz="28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428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Στοιχεία ΑΠ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l-GR" sz="2400" dirty="0" smtClean="0"/>
              <a:t>Υπάρχουν </a:t>
            </a:r>
            <a:r>
              <a:rPr lang="el-GR" sz="2400" dirty="0"/>
              <a:t>αφηρημένοι τύποι δεδομένων που περιγράφουν στοιχεία του πραγματικού κόσμου (κατηγορίες)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l-GR" sz="2400" dirty="0" smtClean="0"/>
              <a:t>Κάθε </a:t>
            </a:r>
            <a:r>
              <a:rPr lang="el-GR" sz="2400" dirty="0"/>
              <a:t>οντότητα στον προγραμματισμό αποτελεί υλοποίηση (Instance) της κατηγορίας και ονομάζεται αντικείμενο.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l-GR" sz="2400" dirty="0" smtClean="0"/>
              <a:t>Κάθε </a:t>
            </a:r>
            <a:r>
              <a:rPr lang="el-GR" sz="2400" dirty="0"/>
              <a:t>κατηγορία διαθέτει πεδία (μεταβλητές) και μεθόδους (συναρτήσεις).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l-GR" sz="2400" dirty="0" smtClean="0"/>
              <a:t>Συνήθως </a:t>
            </a:r>
            <a:r>
              <a:rPr lang="el-GR" sz="2400" dirty="0"/>
              <a:t>τα πεδία είναι κρυφά από τον υπόλοιπο κόσμο.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l-GR" sz="2400" dirty="0" smtClean="0"/>
              <a:t>Η </a:t>
            </a:r>
            <a:r>
              <a:rPr lang="el-GR" sz="2400" dirty="0"/>
              <a:t>επικοινωνία με τον υπόλοιπο κόσμο γίνεται με μεθόδους.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l-GR" sz="2400" dirty="0" smtClean="0"/>
              <a:t>Οι </a:t>
            </a:r>
            <a:r>
              <a:rPr lang="el-GR" sz="2400" dirty="0"/>
              <a:t>κατηγορίες μπορούν να κληρονομηθούν από άλλες και να ενσωματωθούν σε αυτές νέες δυνατότητες.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2332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κατηγορία Φοιτητής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400" dirty="0"/>
              <a:t>Φοιτητής: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400" dirty="0" smtClean="0"/>
              <a:t>Πεδία</a:t>
            </a:r>
            <a:endParaRPr lang="el-GR" sz="2400" dirty="0"/>
          </a:p>
          <a:p>
            <a:pPr lvl="2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l-GR" sz="2000" dirty="0" smtClean="0"/>
              <a:t>Όνομα</a:t>
            </a:r>
            <a:endParaRPr lang="el-GR" sz="2000" dirty="0"/>
          </a:p>
          <a:p>
            <a:pPr lvl="2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l-GR" sz="2000" dirty="0" smtClean="0"/>
              <a:t>Επίθετο</a:t>
            </a:r>
            <a:endParaRPr lang="el-GR" sz="2000" dirty="0"/>
          </a:p>
          <a:p>
            <a:pPr lvl="2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l-GR" sz="2000" dirty="0" smtClean="0"/>
              <a:t>Αριθμός </a:t>
            </a:r>
            <a:r>
              <a:rPr lang="el-GR" sz="2000" dirty="0"/>
              <a:t>μητρώου</a:t>
            </a:r>
          </a:p>
          <a:p>
            <a:pPr lvl="2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l-GR" sz="2000" dirty="0" smtClean="0"/>
              <a:t>Έτος </a:t>
            </a:r>
            <a:r>
              <a:rPr lang="el-GR" sz="2000" dirty="0"/>
              <a:t>εισαγωγής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400" dirty="0" smtClean="0"/>
              <a:t>Μέθοδοι</a:t>
            </a:r>
            <a:endParaRPr lang="el-GR" sz="2400" dirty="0"/>
          </a:p>
          <a:p>
            <a:pPr lvl="2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l-GR" sz="2000" dirty="0" smtClean="0"/>
              <a:t>Αρχικοποίηση</a:t>
            </a:r>
            <a:endParaRPr lang="el-GR" sz="2000" dirty="0"/>
          </a:p>
          <a:p>
            <a:pPr lvl="2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l-GR" sz="2000" dirty="0" smtClean="0"/>
              <a:t>Άλλαξε </a:t>
            </a:r>
            <a:r>
              <a:rPr lang="el-GR" sz="2000" dirty="0"/>
              <a:t>όνομα</a:t>
            </a:r>
          </a:p>
          <a:p>
            <a:pPr lvl="2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l-GR" sz="2000" dirty="0" smtClean="0"/>
              <a:t>Επέστρεψε </a:t>
            </a:r>
            <a:r>
              <a:rPr lang="el-GR" sz="2000" dirty="0"/>
              <a:t>όνομα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942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104800"/>
            <a:ext cx="8229600" cy="952500"/>
          </a:xfrm>
        </p:spPr>
        <p:txBody>
          <a:bodyPr>
            <a:normAutofit/>
          </a:bodyPr>
          <a:lstStyle/>
          <a:p>
            <a:r>
              <a:rPr lang="el-GR" dirty="0"/>
              <a:t>Περιπτώσεις </a:t>
            </a:r>
            <a:r>
              <a:rPr lang="el-GR" dirty="0" smtClean="0"/>
              <a:t>μεθόδων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958072"/>
            <a:ext cx="822960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b="1" dirty="0" smtClean="0"/>
              <a:t>Δημιουργίας</a:t>
            </a:r>
            <a:r>
              <a:rPr lang="en-US" sz="1600" b="1" dirty="0" smtClean="0"/>
              <a:t>.</a:t>
            </a:r>
            <a:r>
              <a:rPr lang="el-GR" sz="1600" b="1" dirty="0" smtClean="0"/>
              <a:t> </a:t>
            </a:r>
            <a:r>
              <a:rPr lang="el-GR" sz="1600" dirty="0" err="1"/>
              <a:t>Αρχικοποιεί</a:t>
            </a:r>
            <a:r>
              <a:rPr lang="el-GR" sz="1600" dirty="0"/>
              <a:t> συνήθως τα πεδία της κατηγορίας</a:t>
            </a:r>
            <a:r>
              <a:rPr lang="el-GR" sz="1600" dirty="0" smtClean="0"/>
              <a:t>.</a:t>
            </a:r>
            <a:endParaRPr lang="el-GR" sz="1600" dirty="0"/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b="1" dirty="0" smtClean="0"/>
              <a:t>Αλλαγής στοιχείων.</a:t>
            </a:r>
          </a:p>
          <a:p>
            <a:pPr lvl="2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l-GR" sz="1600" dirty="0" smtClean="0"/>
              <a:t>Αλλάζει </a:t>
            </a:r>
            <a:r>
              <a:rPr lang="el-GR" sz="1600" dirty="0"/>
              <a:t>ένα πεδίο της </a:t>
            </a:r>
            <a:r>
              <a:rPr lang="el-GR" sz="1600" dirty="0" smtClean="0"/>
              <a:t>κατηγορίας</a:t>
            </a:r>
            <a:endParaRPr lang="el-GR" sz="1600" dirty="0"/>
          </a:p>
          <a:p>
            <a:pPr lvl="2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l-GR" sz="1600" dirty="0" smtClean="0"/>
              <a:t>Ονομάζονται </a:t>
            </a:r>
            <a:r>
              <a:rPr lang="el-GR" sz="1600" dirty="0"/>
              <a:t>και μέθοδοι σετ</a:t>
            </a:r>
            <a:r>
              <a:rPr lang="el-GR" sz="1600" dirty="0" smtClean="0"/>
              <a:t>.</a:t>
            </a:r>
            <a:endParaRPr lang="el-GR" sz="1600" dirty="0"/>
          </a:p>
          <a:p>
            <a:pPr lvl="2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l-GR" sz="1600" dirty="0" smtClean="0"/>
              <a:t>Συνήθως </a:t>
            </a:r>
            <a:r>
              <a:rPr lang="el-GR" sz="1600" dirty="0"/>
              <a:t>δεν επιστρέφουν τιμή</a:t>
            </a:r>
            <a:r>
              <a:rPr lang="el-GR" sz="1600" dirty="0" smtClean="0"/>
              <a:t>.</a:t>
            </a:r>
            <a:endParaRPr lang="el-GR" sz="1600" dirty="0"/>
          </a:p>
          <a:p>
            <a:pPr lvl="2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l-GR" sz="1600" dirty="0" smtClean="0"/>
              <a:t>Είναι </a:t>
            </a:r>
            <a:r>
              <a:rPr lang="el-GR" sz="1600" dirty="0"/>
              <a:t>δημόσιες μέθοδοι</a:t>
            </a:r>
            <a:r>
              <a:rPr lang="el-GR" sz="1600" dirty="0" smtClean="0"/>
              <a:t>.</a:t>
            </a:r>
            <a:endParaRPr lang="el-GR" sz="1600" dirty="0"/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b="1" dirty="0" smtClean="0"/>
              <a:t>Επιστροφής </a:t>
            </a:r>
            <a:r>
              <a:rPr lang="el-GR" sz="1600" b="1" dirty="0"/>
              <a:t>στοιχείων</a:t>
            </a:r>
            <a:r>
              <a:rPr lang="el-GR" sz="1600" b="1" dirty="0" smtClean="0"/>
              <a:t>.</a:t>
            </a:r>
            <a:endParaRPr lang="el-GR" sz="1600" b="1" dirty="0"/>
          </a:p>
          <a:p>
            <a:pPr lvl="2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l-GR" sz="1600" dirty="0" smtClean="0"/>
              <a:t>Επιστρέφει </a:t>
            </a:r>
            <a:r>
              <a:rPr lang="el-GR" sz="1600" dirty="0"/>
              <a:t>την τιμή κάποιου πεδίου</a:t>
            </a:r>
            <a:r>
              <a:rPr lang="el-GR" sz="1600" dirty="0" smtClean="0"/>
              <a:t>.</a:t>
            </a:r>
            <a:endParaRPr lang="el-GR" sz="1600" dirty="0"/>
          </a:p>
          <a:p>
            <a:pPr lvl="2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l-GR" sz="1600" dirty="0" smtClean="0"/>
              <a:t>Ονομάζονται </a:t>
            </a:r>
            <a:r>
              <a:rPr lang="el-GR" sz="1600" dirty="0"/>
              <a:t>και μέθοδοι </a:t>
            </a:r>
            <a:r>
              <a:rPr lang="el-GR" sz="1600" dirty="0" err="1"/>
              <a:t>γετ</a:t>
            </a:r>
            <a:r>
              <a:rPr lang="el-GR" sz="1600" dirty="0" smtClean="0"/>
              <a:t>.</a:t>
            </a:r>
            <a:endParaRPr lang="el-GR" sz="1600" dirty="0"/>
          </a:p>
          <a:p>
            <a:pPr lvl="2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l-GR" sz="1600" dirty="0" smtClean="0"/>
              <a:t>Επιστρέφουν </a:t>
            </a:r>
            <a:r>
              <a:rPr lang="el-GR" sz="1600" dirty="0"/>
              <a:t>πάντα τιμή</a:t>
            </a:r>
            <a:r>
              <a:rPr lang="el-GR" sz="1600" dirty="0" smtClean="0"/>
              <a:t>.</a:t>
            </a:r>
            <a:endParaRPr lang="el-GR" sz="1600" dirty="0"/>
          </a:p>
          <a:p>
            <a:pPr lvl="2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l-GR" sz="1600" dirty="0" smtClean="0"/>
              <a:t>Είναι </a:t>
            </a:r>
            <a:r>
              <a:rPr lang="el-GR" sz="1600" dirty="0"/>
              <a:t>δημόσιες μέθοδοι</a:t>
            </a:r>
            <a:r>
              <a:rPr lang="el-GR" sz="1600" dirty="0" smtClean="0"/>
              <a:t>.</a:t>
            </a:r>
            <a:endParaRPr lang="el-GR" sz="1600" dirty="0"/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b="1" dirty="0" smtClean="0"/>
              <a:t>Υπολογισμών.</a:t>
            </a:r>
            <a:endParaRPr lang="el-GR" sz="1600" b="1" dirty="0"/>
          </a:p>
          <a:p>
            <a:pPr lvl="2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l-GR" sz="1600" dirty="0" smtClean="0"/>
              <a:t>Υπολογίζουν </a:t>
            </a:r>
            <a:r>
              <a:rPr lang="el-GR" sz="1600" dirty="0"/>
              <a:t>κάποια παράσταση ή εκτελούν κάποια άλλη λειτουργία (πχ. άνοιγμα αρχείου</a:t>
            </a:r>
            <a:r>
              <a:rPr lang="el-GR" sz="1600" dirty="0" smtClean="0"/>
              <a:t>).</a:t>
            </a:r>
            <a:endParaRPr lang="el-GR" sz="1600" dirty="0"/>
          </a:p>
          <a:p>
            <a:pPr lvl="2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l-GR" sz="1600" dirty="0" smtClean="0"/>
              <a:t>Δεν </a:t>
            </a:r>
            <a:r>
              <a:rPr lang="el-GR" sz="1600" dirty="0"/>
              <a:t>είναι υποχρεωτικό να είναι δημόσιες.</a:t>
            </a:r>
          </a:p>
          <a:p>
            <a:pPr marL="457200" lvl="1" indent="0">
              <a:spcBef>
                <a:spcPts val="600"/>
              </a:spcBef>
              <a:buNone/>
            </a:pP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1516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176808"/>
            <a:ext cx="8229600" cy="952500"/>
          </a:xfrm>
        </p:spPr>
        <p:txBody>
          <a:bodyPr>
            <a:normAutofit/>
          </a:bodyPr>
          <a:lstStyle/>
          <a:p>
            <a:r>
              <a:rPr lang="el-GR" dirty="0"/>
              <a:t>Παράδειγμα </a:t>
            </a:r>
            <a:r>
              <a:rPr lang="el-GR" dirty="0" smtClean="0"/>
              <a:t>κληρονομικότητας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174096"/>
            <a:ext cx="822960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400" b="1" dirty="0"/>
              <a:t>Σχήμα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400" b="1" dirty="0" smtClean="0"/>
              <a:t>Ιδιότητες</a:t>
            </a:r>
            <a:r>
              <a:rPr lang="el-GR" sz="2400" b="1" dirty="0"/>
              <a:t>: χρώμα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400" b="1" dirty="0" smtClean="0"/>
              <a:t>Μέθοδοι</a:t>
            </a:r>
            <a:r>
              <a:rPr lang="el-GR" sz="2400" b="1" dirty="0"/>
              <a:t>: Αρχικοποίηση, περίμετρος (αφηρημένη), εμβαδόν (αφηρημένη).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400" dirty="0" smtClean="0"/>
              <a:t>Κύκλος</a:t>
            </a:r>
            <a:endParaRPr lang="el-GR" sz="2400" dirty="0"/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400" dirty="0" smtClean="0"/>
              <a:t>Ιδιότητες</a:t>
            </a:r>
            <a:r>
              <a:rPr lang="el-GR" sz="2400" dirty="0"/>
              <a:t>: κέντρο, ακτίνα (ρ)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400" dirty="0" smtClean="0"/>
              <a:t>Μέθοδοι</a:t>
            </a:r>
            <a:r>
              <a:rPr lang="el-GR" sz="2400" dirty="0"/>
              <a:t>: Αρχικοποίηση, περίμετρος (2πρ), εμβαδόν (πρ</a:t>
            </a:r>
            <a:r>
              <a:rPr lang="el-GR" sz="2400" baseline="30000" dirty="0"/>
              <a:t>2</a:t>
            </a:r>
            <a:r>
              <a:rPr lang="el-GR" sz="2400" dirty="0"/>
              <a:t>).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400" dirty="0" smtClean="0"/>
              <a:t>Τετράγωνο</a:t>
            </a:r>
            <a:endParaRPr lang="el-GR" sz="2400" dirty="0"/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400" dirty="0" smtClean="0"/>
              <a:t>Ιδιότητες</a:t>
            </a:r>
            <a:r>
              <a:rPr lang="el-GR" sz="2400" dirty="0"/>
              <a:t>: πλευρά (α)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400" dirty="0" smtClean="0"/>
              <a:t>Μέθοδοι</a:t>
            </a:r>
            <a:r>
              <a:rPr lang="el-GR" sz="2400" dirty="0"/>
              <a:t>: Αρχικοποίηση, περίμετρος (4α), εμβαδόν (α</a:t>
            </a:r>
            <a:r>
              <a:rPr lang="el-GR" sz="2400" baseline="30000" dirty="0"/>
              <a:t>2</a:t>
            </a:r>
            <a:r>
              <a:rPr lang="el-GR" sz="2400" dirty="0"/>
              <a:t>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4287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3277</TotalTime>
  <Words>1491</Words>
  <Application>Microsoft Office PowerPoint</Application>
  <PresentationFormat>Προβολή στην οθόνη (16:10)</PresentationFormat>
  <Paragraphs>337</Paragraphs>
  <Slides>30</Slides>
  <Notes>30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30</vt:i4>
      </vt:variant>
    </vt:vector>
  </HeadingPairs>
  <TitlesOfParts>
    <vt:vector size="38" baseType="lpstr">
      <vt:lpstr>Arial Unicode MS</vt:lpstr>
      <vt:lpstr>Arial</vt:lpstr>
      <vt:lpstr>Calibri</vt:lpstr>
      <vt:lpstr>Consolas</vt:lpstr>
      <vt:lpstr>Courier New</vt:lpstr>
      <vt:lpstr>Times New Roman</vt:lpstr>
      <vt:lpstr>Wingdings</vt:lpstr>
      <vt:lpstr>Θέμα του Office</vt:lpstr>
      <vt:lpstr>Προγραμματισμός Διαδικτύου</vt:lpstr>
      <vt:lpstr>Παρουσίαση του PowerPoint</vt:lpstr>
      <vt:lpstr>Άδειες Χρήσης</vt:lpstr>
      <vt:lpstr>Χρηματοδότηση</vt:lpstr>
      <vt:lpstr>Διάγραμμα παρουσιάσεως</vt:lpstr>
      <vt:lpstr>Στοιχεία ΑΠ</vt:lpstr>
      <vt:lpstr>Η κατηγορία Φοιτητής</vt:lpstr>
      <vt:lpstr>Περιπτώσεις μεθόδων</vt:lpstr>
      <vt:lpstr>Παράδειγμα κληρονομικότητας</vt:lpstr>
      <vt:lpstr>Πολυμορφισμός</vt:lpstr>
      <vt:lpstr>Η γλώσσα Java</vt:lpstr>
      <vt:lpstr>Πλεονεκτήματα και μειονεκτήματα</vt:lpstr>
      <vt:lpstr>Τα βήματα της μεταγλώττισης</vt:lpstr>
      <vt:lpstr>Καλημέρα Κόσμε!</vt:lpstr>
      <vt:lpstr>Χρήση μεταβλητών</vt:lpstr>
      <vt:lpstr>Ονοματολογία μεταβλητών</vt:lpstr>
      <vt:lpstr>Τύποι δεδομένων</vt:lpstr>
      <vt:lpstr>Τελεστές πράξεων</vt:lpstr>
      <vt:lpstr>Εμφάνιση μεταβλητών</vt:lpstr>
      <vt:lpstr>Ανάγνωση μεταβλητών</vt:lpstr>
      <vt:lpstr>Δομές Ελέγχου στη Java</vt:lpstr>
      <vt:lpstr>Δομές Ελέγχου στη Java</vt:lpstr>
      <vt:lpstr>Το περιβάλλον bluej</vt:lpstr>
      <vt:lpstr>Δημιουργία παραδείγματος</vt:lpstr>
      <vt:lpstr>Το περιβάλλον bluej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235</cp:revision>
  <dcterms:created xsi:type="dcterms:W3CDTF">2012-09-06T09:03:05Z</dcterms:created>
  <dcterms:modified xsi:type="dcterms:W3CDTF">2015-06-25T08:53:05Z</dcterms:modified>
</cp:coreProperties>
</file>