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89" r:id="rId3"/>
    <p:sldId id="257" r:id="rId4"/>
    <p:sldId id="259" r:id="rId5"/>
    <p:sldId id="261" r:id="rId6"/>
    <p:sldId id="303" r:id="rId7"/>
    <p:sldId id="302" r:id="rId8"/>
    <p:sldId id="301" r:id="rId9"/>
    <p:sldId id="300" r:id="rId10"/>
    <p:sldId id="309" r:id="rId11"/>
    <p:sldId id="308" r:id="rId12"/>
    <p:sldId id="307" r:id="rId13"/>
    <p:sldId id="306" r:id="rId14"/>
    <p:sldId id="305" r:id="rId15"/>
    <p:sldId id="304" r:id="rId16"/>
    <p:sldId id="29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290" r:id="rId30"/>
    <p:sldId id="291" r:id="rId31"/>
    <p:sldId id="292" r:id="rId32"/>
    <p:sldId id="293" r:id="rId33"/>
    <p:sldId id="294" r:id="rId34"/>
    <p:sldId id="295" r:id="rId35"/>
    <p:sldId id="280" r:id="rId36"/>
  </p:sldIdLst>
  <p:sldSz cx="9144000" cy="5715000" type="screen16x10"/>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28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24/11/2015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34</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r>
              <a:rPr lang="en-US" sz="4000" dirty="0" smtClean="0"/>
              <a:t>I</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b="1" dirty="0" smtClean="0"/>
              <a:t>Μέθοδοι, Διαδικασίες και Λογιστικά Αρχεία του Λογιστικού Συστήματος</a:t>
            </a:r>
            <a:endParaRPr lang="el-GR" sz="2800" dirty="0" smtClean="0"/>
          </a:p>
          <a:p>
            <a:r>
              <a:rPr lang="el-GR" sz="2800"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85000" lnSpcReduction="20000"/>
          </a:bodyPr>
          <a:lstStyle/>
          <a:p>
            <a:pPr>
              <a:buNone/>
            </a:pPr>
            <a:r>
              <a:rPr lang="el-GR" b="1" dirty="0" smtClean="0"/>
              <a:t>ΕΡΜΗΝΕΙΑ ΠΟΛ 1003</a:t>
            </a:r>
            <a:endParaRPr lang="en-US" dirty="0" smtClean="0"/>
          </a:p>
          <a:p>
            <a:pPr marL="0" algn="just">
              <a:buNone/>
            </a:pPr>
            <a:r>
              <a:rPr lang="el-GR" dirty="0" smtClean="0"/>
              <a:t>Στα λογιστικά αρχεία καταχωρείται κάθε συναλλαγή και γεγονός της οντότητας, ανεξάρτητα από την αξία. Δηλαδή, η έννοια του σημαντικού μεγέθους δεν έχει εφαρμογή στην καταχώρηση των επιπτώσεων των συναλλαγών και των γεγονότων. Συνεπώς, η οντότητα πρέπει να καταχωρεί στο λογιστικό της σύστημα τις επιπτώσεις όλων των συναλλαγών και όλων των γεγονότων και δεν δύναται να επικαλείται το ασήμαντο ποσό αυτών για να αιτιολογήσει μη καταχώρηση.</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7500" lnSpcReduction="20000"/>
          </a:bodyPr>
          <a:lstStyle/>
          <a:p>
            <a:pPr marL="0" algn="just">
              <a:buNone/>
            </a:pPr>
            <a:r>
              <a:rPr lang="el-GR" b="1" dirty="0" smtClean="0"/>
              <a:t>5.</a:t>
            </a:r>
            <a:r>
              <a:rPr lang="el-GR" dirty="0" smtClean="0"/>
              <a:t> Το λογιστικό σύστημα της οντότητας απαιτείται να καταχωρεί τη λογιστική βάση των στοιχείων των εσόδων, εξόδων, περιουσιακών στοιχείων, υποχρεώσεων και καθαρής θέσης, κατά περίπτωση, με σκοπό την κατάρτιση των χρηματοοικονομικών καταστάσεων της οντότητας σύμφωνα με τον παρόντα νόμο. Το λογιστικό σύστημα της οντότητας απαιτείται να παρακολουθεί και τη φορολογική βάση των στοιχείων των εσόδων, εξόδων, περιουσιακών στοιχείων, υποχρεώσεων και καθαρής θέσης, κατά περίπτωση, με σκοπό τη συμμόρφωση με τη φορολογική νομοθεσία και την υποβολή φορολογικών δηλώσεων.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0000" lnSpcReduction="20000"/>
          </a:bodyPr>
          <a:lstStyle/>
          <a:p>
            <a:pPr>
              <a:buNone/>
            </a:pPr>
            <a:r>
              <a:rPr lang="el-GR" b="1" dirty="0" smtClean="0"/>
              <a:t>ΕΡΜΗΝΕΙΑ ΠΟΛ 1003</a:t>
            </a:r>
            <a:endParaRPr lang="en-US" dirty="0" smtClean="0"/>
          </a:p>
          <a:p>
            <a:pPr marL="0" algn="just">
              <a:buNone/>
            </a:pPr>
            <a:r>
              <a:rPr lang="el-GR" b="1" dirty="0" smtClean="0"/>
              <a:t> 3.5.1</a:t>
            </a:r>
            <a:r>
              <a:rPr lang="el-GR" dirty="0" smtClean="0"/>
              <a:t> Το λογιστικό σύστημα της οντότητας απαιτείται να παρακολουθεί τόσο τη λογιστική αξία όσο και τη φορολογική βάση, εφόσον διαφέρουν, των στοιχείων των εσόδων, εξόδων, περιουσιακών στοιχείων, υποχρεώσεων και καθαρής θέσης, κατά περίπτωση. Η υποχρέωση αυτή είναι αυτονόητη προϋπόθεση για την εκπλήρωση των φορολογικών υποχρεώσεων της οντότητας. Η παρακολούθηση δύναται να γίνεται με οποιοδήποτε πρόσφορο και ασφαλή τρόπο, ώστε να μπορούν να εξαχθούν οι απαραίτητες πληροφορίες για τη σύνταξη των χρηματοοικονομικών καταστάσεων, τη σύνταξη των φορολογικών δηλώσεων, και τη διασφάλιση της δυνατότητας διενέργειας ελέγχων.</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7500" lnSpcReduction="20000"/>
          </a:bodyPr>
          <a:lstStyle/>
          <a:p>
            <a:pPr marL="0" algn="just">
              <a:buNone/>
            </a:pPr>
            <a:r>
              <a:rPr lang="el-GR" b="1" dirty="0" smtClean="0"/>
              <a:t>3.5.2</a:t>
            </a:r>
            <a:r>
              <a:rPr lang="el-GR" dirty="0" smtClean="0"/>
              <a:t> Οι διαφορές μεταξύ φορολογικής και λογιστικής βάσης διακρίνονται σε μόνιμες και προσωρινές. Προσωρινή διαφορά βάσει του ορισμού του Παραρτήματος Α είναι η διαφορά μεταξύ της λογιστικής αξίας και της φορολογικής βάσης ενός στοιχείου, όταν η διαφορά αυτή αναστρέφεται στο μέλλον. Για παράδειγμα, όταν ένα έξοδο ποσού 100 αναγνωρίζεται λογιστικά στη χρήση 20Χ4 αλλά θα εκπέσει για σκοπούς φορολογίας εισοδήματος στη χρήση 20Χ5, το λογιστικό αποτέλεσμα της χρήσεως 20Χ4 είναι μικρότερο κατά 100 από το φορολογικό αποτέλεσμα αυτής, ενώ στη χρήση 20Χ5 θα συμβεί το αντίστροφο.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pPr marL="0" algn="just">
              <a:buNone/>
            </a:pPr>
            <a:r>
              <a:rPr lang="el-GR" sz="2600" dirty="0" smtClean="0"/>
              <a:t>Τέτοια περίπτωση προκύπτει, για παράδειγμα, από τη χρήση διαφορετικών συντελεστών απόσβεσης για λογιστικούς και φορολογικούς σκοπούς ή από την αναγνώριση, στη διάρκεια του εργασιακού βίου των εργαζομένων, εξόδων για παροχές προς αυτούς μετά την αφυπηρέτηση. </a:t>
            </a:r>
            <a:endParaRPr lang="en-US" sz="2600" dirty="0" smtClean="0"/>
          </a:p>
          <a:p>
            <a:pPr marL="0"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7500" lnSpcReduction="20000"/>
          </a:bodyPr>
          <a:lstStyle/>
          <a:p>
            <a:pPr marL="0" algn="just">
              <a:buNone/>
            </a:pPr>
            <a:r>
              <a:rPr lang="el-GR" dirty="0" smtClean="0"/>
              <a:t>Τα ποσά αυτά αντιστρέφονται μέχρι την τελική εκκαθάριση των σχετικών στοιχείων. Για παράδειγμα, στην περίπτωση ενός παγίου η αντιστροφή των διαφορών των αποσβέσεων θα γίνει είτε με μέσω αντίθετων διαφορών αποσβέσεων σε μελλοντικές περιόδους (μικρότερες / μεγαλύτερες, αντίστοιχα, φορολογικές από λογιστικές) είτε μέσω του αποτελέσματος (κέρδους ή ζημίας) που θα προκύψει κατά την απόσυρση του παγίου. Στην περίπτωση προβλέψεων για παροχές σε εργαζομένους μετά την αφυπηρέτηση, η αντιστροφή θα γίνει κατά την καταβολή τους, χρόνος στον οποίο αυτές αναγνωρίζονται φορολογικά.</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92500" lnSpcReduction="20000"/>
          </a:bodyPr>
          <a:lstStyle/>
          <a:p>
            <a:pPr marL="0" algn="just">
              <a:buNone/>
            </a:pPr>
            <a:r>
              <a:rPr lang="el-GR" b="1" dirty="0" smtClean="0"/>
              <a:t>3.5.3</a:t>
            </a:r>
            <a:r>
              <a:rPr lang="el-GR" dirty="0" smtClean="0"/>
              <a:t> Σε αντιδιαστολή προς τις προσωρινές, μόνιμες είναι οι διαφορές μεταξύ λογιστικής και φορολογικής βάσης που δεν αντιστρέφονται. Για παράδειγμα εάν στη χρήση 20Χ4 η επιχείρηση κατέβαλε για προσαυξήσεις φόρων και πρόστιμα το ποσό των 200 ευρώ, ποσό που δεν αναγνωρίζεται φορολογικά, το λογιστικό αποτέλεσμα θα εμφανίζεται ισόποσα μειωμένο έναντι του φορολογικού, χωρίς η διαφορά αυτή να αντιστραφεί στο μέλλον.</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Autofit/>
          </a:bodyPr>
          <a:lstStyle/>
          <a:p>
            <a:pPr marL="0">
              <a:buNone/>
            </a:pPr>
            <a:r>
              <a:rPr lang="el-GR" sz="2600" b="1" dirty="0" smtClean="0"/>
              <a:t>6.</a:t>
            </a:r>
            <a:r>
              <a:rPr lang="el-GR" sz="2600" dirty="0" smtClean="0"/>
              <a:t> Τα λογιστικά αρχεία τηρούνται με ηλεκτρονικό ή χειρόγραφο τρόπο. Όταν στην τήρηση των αρχείων χρησιμοποιούνται συντομεύσεις ή σύμβολα, το νόημά τους ορίζεται με σαφήνεια. </a:t>
            </a:r>
            <a:endParaRPr lang="en-US" sz="2600" dirty="0" smtClean="0"/>
          </a:p>
          <a:p>
            <a:pPr marL="0">
              <a:buNone/>
            </a:pPr>
            <a:r>
              <a:rPr lang="el-GR" sz="2600" b="1" dirty="0" smtClean="0"/>
              <a:t>7.</a:t>
            </a:r>
            <a:r>
              <a:rPr lang="el-GR" sz="2600" dirty="0" smtClean="0"/>
              <a:t> Τα λογιστικά στοιχεία (παραστατικά), συμπεριλαμβανομένων των τιμολογίων πώλησης, επιτρέπεται να συντάσσονται σε γλώσσα άλλη από την Ελληνική. Τα λογιστικά βιβλία (αρχεία) τηρούνται στην Ελληνική γλώσσα. </a:t>
            </a:r>
            <a:endParaRPr lang="en-US" sz="2600" dirty="0" smtClean="0"/>
          </a:p>
          <a:p>
            <a:pPr marL="0" algn="just">
              <a:buNone/>
            </a:pPr>
            <a:r>
              <a:rPr lang="el-GR" sz="2600" dirty="0" smtClean="0"/>
              <a:t> </a:t>
            </a:r>
            <a:endParaRPr lang="en-US" sz="2600" dirty="0" smtClean="0"/>
          </a:p>
          <a:p>
            <a:pPr marL="0"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b="1" dirty="0" smtClean="0"/>
              <a:t>8.</a:t>
            </a:r>
            <a:r>
              <a:rPr lang="el-GR" dirty="0" smtClean="0"/>
              <a:t> Το σχέδιο των λογαριασμών του παραρτήματος Γ χρησιμοποιείται ως μέρος του λογιστικού συστήματος της οντότητας, σε ότι αφορά στην ονοματολογία και στο περιεχόμενο των λογαριασμών σύμφωνα με τον παρόντα νόμο, καθώς και στο βαθμό ανάλυσης και συγκέντρωσης αυτών. Η περαιτέρω ανάπτυξη του σχεδίου λογαριασμών για την κάλυψη των πληροφοριακών αναγκών της οντότητας και την ευχερή εφαρμογή του παρόντος νόμου είναι ευθύνη της διοίκησης της οντότητας, λαμβάνοντας ιδιαίτερα υπόψη την ανάγκη κάλυψης των απαιτήσεων της παραγράφου 10 του άρθρου 5. Ιδιαίτερα, οι τίτλοι των λογαριασμών δύναται να προσαρμόζονται σύμφωνα με τις καθιερωμένες ονοματολογίες ευρύτερων κλάδων δραστηριότητας, λαμβάνοντας υπόψη και την παράγραφο 12 του άρθρου 16.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7500" lnSpcReduction="20000"/>
          </a:bodyPr>
          <a:lstStyle/>
          <a:p>
            <a:pPr>
              <a:buNone/>
            </a:pPr>
            <a:r>
              <a:rPr lang="el-GR" b="1" dirty="0" smtClean="0"/>
              <a:t>ΕΡΜΗΝΕΙΑ ΠΟΛ 1003</a:t>
            </a:r>
            <a:endParaRPr lang="en-US" dirty="0" smtClean="0"/>
          </a:p>
          <a:p>
            <a:pPr marL="0" algn="just">
              <a:buNone/>
            </a:pPr>
            <a:r>
              <a:rPr lang="el-GR" b="1" dirty="0" smtClean="0"/>
              <a:t> 3.8.1</a:t>
            </a:r>
            <a:r>
              <a:rPr lang="el-GR" dirty="0" smtClean="0"/>
              <a:t> Η διάταξη ορίζει ότι το σχέδιο των λογαριασμών του παραρτήματος Γ είναι υποχρεωτικό σε ότι αφορά την ονοματολογία, το βαθμό ανάλυσης και συγκέντρωσης των λογαριασμών (ανάλυση – ταξινόμηση σε πρωτοβάθμιους, δευτεροβάθμιους, κλπ), καθώς και το περιεχόμενό τους, όπως αυτά καθορίζονται από τις διατάξεις του παρόντος νόμου. Συνεπώς, και σύμφωνα με τις επικρατούσες διεθνείς πρακτικές, δεν είναι υποχρεωτική η χρήση των κωδικών του προτεινόμενου σχεδίου λογαριασμών.</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a:t>
            </a:r>
            <a:r>
              <a:rPr lang="en-US" sz="2800" b="1" dirty="0" smtClean="0"/>
              <a:t>I</a:t>
            </a:r>
            <a:r>
              <a:rPr lang="el-GR" sz="2800" b="1" dirty="0" smtClean="0"/>
              <a:t>Ι</a:t>
            </a:r>
          </a:p>
          <a:p>
            <a:pPr algn="l"/>
            <a:r>
              <a:rPr lang="el-GR" sz="2800" b="1" dirty="0" smtClean="0"/>
              <a:t>Ενότητα </a:t>
            </a:r>
            <a:r>
              <a:rPr lang="en-US" sz="2800" b="1" dirty="0" smtClean="0"/>
              <a:t>4</a:t>
            </a:r>
            <a:r>
              <a:rPr lang="el-GR" sz="2800" b="1" dirty="0" smtClean="0"/>
              <a:t>: Μέθοδοι, Διαδικασίες και Λογιστικά Αρχεία του Λογιστικού Συστήματος</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pPr marL="0" algn="just">
              <a:buNone/>
            </a:pPr>
            <a:r>
              <a:rPr lang="el-GR" sz="2600" b="1" dirty="0" smtClean="0"/>
              <a:t>9.</a:t>
            </a:r>
            <a:r>
              <a:rPr lang="el-GR" sz="2600" dirty="0" smtClean="0"/>
              <a:t> Εναλλακτικά του σχεδίου λογαριασμών του πρώτου εδαφίου της παραγράφου 8 του παρόντος άρθρου, κάθε οντότητα που υπόκειται σε αυτό το νόμο έχει την δυνατότητα να εφαρμόζει το σχέδιο λογαριασμών, όπως ισχύει κατά την 31 Δεκεμβρίου 2014. </a:t>
            </a:r>
            <a:endParaRPr lang="en-US" sz="2600" dirty="0" smtClean="0"/>
          </a:p>
          <a:p>
            <a:pPr marL="0"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0000" lnSpcReduction="20000"/>
          </a:bodyPr>
          <a:lstStyle/>
          <a:p>
            <a:pPr>
              <a:buNone/>
            </a:pPr>
            <a:r>
              <a:rPr lang="el-GR" b="1" dirty="0" smtClean="0"/>
              <a:t>ΕΡΜΗΝΕΙΑ ΠΟΛ 1003</a:t>
            </a:r>
            <a:endParaRPr lang="en-US" dirty="0" smtClean="0"/>
          </a:p>
          <a:p>
            <a:pPr marL="0" algn="just">
              <a:buNone/>
            </a:pPr>
            <a:r>
              <a:rPr lang="el-GR" b="1" dirty="0" smtClean="0"/>
              <a:t>3.9.1</a:t>
            </a:r>
            <a:r>
              <a:rPr lang="el-GR" dirty="0" smtClean="0"/>
              <a:t> Οι οντότητες, με επιλογή τους, μπορούν να συνεχίσουν να χρησιμοποιούν το υπάρχον σχέδιο λογαριασμών που είναι σε ισχύ κατά την 31η Δεκεμβρίου 2014, δηλαδή το σχέδιο λογαριασμών του Π.Δ. 1123/1980 ή του Π.Δ. 148/1984 περί εφαρμογής του Κλαδικού Λογιστικού Σχεδίου Ασφαλιστικών Επιχειρήσεων ή του Π.Δ. 384/1992 περί εφαρμογής Κλαδικού Λογιστικού Σχεδίου Τραπεζών, κατά περίπτωση. Οίκοθεν νοείται ότι οι οντότητες οφείλουν να προβαίνουν στις απαραίτητες προσαρμογές και προσθήκες στο σχέδιο λογαριασμών που τηρούν για την κάλυψη των απαιτήσεων του παρόντος νόμου και των πληροφοριακών τους αναγκών.</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b="1" dirty="0" smtClean="0"/>
              <a:t>10.</a:t>
            </a:r>
            <a:r>
              <a:rPr lang="el-GR" dirty="0" smtClean="0"/>
              <a:t> Όταν η οντότητα συντάσσει ισολογισμό, χρησιμοποιεί ένα κατάλληλο διπλογραφικό σύστημα για την παρακολούθηση των στοιχείων των παραγράφων 1 και 2 του παρόντος άρθρου και τηρεί: </a:t>
            </a:r>
            <a:endParaRPr lang="en-US" dirty="0" smtClean="0"/>
          </a:p>
          <a:p>
            <a:pPr marL="0">
              <a:buNone/>
            </a:pPr>
            <a:r>
              <a:rPr lang="el-GR" dirty="0" smtClean="0"/>
              <a:t> α) Αρχείο στο οποίο καταχωρείται αναλυτικά κάθε συναλλαγή και γεγονός (ημερολόγιο). </a:t>
            </a:r>
            <a:endParaRPr lang="en-US" dirty="0" smtClean="0"/>
          </a:p>
          <a:p>
            <a:pPr marL="0">
              <a:buNone/>
            </a:pPr>
            <a:r>
              <a:rPr lang="el-GR" dirty="0" smtClean="0"/>
              <a:t>β) Αρχείο με τις μεταβολές κάθε τηρούμενου λογαριασμού (αναλυτικό καθολικό). </a:t>
            </a:r>
            <a:endParaRPr lang="en-US" dirty="0" smtClean="0"/>
          </a:p>
          <a:p>
            <a:pPr marL="0">
              <a:buNone/>
            </a:pPr>
            <a:r>
              <a:rPr lang="el-GR" dirty="0" smtClean="0"/>
              <a:t>γ) Σύστημα συγκέντρωσης του αθροίσματος των αυξήσεων και μειώσεων (χρεώσεων και πιστώσεων), καθώς και το υπόλοιπο κάθε τηρούμενου λογαριασμού (ισοζύγιο). </a:t>
            </a:r>
            <a:endParaRPr lang="en-US"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85000" lnSpcReduction="20000"/>
          </a:bodyPr>
          <a:lstStyle/>
          <a:p>
            <a:pPr>
              <a:buNone/>
            </a:pPr>
            <a:r>
              <a:rPr lang="el-GR" b="1" dirty="0" smtClean="0"/>
              <a:t>ΕΡΜΗΝΕΙΑ ΠΟΛ 1003</a:t>
            </a:r>
            <a:endParaRPr lang="en-US" dirty="0" smtClean="0"/>
          </a:p>
          <a:p>
            <a:pPr marL="0" algn="just">
              <a:buNone/>
            </a:pPr>
            <a:r>
              <a:rPr lang="el-GR" dirty="0" smtClean="0"/>
              <a:t> </a:t>
            </a:r>
            <a:r>
              <a:rPr lang="el-GR" b="1" dirty="0" smtClean="0"/>
              <a:t>3.10.1</a:t>
            </a:r>
            <a:r>
              <a:rPr lang="el-GR" dirty="0" smtClean="0"/>
              <a:t> Η παράγραφος αυτή περιγράφει το διπλογραφικό λογιστικό σύστημα για οντότητες που συντάσσουν, προαιρετικά ή υποχρεωτικά, ισολογισμό. Το σύστημα αυτό πρέπει να παρακολουθεί στα τηρούμενα αρχεία αναλυτικά κάθε συναλλαγή και γεγονός που έχει επίπτωση στα στοιχεία του ισολογισμού (περιουσιακά στοιχεία, υποχρεώσεις και στα στοιχεία της καθαρής θέσης), καθώς και στα στοιχεία της κατάστασης των αποτελεσμάτων (έσοδα, κέρδη, έξοδα και ζημίες).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92500" lnSpcReduction="10000"/>
          </a:bodyPr>
          <a:lstStyle/>
          <a:p>
            <a:pPr marL="0">
              <a:buNone/>
            </a:pPr>
            <a:r>
              <a:rPr lang="el-GR" dirty="0" smtClean="0"/>
              <a:t>Ενδεικτικά, διπλογραφικό λογιστικό σύστημα εφαρμόζουν:</a:t>
            </a:r>
            <a:endParaRPr lang="en-US" dirty="0" smtClean="0"/>
          </a:p>
          <a:p>
            <a:pPr>
              <a:buNone/>
            </a:pPr>
            <a:r>
              <a:rPr lang="el-GR" dirty="0" smtClean="0"/>
              <a:t>   </a:t>
            </a:r>
            <a:r>
              <a:rPr lang="el-GR" sz="2800" dirty="0" smtClean="0"/>
              <a:t>α) ΑΕ, ΕΠΕ, ΙΚΕ και οι Ετερόρρυθμες κατά μετοχές εταιρείες,</a:t>
            </a:r>
            <a:endParaRPr lang="en-US" sz="2800" dirty="0" smtClean="0"/>
          </a:p>
          <a:p>
            <a:pPr>
              <a:buNone/>
            </a:pPr>
            <a:r>
              <a:rPr lang="el-GR" sz="2800" dirty="0" smtClean="0"/>
              <a:t>    β) ΟΕ και ΕΕ των οποίων όλα τα άμεσα ή έμμεσα μέλη είναι είτε οντότητες της </a:t>
            </a:r>
            <a:r>
              <a:rPr lang="el-GR" sz="2800" dirty="0" err="1" smtClean="0"/>
              <a:t>περ</a:t>
            </a:r>
            <a:r>
              <a:rPr lang="el-GR" sz="2800" dirty="0" smtClean="0"/>
              <a:t>. α’ της παρ. 2 του άρθρου 1, είτε άλλες οντότητες συγκρίσιμου νομικού τύπου με τις οντότητες της περίπτωσης αυτής, δηλαδή έχουν περιορισμένη ευθύνη,</a:t>
            </a:r>
            <a:endParaRPr lang="en-US" sz="28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pPr algn="just">
              <a:buNone/>
            </a:pPr>
            <a:r>
              <a:rPr lang="el-GR" sz="2600" dirty="0" smtClean="0"/>
              <a:t>γ) Οι οντότητες της παραγράφου 2(γ) του άρθρου 1 του Ν. 4308/2014, δηλαδή οι ΟΕ, ΕΕ, οι ατομικές επιχειρήσεις, οι αστικές εταιρείες κερδοσκοπικού ή μη χαρακτήρα, οι κοινωνίες αστικού δικαίου, οι δικηγορικές εταιρίες, οι κοινοπραξίες κ.λπ. με κύκλο εργασιών μεγαλύτερο από 1.500.000 ευρώ,</a:t>
            </a:r>
            <a:endParaRPr lang="en-US" sz="2600" dirty="0" smtClean="0"/>
          </a:p>
          <a:p>
            <a:pPr algn="just">
              <a:buNone/>
            </a:pPr>
            <a:r>
              <a:rPr lang="el-GR" sz="2600" dirty="0" smtClean="0"/>
              <a:t> </a:t>
            </a:r>
            <a:endParaRPr lang="en-US" sz="2600" dirty="0" smtClean="0"/>
          </a:p>
          <a:p>
            <a:pPr algn="just">
              <a:buNone/>
            </a:pPr>
            <a:endParaRPr lang="en-US" sz="2600" dirty="0" smtClean="0"/>
          </a:p>
          <a:p>
            <a:pPr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pPr algn="just">
              <a:buNone/>
            </a:pPr>
            <a:r>
              <a:rPr lang="el-GR" sz="2600" dirty="0" smtClean="0"/>
              <a:t>δ) Τα μη κερδοσκοπικά Ν.Π.Ι.Δ. (σωματεία, σύλλογοι, ενώσεις προσώπων κ.λπ.,) εφόσον αποκτούν εισόδημα από επιχειρηματική δραστηριότητα, με κύκλο εργασιών μεγαλύτερο από 1.500.000 ευρώ (οντότητες της παραγράφου 2(γ) του άρθρου 1 του Ν. 4308/2014),</a:t>
            </a:r>
            <a:endParaRPr lang="en-US" sz="2600" dirty="0" smtClean="0"/>
          </a:p>
          <a:p>
            <a:pPr algn="just">
              <a:buNone/>
            </a:pPr>
            <a:r>
              <a:rPr lang="el-GR" sz="2600" dirty="0" smtClean="0"/>
              <a:t> </a:t>
            </a: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pPr algn="just">
              <a:buNone/>
            </a:pPr>
            <a:r>
              <a:rPr lang="el-GR" sz="2600" dirty="0" smtClean="0"/>
              <a:t>ε) Ο πρατηριούχος υγρών καυσίμων και ο πωλητής πετρελαίου θέρμανσης (οντότητα της παραγράφου 2(γ) του άρθρου 1 του Ν. 4308/2014, δηλαδή ΟΕ, ΕΕ, ατομική επιχείρηση) με κύκλο εργασιών μεγαλύτερο από 8.000.000 ευρώ,</a:t>
            </a:r>
            <a:endParaRPr lang="en-US" sz="2600" dirty="0" smtClean="0"/>
          </a:p>
          <a:p>
            <a:pPr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pPr algn="just">
              <a:buNone/>
            </a:pPr>
            <a:r>
              <a:rPr lang="el-GR" sz="2600" dirty="0" smtClean="0"/>
              <a:t>στ) Κερδοσκοπικές ή μη οντότητες που ανήκουν στο Δημόσιο ή ελέγχονται από αυτό ή τελούν υπό την εποπτεία αυτού (Δημόσιο, Ν.Π.Δ.Δ.), οι οποίες δεν εμπίπτουν στην εφαρμογή του άρθρου 156 του Ν. 4270/2014 (Λογιστικό Σχέδιο Γενικής Κυβέρνησης),</a:t>
            </a:r>
            <a:endParaRPr lang="en-US" sz="2600" dirty="0" smtClean="0"/>
          </a:p>
          <a:p>
            <a:pPr>
              <a:buNone/>
            </a:pPr>
            <a:r>
              <a:rPr lang="el-GR" sz="2600" dirty="0" smtClean="0"/>
              <a:t> </a:t>
            </a:r>
            <a:endParaRPr lang="en-US" sz="2600" dirty="0" smtClean="0"/>
          </a:p>
          <a:p>
            <a:pPr algn="just">
              <a:buNone/>
            </a:pPr>
            <a:r>
              <a:rPr lang="el-GR" sz="2600" dirty="0" smtClean="0"/>
              <a:t>ζ) Οι συνεταιρισμοί και κάθε οντότητα που υποχρεούνται σε σύνταξη ισολογισμού από άλλη νομοθεσία.</a:t>
            </a:r>
            <a:endParaRPr lang="en-US" sz="2600" dirty="0" smtClean="0"/>
          </a:p>
          <a:p>
            <a:pPr>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Καραγιώργος</a:t>
            </a:r>
            <a:r>
              <a:rPr lang="el-GR" sz="1400" dirty="0" smtClean="0">
                <a:ea typeface="Arial Unicode MS"/>
                <a:cs typeface="Times New Roman" pitchFamily="18" charset="0"/>
              </a:rPr>
              <a:t> Π. – Πετρίδης Α. (2010), Μηχανογραφημένη Λογιστική, εκδότης: Αφοί </a:t>
            </a:r>
            <a:r>
              <a:rPr lang="el-GR" sz="1400" dirty="0" err="1" smtClean="0">
                <a:ea typeface="Arial Unicode MS"/>
                <a:cs typeface="Times New Roman" pitchFamily="18" charset="0"/>
              </a:rPr>
              <a:t>Θ.Καραγιώργου</a:t>
            </a:r>
            <a:r>
              <a:rPr lang="el-GR" sz="1400" dirty="0" smtClean="0">
                <a:ea typeface="Arial Unicode MS"/>
                <a:cs typeface="Times New Roman" pitchFamily="18" charset="0"/>
              </a:rPr>
              <a:t> Ο.Ε.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Πολλάλης</a:t>
            </a:r>
            <a:r>
              <a:rPr lang="el-GR" sz="1400" dirty="0" smtClean="0">
                <a:ea typeface="Arial Unicode MS"/>
                <a:cs typeface="Times New Roman" pitchFamily="18" charset="0"/>
              </a:rPr>
              <a:t> Ι., </a:t>
            </a:r>
            <a:r>
              <a:rPr lang="el-GR" sz="1400" dirty="0" err="1" smtClean="0">
                <a:ea typeface="Arial Unicode MS"/>
                <a:cs typeface="Times New Roman" pitchFamily="18" charset="0"/>
              </a:rPr>
              <a:t>Βοζίκης</a:t>
            </a:r>
            <a:r>
              <a:rPr lang="el-GR" sz="1400" dirty="0" smtClean="0">
                <a:ea typeface="Arial Unicode MS"/>
                <a:cs typeface="Times New Roman" pitchFamily="18" charset="0"/>
              </a:rPr>
              <a:t> Α. (2009), Πληροφορικά Συστήματα Διαχείρισης Επιχειρησιακών Πόρων: Στρατηγικές και Εφαρμογές, εκδότης: </a:t>
            </a:r>
            <a:r>
              <a:rPr lang="en-US" sz="1400" dirty="0" smtClean="0">
                <a:ea typeface="Arial Unicode MS"/>
                <a:cs typeface="Times New Roman" pitchFamily="18" charset="0"/>
              </a:rPr>
              <a:t>UTOPIA </a:t>
            </a:r>
            <a:r>
              <a:rPr lang="el-GR" sz="1400" dirty="0" smtClean="0">
                <a:ea typeface="Arial Unicode MS"/>
                <a:cs typeface="Times New Roman" pitchFamily="18" charset="0"/>
              </a:rPr>
              <a:t>Εκδόσεις ΕΠΕ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Βενιέρης</a:t>
            </a:r>
            <a:r>
              <a:rPr lang="el-GR" sz="1400" dirty="0" smtClean="0">
                <a:ea typeface="Arial Unicode MS"/>
                <a:cs typeface="Times New Roman" pitchFamily="18" charset="0"/>
              </a:rPr>
              <a:t> Γ., </a:t>
            </a:r>
            <a:r>
              <a:rPr lang="el-GR" sz="1400" dirty="0" err="1" smtClean="0">
                <a:ea typeface="Arial Unicode MS"/>
                <a:cs typeface="Times New Roman" pitchFamily="18" charset="0"/>
              </a:rPr>
              <a:t>Κοέν</a:t>
            </a:r>
            <a:r>
              <a:rPr lang="el-GR" sz="1400" dirty="0" smtClean="0">
                <a:ea typeface="Arial Unicode MS"/>
                <a:cs typeface="Times New Roman" pitchFamily="18" charset="0"/>
              </a:rPr>
              <a:t> Σ., </a:t>
            </a:r>
            <a:r>
              <a:rPr lang="el-GR" sz="1400" dirty="0" err="1" smtClean="0">
                <a:ea typeface="Arial Unicode MS"/>
                <a:cs typeface="Times New Roman" pitchFamily="18" charset="0"/>
              </a:rPr>
              <a:t>Βλήσμος</a:t>
            </a:r>
            <a:r>
              <a:rPr lang="el-GR" sz="1400" dirty="0" smtClean="0">
                <a:ea typeface="Arial Unicode MS"/>
                <a:cs typeface="Times New Roman" pitchFamily="18" charset="0"/>
              </a:rPr>
              <a:t> Ο. (2015), Λογιστικά Πληροφοριακά Συστήματα, εκδότης: Εταιρεία Αξιοποίησης και Διαχείρισης της περιουσίας του Οικονομικού Πανεπιστημίου Αθηνών Α.Ε.</a:t>
            </a:r>
            <a:endParaRPr lang="el-GR" sz="1400" dirty="0">
              <a:ea typeface="Arial Unicode MS"/>
              <a:cs typeface="Times New Roman"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a:t>
            </a:r>
            <a:r>
              <a:rPr lang="en-US" sz="2400" dirty="0" smtClean="0">
                <a:solidFill>
                  <a:schemeClr val="bg1">
                    <a:lumMod val="50000"/>
                  </a:schemeClr>
                </a:solidFill>
              </a:rPr>
              <a:t>I</a:t>
            </a:r>
            <a:r>
              <a:rPr lang="el-GR" sz="2400" dirty="0" smtClean="0">
                <a:solidFill>
                  <a:schemeClr val="bg1">
                    <a:lumMod val="50000"/>
                  </a:schemeClr>
                </a:solidFill>
              </a:rPr>
              <a:t>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Στην ενότητα </a:t>
            </a:r>
            <a:r>
              <a:rPr lang="el-GR" dirty="0" smtClean="0"/>
              <a:t>αύτη</a:t>
            </a:r>
            <a:r>
              <a:rPr lang="el-GR" dirty="0" smtClean="0"/>
              <a:t>  αναλύεται το λογιστικό σύστημα (μέθοδοι, διαδικασίες και λογιστικά αρχεία</a:t>
            </a:r>
            <a:r>
              <a:rPr lang="el-GR" dirty="0" smtClean="0"/>
              <a:t>)</a:t>
            </a:r>
            <a:r>
              <a:rPr lang="en-US" dirty="0" smtClean="0"/>
              <a:t> </a:t>
            </a:r>
            <a:r>
              <a:rPr lang="el-GR" dirty="0" smtClean="0"/>
              <a:t>και ο τρόπος που </a:t>
            </a:r>
            <a:r>
              <a:rPr lang="el-GR" dirty="0" smtClean="0"/>
              <a:t>προσαρμόζονται ανάλογα με το μέγεθος και τη φύση (συμπεριλαμβανομένης της πολυπλοκότητας) της οντότητας.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85000" lnSpcReduction="10000"/>
          </a:bodyPr>
          <a:lstStyle/>
          <a:p>
            <a:pPr marL="0" algn="just">
              <a:buNone/>
            </a:pPr>
            <a:r>
              <a:rPr lang="el-GR" b="1" dirty="0" smtClean="0"/>
              <a:t>Λογιστικό σύστημα και βασικά λογιστικά αρχεία</a:t>
            </a:r>
          </a:p>
          <a:p>
            <a:pPr marL="0" algn="just">
              <a:buNone/>
            </a:pPr>
            <a:r>
              <a:rPr lang="el-GR" b="1" dirty="0" smtClean="0"/>
              <a:t>1.</a:t>
            </a:r>
            <a:r>
              <a:rPr lang="el-GR" dirty="0" smtClean="0"/>
              <a:t> Η οντότητα τηρεί, ως μέρος του λογιστικού συστήματός της, αρχείο κάθε συναλλαγής και γεγονότος αυτής που πραγματοποιείται στη διάρκεια της περιόδου, καθώς και των προκυπτόντων πάσης φύσεως εσόδων, κερδών, εξόδων, ζημιών, αγορών και πωλήσεων περιουσιακών στοιχείων, εκπτώσεων και επιστροφών, φόρων, τελών και των πάσης φύσεως εισφορών σε ασφαλιστικούς οργανισμούς. </a:t>
            </a:r>
            <a:endParaRPr lang="en-US" dirty="0" smtClean="0"/>
          </a:p>
          <a:p>
            <a:pPr marL="0" algn="just">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Autofit/>
          </a:bodyPr>
          <a:lstStyle/>
          <a:p>
            <a:pPr marL="0" algn="just">
              <a:buNone/>
            </a:pPr>
            <a:r>
              <a:rPr lang="el-GR" sz="2800" b="1" dirty="0" smtClean="0"/>
              <a:t>2.</a:t>
            </a:r>
            <a:r>
              <a:rPr lang="el-GR" sz="2800" dirty="0" smtClean="0"/>
              <a:t> Το λογιστικό σύστημα παρακολουθεί σε αρχείο κάθε στοιχείο του ισολογισμού, καθώς και κάθε μεταβολή αυτού. </a:t>
            </a:r>
            <a:endParaRPr lang="en-US" sz="2800" dirty="0" smtClean="0"/>
          </a:p>
          <a:p>
            <a:pPr marL="0" algn="just">
              <a:buNone/>
            </a:pPr>
            <a:r>
              <a:rPr lang="el-GR" sz="2800" dirty="0" smtClean="0"/>
              <a:t> </a:t>
            </a:r>
            <a:endParaRPr lang="en-US" sz="2800" dirty="0" smtClean="0"/>
          </a:p>
          <a:p>
            <a:pPr marL="0" algn="just">
              <a:buNone/>
            </a:pPr>
            <a:r>
              <a:rPr lang="el-GR" sz="2800" b="1" dirty="0" smtClean="0"/>
              <a:t>3.</a:t>
            </a:r>
            <a:r>
              <a:rPr lang="el-GR" sz="2800" dirty="0" smtClean="0"/>
              <a:t> Η τήρηση των αρχείων των παραγράφων 1 και 2 του παρόντος άρθρου γίνεται με τρόπο ανάλογο του μεγέθους και της φύσης της οντότητας και σύμφωνα με τον παρόντα νόμο. </a:t>
            </a:r>
            <a:endParaRPr lang="en-US" sz="2800" dirty="0" smtClean="0"/>
          </a:p>
          <a:p>
            <a:pPr marL="0" algn="just">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pPr>
              <a:buNone/>
            </a:pPr>
            <a:r>
              <a:rPr lang="el-GR" b="1" dirty="0" smtClean="0"/>
              <a:t>ΕΡΜΗΝΕΙΑ ΠΟΛ 1003</a:t>
            </a:r>
            <a:endParaRPr lang="en-US" dirty="0" smtClean="0"/>
          </a:p>
          <a:p>
            <a:pPr marL="0">
              <a:buNone/>
            </a:pPr>
            <a:r>
              <a:rPr lang="el-GR" sz="2600" dirty="0" smtClean="0"/>
              <a:t>Εισάγεται η αρχή ότι το λογιστικό σύστημα (μέθοδοι, διαδικασίες και λογιστικά αρχεία) προσαρμόζονται ανάλογα με το μέγεθος και τη φύση (συμπεριλαμβανομένης της πολυπλοκότητας) της οντότητας.</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a:bodyPr>
          <a:lstStyle/>
          <a:p>
            <a:pPr marL="0" algn="just">
              <a:buNone/>
            </a:pPr>
            <a:r>
              <a:rPr lang="el-GR" sz="2800" b="1" dirty="0" smtClean="0"/>
              <a:t>4.</a:t>
            </a:r>
            <a:r>
              <a:rPr lang="el-GR" sz="2800" dirty="0" smtClean="0"/>
              <a:t> Για την εκπλήρωση της υποχρέωσης τήρησης των αρχείων των παραγράφων 1 και 2 του παρόντος άρθρου, το κριτήριο της σημαντικότητας της παραγράφου 5 του άρθρου 17 δεν έχει εφαρμογή. </a:t>
            </a:r>
            <a:endParaRPr lang="en-US" sz="2800" dirty="0" smtClean="0"/>
          </a:p>
          <a:p>
            <a:pPr marL="0" algn="just">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1343</TotalTime>
  <Words>1642</Words>
  <Application>Microsoft Office PowerPoint</Application>
  <PresentationFormat>Προβολή στην οθόνη (16:10)</PresentationFormat>
  <Paragraphs>134</Paragraphs>
  <Slides>35</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Μηχανογραφημένη Λογιστική ΙI</vt:lpstr>
      <vt:lpstr>Διαφάνεια 2</vt:lpstr>
      <vt:lpstr>Άδειες Χρήσης</vt:lpstr>
      <vt:lpstr>Χρηματοδότηση</vt:lpstr>
      <vt:lpstr>Σκοποί  ενότητας</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Βιβλιογραφία</vt:lpstr>
      <vt:lpstr>Σημείωμα Αναφοράς</vt:lpstr>
      <vt:lpstr>Σημείωμα Αδειοδότησης</vt:lpstr>
      <vt:lpstr>Διαφάνεια 32</vt:lpstr>
      <vt:lpstr>Διαφάνεια 33</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201</cp:revision>
  <dcterms:created xsi:type="dcterms:W3CDTF">2012-09-06T09:03:05Z</dcterms:created>
  <dcterms:modified xsi:type="dcterms:W3CDTF">2015-11-24T15:01:09Z</dcterms:modified>
</cp:coreProperties>
</file>