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89" r:id="rId3"/>
    <p:sldId id="257" r:id="rId4"/>
    <p:sldId id="259" r:id="rId5"/>
    <p:sldId id="436" r:id="rId6"/>
    <p:sldId id="437" r:id="rId7"/>
    <p:sldId id="438" r:id="rId8"/>
    <p:sldId id="439" r:id="rId9"/>
    <p:sldId id="440" r:id="rId10"/>
    <p:sldId id="441" r:id="rId11"/>
    <p:sldId id="442" r:id="rId12"/>
    <p:sldId id="443" r:id="rId13"/>
    <p:sldId id="444" r:id="rId14"/>
    <p:sldId id="445" r:id="rId15"/>
    <p:sldId id="446" r:id="rId16"/>
    <p:sldId id="447" r:id="rId17"/>
    <p:sldId id="448" r:id="rId18"/>
    <p:sldId id="449" r:id="rId19"/>
    <p:sldId id="450" r:id="rId20"/>
    <p:sldId id="451" r:id="rId21"/>
    <p:sldId id="452" r:id="rId22"/>
    <p:sldId id="453" r:id="rId23"/>
    <p:sldId id="454" r:id="rId24"/>
    <p:sldId id="455" r:id="rId25"/>
    <p:sldId id="456" r:id="rId26"/>
    <p:sldId id="457" r:id="rId27"/>
    <p:sldId id="458" r:id="rId28"/>
    <p:sldId id="459" r:id="rId29"/>
    <p:sldId id="460" r:id="rId30"/>
    <p:sldId id="461" r:id="rId31"/>
    <p:sldId id="462" r:id="rId32"/>
    <p:sldId id="463" r:id="rId33"/>
    <p:sldId id="464" r:id="rId34"/>
    <p:sldId id="465" r:id="rId35"/>
    <p:sldId id="391" r:id="rId36"/>
    <p:sldId id="291" r:id="rId37"/>
    <p:sldId id="292" r:id="rId38"/>
    <p:sldId id="293" r:id="rId39"/>
    <p:sldId id="280" r:id="rId40"/>
  </p:sldIdLst>
  <p:sldSz cx="9144000" cy="5715000" type="screen16x10"/>
  <p:notesSz cx="6858000" cy="9144000"/>
  <p:custDataLst>
    <p:tags r:id="rId4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3056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43803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85811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813168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33380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522585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91667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37624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22060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1177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5687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747894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2413134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84690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985380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498499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89399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01702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48905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13682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86571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45658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001416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037967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86991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7012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3360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992056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08321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7121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Λειτουργικά</a:t>
            </a:r>
            <a:r>
              <a:rPr lang="el-GR" sz="1000" b="1" baseline="0" dirty="0" smtClean="0">
                <a:solidFill>
                  <a:schemeClr val="bg1"/>
                </a:solidFill>
              </a:rPr>
              <a:t> Συστήματα </a:t>
            </a:r>
            <a:r>
              <a:rPr lang="el-GR" sz="1000" b="1" dirty="0" smtClean="0">
                <a:solidFill>
                  <a:schemeClr val="bg1"/>
                </a:solidFill>
              </a:rPr>
              <a:t>– Διαχείριση Μνήμης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Λειτουργικά Συστήματα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8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Διαχείριση </a:t>
            </a:r>
            <a:r>
              <a:rPr lang="el-GR" sz="2800" b="1" dirty="0" smtClean="0"/>
              <a:t>Μνήμης</a:t>
            </a:r>
          </a:p>
          <a:p>
            <a:endParaRPr lang="el-GR" sz="2800" b="1" dirty="0"/>
          </a:p>
          <a:p>
            <a:r>
              <a:rPr lang="el-GR" sz="2800" dirty="0" smtClean="0"/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Εκχώρηση μνήμης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Συνεχόμενη και μη συνεχόμενη εκχώρηση μνήμης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Συνεχόμενη </a:t>
            </a:r>
            <a:r>
              <a:rPr lang="el-GR" sz="1800" dirty="0"/>
              <a:t>εκχώρηση μνήμης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Ολόκληρο </a:t>
            </a:r>
            <a:r>
              <a:rPr lang="el-GR" sz="1600" dirty="0"/>
              <a:t>το πρόγραμμα τοποθετείται σε γειτονικές θέσεις μνήμης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Αφορά </a:t>
            </a:r>
            <a:r>
              <a:rPr lang="el-GR" sz="1600" dirty="0"/>
              <a:t>τα πρώτα υπολογιστικά συστήματα όπου αν το </a:t>
            </a:r>
            <a:r>
              <a:rPr lang="el-GR" sz="1600" dirty="0" smtClean="0"/>
              <a:t>πρόγραμμα ήταν </a:t>
            </a:r>
            <a:r>
              <a:rPr lang="el-GR" sz="1600" dirty="0"/>
              <a:t>μεγαλύτερο από τη διαθέσιμη μνήμη το σύστημα δεν </a:t>
            </a:r>
            <a:r>
              <a:rPr lang="el-GR" sz="1600" dirty="0" smtClean="0"/>
              <a:t>μπορούσε να </a:t>
            </a:r>
            <a:r>
              <a:rPr lang="el-GR" sz="1600" dirty="0"/>
              <a:t>το εκτελέσει.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Μη </a:t>
            </a:r>
            <a:r>
              <a:rPr lang="el-GR" sz="1800" dirty="0"/>
              <a:t>συνεχόμενη εκχώρηση μνήμης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Το </a:t>
            </a:r>
            <a:r>
              <a:rPr lang="el-GR" sz="1600" dirty="0"/>
              <a:t>πρόγραμμα διαιρείται σε τεμάχια ή τμήματα που </a:t>
            </a:r>
            <a:r>
              <a:rPr lang="el-GR" sz="1600" dirty="0" smtClean="0"/>
              <a:t>τοποθετούνται από </a:t>
            </a:r>
            <a:r>
              <a:rPr lang="el-GR" sz="1600" dirty="0"/>
              <a:t>το σύστημα σε μη γειτονικές σχισμές στην κύρια μνήμη.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Η </a:t>
            </a:r>
            <a:r>
              <a:rPr lang="el-GR" sz="1600" dirty="0"/>
              <a:t>τεχνική αυτή κάνει εφικτή τη χρήση περιοχών που είναι </a:t>
            </a:r>
            <a:r>
              <a:rPr lang="el-GR" sz="1600" dirty="0" smtClean="0"/>
              <a:t>πολύ μικρές </a:t>
            </a:r>
            <a:r>
              <a:rPr lang="el-GR" sz="1600" dirty="0"/>
              <a:t>για να χωρέσουν ολόκληρο πρόγραμμα.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Αν </a:t>
            </a:r>
            <a:r>
              <a:rPr lang="el-GR" sz="1600" dirty="0"/>
              <a:t>και με τον τρόπο αυτό εισάγεται στο σύστημα </a:t>
            </a:r>
            <a:r>
              <a:rPr lang="el-GR" sz="1600" dirty="0" smtClean="0"/>
              <a:t>πολυπλοκότητα αυτή </a:t>
            </a:r>
            <a:r>
              <a:rPr lang="el-GR" sz="1600" dirty="0"/>
              <a:t>δικαιολογείται από την αύξηση που επιτυγχάνεται στο </a:t>
            </a:r>
            <a:r>
              <a:rPr lang="el-GR" sz="1600" dirty="0" smtClean="0"/>
              <a:t>βαθμό </a:t>
            </a:r>
            <a:r>
              <a:rPr lang="el-GR" sz="1600" dirty="0" err="1" smtClean="0"/>
              <a:t>πολυπρογραμματισμού</a:t>
            </a:r>
            <a:r>
              <a:rPr lang="el-GR" sz="1600" dirty="0"/>
              <a:t>.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Εφικτή </a:t>
            </a:r>
            <a:r>
              <a:rPr lang="el-GR" sz="1600" dirty="0"/>
              <a:t>μέσω της εικονικής μνήμης</a:t>
            </a:r>
            <a:endParaRPr lang="el-GR" sz="1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059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2. Βασική διαχείριση μνήμης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 err="1"/>
              <a:t>Μονοπρογραμματισμός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Ένας </a:t>
            </a:r>
            <a:r>
              <a:rPr lang="el-GR" sz="1800" dirty="0"/>
              <a:t>χρήστης μονοπωλεί τη χρήση του συστήματος και όλοι οι </a:t>
            </a:r>
            <a:r>
              <a:rPr lang="el-GR" sz="1800" dirty="0" smtClean="0"/>
              <a:t>πόροι είναι </a:t>
            </a:r>
            <a:r>
              <a:rPr lang="el-GR" sz="1800" dirty="0"/>
              <a:t>αφιερωμένοι σ’ αυτόν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Επικαλύψεις </a:t>
            </a:r>
            <a:r>
              <a:rPr lang="el-GR" sz="2400" dirty="0"/>
              <a:t>(</a:t>
            </a:r>
            <a:r>
              <a:rPr lang="el-GR" sz="2400" dirty="0" err="1"/>
              <a:t>overlays</a:t>
            </a:r>
            <a:r>
              <a:rPr lang="el-GR" sz="24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Τεχνική </a:t>
            </a:r>
            <a:r>
              <a:rPr lang="el-GR" sz="1800" dirty="0"/>
              <a:t>που επιτρέπει σε ένα σύστημα να εκτελεί προγράμματα </a:t>
            </a:r>
            <a:r>
              <a:rPr lang="el-GR" sz="1800" dirty="0" smtClean="0"/>
              <a:t>που είναι </a:t>
            </a:r>
            <a:r>
              <a:rPr lang="el-GR" sz="1800" dirty="0"/>
              <a:t>μεγαλύτερα από την κύρια μνήμη (ή το τμήμα μνήμης).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Ο </a:t>
            </a:r>
            <a:r>
              <a:rPr lang="el-GR" sz="1800" dirty="0"/>
              <a:t>προγραμματιστής διαιρεί το πρόγραμμα σε λογικές ενότητες.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Όταν </a:t>
            </a:r>
            <a:r>
              <a:rPr lang="el-GR" sz="1800" dirty="0"/>
              <a:t>το πρόγραμμα δεν χρειάζεται μνήμη για ένα τμήμα, το </a:t>
            </a:r>
            <a:r>
              <a:rPr lang="el-GR" sz="1800" dirty="0" smtClean="0"/>
              <a:t>σύστημα μπορεί </a:t>
            </a:r>
            <a:r>
              <a:rPr lang="el-GR" sz="1800" dirty="0"/>
              <a:t>να αντικαταστήσει όλη ή μέρη της κύριας μνήμης για </a:t>
            </a:r>
            <a:r>
              <a:rPr lang="el-GR" sz="1800" dirty="0" smtClean="0"/>
              <a:t>να καλύψει </a:t>
            </a:r>
            <a:r>
              <a:rPr lang="el-GR" sz="1800" dirty="0"/>
              <a:t>μια ανάγκη (δηλ. να φορτώσει μια άλλη ενότητα)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3790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 err="1"/>
              <a:t>Μονοπρογραμματισμός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3793604"/>
            <a:ext cx="8291264" cy="136815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Τρεις απλοί τρόποι οργάνωσης μνήμης σε ΛΣ με </a:t>
            </a:r>
            <a:r>
              <a:rPr lang="el-GR" sz="2400" dirty="0" smtClean="0"/>
              <a:t>μια διεργασία </a:t>
            </a:r>
            <a:r>
              <a:rPr lang="el-GR" sz="2400" dirty="0"/>
              <a:t>χρήστη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προστασία μνήμης δεν τίθεται ως πρόβλημα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181365"/>
            <a:ext cx="7557116" cy="236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1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Επικαλύψεις (</a:t>
            </a:r>
            <a:r>
              <a:rPr lang="en-US" dirty="0"/>
              <a:t>overlays)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1057300"/>
            <a:ext cx="5112568" cy="432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67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3. Μνήμη και </a:t>
            </a:r>
            <a:r>
              <a:rPr lang="el-GR" dirty="0" err="1"/>
              <a:t>πολυπρογραμματισμός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Η χρήση του επεξεργαστή από μία διεργασία </a:t>
            </a:r>
            <a:r>
              <a:rPr lang="el-GR" sz="2400" dirty="0" smtClean="0"/>
              <a:t>διακόπτεται συχνά</a:t>
            </a:r>
            <a:r>
              <a:rPr lang="el-GR" sz="2400" dirty="0"/>
              <a:t>, λόγω της ανάγκης για λειτουργίες Ι/Ο που </a:t>
            </a:r>
            <a:r>
              <a:rPr lang="el-GR" sz="2400" dirty="0" smtClean="0"/>
              <a:t>είναι υπερβολικά </a:t>
            </a:r>
            <a:r>
              <a:rPr lang="el-GR" sz="2400" dirty="0"/>
              <a:t>αργές συγκρινόμενες με την ταχύτητα της CPU.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αύξηση της χρήσης της CPU επιτυγχάνεται με </a:t>
            </a:r>
            <a:r>
              <a:rPr lang="el-GR" sz="2400" dirty="0" smtClean="0"/>
              <a:t>τα συστήματα </a:t>
            </a:r>
            <a:r>
              <a:rPr lang="el-GR" sz="2400" dirty="0" err="1"/>
              <a:t>πολυπρογραμματισμού</a:t>
            </a:r>
            <a:r>
              <a:rPr lang="el-GR" sz="2400" dirty="0"/>
              <a:t>, όπου αρκετοί </a:t>
            </a:r>
            <a:r>
              <a:rPr lang="el-GR" sz="2400" dirty="0" smtClean="0"/>
              <a:t>χρήστες ανταγωνίζονται </a:t>
            </a:r>
            <a:r>
              <a:rPr lang="el-GR" sz="2400" dirty="0"/>
              <a:t>συγχρόνως για τους πόρους του συστήματος.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Έτσι </a:t>
            </a:r>
            <a:r>
              <a:rPr lang="el-GR" sz="2000" dirty="0"/>
              <a:t>αρκετές διεργασίες πρέπει να βρίσκονται στην κύρια μνήμη </a:t>
            </a:r>
            <a:r>
              <a:rPr lang="el-GR" sz="2000" dirty="0" smtClean="0"/>
              <a:t>την ίδια </a:t>
            </a:r>
            <a:r>
              <a:rPr lang="el-GR" sz="2000" dirty="0"/>
              <a:t>στιγμή, ώστε αν κάποια υλοποιεί λειτουργίες Ι/Ο κάποια άλλη </a:t>
            </a:r>
            <a:r>
              <a:rPr lang="el-GR" sz="2000" dirty="0" smtClean="0"/>
              <a:t>να χρησιμοποιεί </a:t>
            </a:r>
            <a:r>
              <a:rPr lang="el-GR" sz="2000" dirty="0"/>
              <a:t>την CPU ώστε να αυξάνεται το ποσοστό χρήσης </a:t>
            </a:r>
            <a:r>
              <a:rPr lang="el-GR" sz="2000" dirty="0" smtClean="0"/>
              <a:t>της CPU </a:t>
            </a:r>
            <a:r>
              <a:rPr lang="el-GR" sz="2000" dirty="0"/>
              <a:t>και η απόδοση (</a:t>
            </a:r>
            <a:r>
              <a:rPr lang="el-GR" sz="2000" dirty="0" err="1"/>
              <a:t>throughput</a:t>
            </a:r>
            <a:r>
              <a:rPr lang="el-GR" sz="2000" dirty="0"/>
              <a:t>) του συστήματος.</a:t>
            </a:r>
            <a:endParaRPr lang="el-GR" sz="1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294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Χρήση </a:t>
            </a:r>
            <a:r>
              <a:rPr lang="en-US" dirty="0"/>
              <a:t>CPU – </a:t>
            </a:r>
            <a:r>
              <a:rPr lang="el-GR" dirty="0"/>
              <a:t>Πλήθος διεργασιών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311" y="1092314"/>
            <a:ext cx="5985377" cy="420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Πλήθος προγραμμάτων στη μνήμη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Για τον καθορισμό του πλήθους των διεργασιών που </a:t>
            </a:r>
            <a:r>
              <a:rPr lang="el-GR" sz="2400" dirty="0" smtClean="0"/>
              <a:t>μπορούν να </a:t>
            </a:r>
            <a:r>
              <a:rPr lang="el-GR" sz="2400" dirty="0"/>
              <a:t>υπάρχουν συγχρόνως στην κύρια μνήμη πρέπει </a:t>
            </a:r>
            <a:r>
              <a:rPr lang="el-GR" sz="2400" dirty="0" smtClean="0"/>
              <a:t>να ληφθούν </a:t>
            </a:r>
            <a:r>
              <a:rPr lang="el-GR" sz="2400" dirty="0"/>
              <a:t>υπόψη και να εξισορροπηθούν τα εξής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Περισσότερες </a:t>
            </a:r>
            <a:r>
              <a:rPr lang="el-GR" sz="2000" dirty="0"/>
              <a:t>διεργασίες χρησιμοποιούν καλύτερα την CPU </a:t>
            </a:r>
            <a:r>
              <a:rPr lang="el-GR" sz="2000" dirty="0" smtClean="0"/>
              <a:t>αλλά απαιτείται </a:t>
            </a:r>
            <a:r>
              <a:rPr lang="el-GR" sz="2000" dirty="0"/>
              <a:t>καλύτερη διαχείριση και προστασία της μνήμης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Λιγότερες </a:t>
            </a:r>
            <a:r>
              <a:rPr lang="el-GR" sz="2000" dirty="0"/>
              <a:t>διεργασίες χρησιμοποιούν λιγότερη μνήμη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Περισσότερη </a:t>
            </a:r>
            <a:r>
              <a:rPr lang="el-GR" sz="2000" dirty="0"/>
              <a:t>αναμονή για I/O σημαίνει μικρότερη </a:t>
            </a:r>
            <a:r>
              <a:rPr lang="el-GR" sz="2000" dirty="0" smtClean="0"/>
              <a:t>χρήση επεξεργαστή</a:t>
            </a:r>
            <a:endParaRPr lang="el-GR" sz="2000" dirty="0"/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Στο </a:t>
            </a:r>
            <a:r>
              <a:rPr lang="el-GR" sz="2400" dirty="0"/>
              <a:t>υπόλοιπο της διάλεξης θεωρούμε ότι σε </a:t>
            </a:r>
            <a:r>
              <a:rPr lang="el-GR" sz="2400" dirty="0" smtClean="0"/>
              <a:t>κάθε διεργασία </a:t>
            </a:r>
            <a:r>
              <a:rPr lang="el-GR" sz="2400" dirty="0"/>
              <a:t>εκχωρείται συνεχής χώρος στη μνήμη</a:t>
            </a:r>
            <a:endParaRPr lang="el-GR" sz="1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870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4 Τμηματοποίηση σταθερού μεγέθους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Η μνήμη χωρίζεται σε τμήματα, τα </a:t>
            </a:r>
            <a:r>
              <a:rPr lang="el-GR" sz="2400" dirty="0" smtClean="0"/>
              <a:t>οποία παραμένουν </a:t>
            </a:r>
            <a:r>
              <a:rPr lang="el-GR" sz="2400" u="sng" dirty="0"/>
              <a:t>σταθερά σε αριθμό και μέγεθος</a:t>
            </a:r>
            <a:r>
              <a:rPr lang="el-GR" sz="2400" dirty="0"/>
              <a:t> κατά </a:t>
            </a:r>
            <a:r>
              <a:rPr lang="el-GR" sz="2400" dirty="0" smtClean="0"/>
              <a:t>τη λειτουργία </a:t>
            </a:r>
            <a:r>
              <a:rPr lang="el-GR" sz="2400" dirty="0"/>
              <a:t>του συστήματος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u="sng" dirty="0" smtClean="0"/>
              <a:t>Κάθε </a:t>
            </a:r>
            <a:r>
              <a:rPr lang="el-GR" sz="2400" u="sng" dirty="0"/>
              <a:t>διεργασία καταλαμβάνει ένα μόνο τμήμα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Το </a:t>
            </a:r>
            <a:r>
              <a:rPr lang="el-GR" sz="2400" dirty="0"/>
              <a:t>μέγιστο πλήθος των διεργασιών στη μνήμη </a:t>
            </a:r>
            <a:r>
              <a:rPr lang="el-GR" sz="2400" dirty="0" smtClean="0"/>
              <a:t>είναι ίσο </a:t>
            </a:r>
            <a:r>
              <a:rPr lang="el-GR" sz="2400" dirty="0"/>
              <a:t>με το πλήθος των τμημάτων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Δύο </a:t>
            </a:r>
            <a:r>
              <a:rPr lang="el-GR" sz="2400" dirty="0"/>
              <a:t>προσεγγίσεις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Ίσα </a:t>
            </a:r>
            <a:r>
              <a:rPr lang="el-GR" sz="2000" dirty="0"/>
              <a:t>τμήματα: Όλα τα τμήματα έχουν ίσο μέγεθος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Άνισα </a:t>
            </a:r>
            <a:r>
              <a:rPr lang="el-GR" sz="2000" dirty="0"/>
              <a:t>τμήματα: Τα τμήματα έχουν διαφορετικά μεγέθη</a:t>
            </a:r>
            <a:endParaRPr lang="el-GR" sz="1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725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sz="3600" dirty="0"/>
              <a:t>4.1 Τμηματοποίηση σταθερού μεγέθους – Ίσα Τμήματα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Τμηματοποίηση σταθερού μεγέθους (</a:t>
            </a:r>
            <a:r>
              <a:rPr lang="el-GR" sz="2000" dirty="0" err="1"/>
              <a:t>fixed</a:t>
            </a:r>
            <a:r>
              <a:rPr lang="el-GR" sz="2000" dirty="0"/>
              <a:t> </a:t>
            </a:r>
            <a:r>
              <a:rPr lang="el-GR" sz="2000" dirty="0" err="1"/>
              <a:t>Partitioning</a:t>
            </a:r>
            <a:r>
              <a:rPr lang="el-GR" sz="2000" dirty="0"/>
              <a:t>) </a:t>
            </a:r>
            <a:r>
              <a:rPr lang="el-GR" sz="2000" dirty="0" smtClean="0"/>
              <a:t>με ίσα </a:t>
            </a:r>
            <a:r>
              <a:rPr lang="el-GR" sz="2000" dirty="0"/>
              <a:t>τμήματα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Κάθε </a:t>
            </a:r>
            <a:r>
              <a:rPr lang="el-GR" sz="1800" dirty="0"/>
              <a:t>διεργασία με μέγεθος μικρότερο ή ίσο με το μέγεθος </a:t>
            </a:r>
            <a:r>
              <a:rPr lang="el-GR" sz="1800" dirty="0" smtClean="0"/>
              <a:t>του τμήματος </a:t>
            </a:r>
            <a:r>
              <a:rPr lang="el-GR" sz="1800" dirty="0"/>
              <a:t>μπορεί να φορτωθεί στο διαθέσιμο τμήμα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Αν </a:t>
            </a:r>
            <a:r>
              <a:rPr lang="el-GR" sz="1800" dirty="0"/>
              <a:t>όλα τα τμήματα είναι γεμάτα, το Λ.Σ. μπορεί να κάνει </a:t>
            </a:r>
            <a:r>
              <a:rPr lang="el-GR" sz="1800" dirty="0" smtClean="0"/>
              <a:t>εναλλαγή μιας </a:t>
            </a:r>
            <a:r>
              <a:rPr lang="el-GR" sz="1800" dirty="0"/>
              <a:t>διεργασίας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Ένα </a:t>
            </a:r>
            <a:r>
              <a:rPr lang="el-GR" sz="1800" dirty="0"/>
              <a:t>πρόγραμμα είναι πιθανό να μη χωρά σε ένα τμήμα. </a:t>
            </a:r>
            <a:r>
              <a:rPr lang="el-GR" sz="1800" dirty="0" smtClean="0"/>
              <a:t>Ο προγραμματιστής </a:t>
            </a:r>
            <a:r>
              <a:rPr lang="el-GR" sz="1800" dirty="0"/>
              <a:t>πρέπει να σχεδιάσει το πρόγραμμα με επικαλύψεις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Με </a:t>
            </a:r>
            <a:r>
              <a:rPr lang="el-GR" sz="2000" dirty="0"/>
              <a:t>τη μέθοδο αυτή η χρησιμοποίηση της κύριας </a:t>
            </a:r>
            <a:r>
              <a:rPr lang="el-GR" sz="2000" dirty="0" smtClean="0"/>
              <a:t>μνήμης είναι </a:t>
            </a:r>
            <a:r>
              <a:rPr lang="el-GR" sz="2000" dirty="0"/>
              <a:t>εξαιρετικά αναποτελεσματική. Κάθε πρόγραμμα, </a:t>
            </a:r>
            <a:r>
              <a:rPr lang="el-GR" sz="2000" dirty="0" smtClean="0"/>
              <a:t>όσο μικρό </a:t>
            </a:r>
            <a:r>
              <a:rPr lang="el-GR" sz="2000" dirty="0"/>
              <a:t>και να είναι, καταλαμβάνει ένα ολόκληρο τμήμα.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Ο </a:t>
            </a:r>
            <a:r>
              <a:rPr lang="el-GR" sz="2000" dirty="0"/>
              <a:t>ανεκμετάλλευτος χώρος εσωτερικά σε ένα </a:t>
            </a:r>
            <a:r>
              <a:rPr lang="el-GR" sz="2000" dirty="0" smtClean="0"/>
              <a:t>τμήμα αναφέρεται </a:t>
            </a:r>
            <a:r>
              <a:rPr lang="el-GR" sz="2000" dirty="0"/>
              <a:t>ως εσωτερικός κατακερματισμός (</a:t>
            </a:r>
            <a:r>
              <a:rPr lang="el-GR" sz="2000" dirty="0" err="1" smtClean="0"/>
              <a:t>internal</a:t>
            </a:r>
            <a:r>
              <a:rPr lang="el-GR" sz="2000" dirty="0" smtClean="0"/>
              <a:t> </a:t>
            </a:r>
            <a:r>
              <a:rPr lang="el-GR" sz="2000" dirty="0" err="1" smtClean="0"/>
              <a:t>fragmentation</a:t>
            </a:r>
            <a:r>
              <a:rPr lang="el-GR" sz="2000" dirty="0"/>
              <a:t>).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6181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Ίσα τμήματα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Εσωτερικός κατακερματισμός – μέρος του τμήματος που </a:t>
            </a:r>
            <a:r>
              <a:rPr lang="el-GR" sz="2000" dirty="0" smtClean="0"/>
              <a:t>δεν χρησιμοποιείται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065412"/>
            <a:ext cx="6048672" cy="3493350"/>
          </a:xfrm>
          <a:prstGeom prst="rect">
            <a:avLst/>
          </a:prstGeom>
        </p:spPr>
      </p:pic>
      <p:cxnSp>
        <p:nvCxnSpPr>
          <p:cNvPr id="7" name="Ευθύγραμμο βέλος σύνδεσης 6"/>
          <p:cNvCxnSpPr/>
          <p:nvPr/>
        </p:nvCxnSpPr>
        <p:spPr>
          <a:xfrm>
            <a:off x="3563888" y="1705372"/>
            <a:ext cx="1332000" cy="2196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811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Λειτουργικά Συστήματα </a:t>
            </a:r>
            <a:endParaRPr lang="el-GR" b="1" dirty="0" smtClean="0"/>
          </a:p>
          <a:p>
            <a:pPr algn="l"/>
            <a:r>
              <a:rPr lang="el-GR" sz="2800" b="1" dirty="0" smtClean="0"/>
              <a:t>Ενότητα 8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Διαχείριση </a:t>
            </a:r>
            <a:r>
              <a:rPr lang="el-GR" sz="2800" dirty="0" smtClean="0"/>
              <a:t>Μνήμης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Ίσα τμήματα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Πλεονεκτήματα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Μικρή </a:t>
            </a:r>
            <a:r>
              <a:rPr lang="el-GR" sz="2400" dirty="0"/>
              <a:t>επιβάρυνση στο Λ.Σ.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Μειονεκτήματα</a:t>
            </a:r>
            <a:endParaRPr 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/>
              <a:t>Ανεπαρκής χρήση της μνήμης λόγω του εσωτερικού κατακερματισμού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Οι </a:t>
            </a:r>
            <a:r>
              <a:rPr lang="el-GR" sz="2400" dirty="0"/>
              <a:t>μικρές διεργασίες δεν χρησιμοποιούν αποτελεσματικά τον </a:t>
            </a:r>
            <a:r>
              <a:rPr lang="el-GR" sz="2400" dirty="0" smtClean="0"/>
              <a:t>χώρο των </a:t>
            </a:r>
            <a:r>
              <a:rPr lang="el-GR" sz="2400" dirty="0"/>
              <a:t>τμημάτων (εσωτερικός κατακερματισμός</a:t>
            </a:r>
            <a:r>
              <a:rPr lang="el-GR" sz="2400" dirty="0" smtClean="0"/>
              <a:t>)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025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sz="3600" dirty="0"/>
              <a:t>4.2 Τμηματοποίηση σταθερού μεγέθους – Άνισα Τμήματα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Τμηματοποίηση σταθερού μεγέθους με </a:t>
            </a:r>
            <a:r>
              <a:rPr lang="el-GR" sz="2000" dirty="0" smtClean="0"/>
              <a:t>άνισα τμήματα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Μειώνει </a:t>
            </a:r>
            <a:r>
              <a:rPr lang="el-GR" sz="1600" dirty="0"/>
              <a:t>τα προβλήματα της </a:t>
            </a:r>
            <a:r>
              <a:rPr lang="el-GR" sz="1600" dirty="0" err="1"/>
              <a:t>τμηματοποίησης</a:t>
            </a:r>
            <a:r>
              <a:rPr lang="el-GR" sz="1600" dirty="0"/>
              <a:t> </a:t>
            </a:r>
            <a:r>
              <a:rPr lang="el-GR" sz="1600" dirty="0" smtClean="0"/>
              <a:t>ίσων τμημάτων</a:t>
            </a:r>
            <a:endParaRPr lang="el-GR" sz="16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Κάθε </a:t>
            </a:r>
            <a:r>
              <a:rPr lang="el-GR" sz="1600" dirty="0"/>
              <a:t>διεργασία με μέγεθος μικρότερο ή ίσο με </a:t>
            </a:r>
            <a:r>
              <a:rPr lang="el-GR" sz="1600" dirty="0" smtClean="0"/>
              <a:t>το μέγεθος </a:t>
            </a:r>
            <a:r>
              <a:rPr lang="el-GR" sz="1600" dirty="0"/>
              <a:t>του τμήματος μπορεί να φορτωθεί </a:t>
            </a:r>
            <a:r>
              <a:rPr lang="el-GR" sz="1600" dirty="0" smtClean="0"/>
              <a:t>στο διαθέσιμο </a:t>
            </a:r>
            <a:r>
              <a:rPr lang="el-GR" sz="1600" dirty="0"/>
              <a:t>τμήμα (προτιμάται το τμήμα που </a:t>
            </a:r>
            <a:r>
              <a:rPr lang="el-GR" sz="1600" dirty="0" smtClean="0"/>
              <a:t>σπαταλά το </a:t>
            </a:r>
            <a:r>
              <a:rPr lang="el-GR" sz="1600" dirty="0"/>
              <a:t>λιγότερο </a:t>
            </a:r>
            <a:r>
              <a:rPr lang="el-GR" sz="1600" dirty="0" smtClean="0"/>
              <a:t>χώρο)</a:t>
            </a:r>
            <a:endParaRPr lang="el-GR" sz="16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Αν </a:t>
            </a:r>
            <a:r>
              <a:rPr lang="el-GR" sz="1600" dirty="0"/>
              <a:t>όλα τα τμήματα είναι γεμάτα, το Λ.Σ. μπορεί </a:t>
            </a:r>
            <a:r>
              <a:rPr lang="el-GR" sz="1600" dirty="0" smtClean="0"/>
              <a:t>να κάνει </a:t>
            </a:r>
            <a:r>
              <a:rPr lang="el-GR" sz="1600" dirty="0"/>
              <a:t>εναλλαγή μιας διεργασίας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Ένα </a:t>
            </a:r>
            <a:r>
              <a:rPr lang="el-GR" sz="1600" dirty="0"/>
              <a:t>πρόγραμμα είναι πιθανό να μη χωρά σε </a:t>
            </a:r>
            <a:r>
              <a:rPr lang="el-GR" sz="1600" dirty="0" smtClean="0"/>
              <a:t>κανένα τμήμα</a:t>
            </a:r>
            <a:r>
              <a:rPr lang="el-GR" sz="1600" dirty="0"/>
              <a:t>. Ο προγραμματιστής πρέπει να σχεδιάσει </a:t>
            </a:r>
            <a:r>
              <a:rPr lang="el-GR" sz="1600" dirty="0" smtClean="0"/>
              <a:t>το πρόγραμμα </a:t>
            </a:r>
            <a:r>
              <a:rPr lang="el-GR" sz="1600" dirty="0"/>
              <a:t>με επικαλύψεις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Πλεονεκτήματα</a:t>
            </a:r>
            <a:endParaRPr lang="el-GR" sz="2000" dirty="0"/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600" dirty="0" smtClean="0"/>
              <a:t>Μειώνεται </a:t>
            </a:r>
            <a:r>
              <a:rPr lang="el-GR" sz="1600" dirty="0"/>
              <a:t>ο εσωτερικός κατακερματισμός.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600" dirty="0" smtClean="0"/>
              <a:t>Αποτελεσματικότερη </a:t>
            </a:r>
            <a:r>
              <a:rPr lang="el-GR" sz="1600" dirty="0"/>
              <a:t>χρήση της κύριας </a:t>
            </a:r>
            <a:r>
              <a:rPr lang="el-GR" sz="1600" dirty="0" smtClean="0"/>
              <a:t>μνήμης, σε </a:t>
            </a:r>
            <a:r>
              <a:rPr lang="el-GR" sz="1600" dirty="0"/>
              <a:t>σχέση με τη μέθοδο των ίσων τμημάτων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438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Κατακερματισμός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Εσωτερικός </a:t>
            </a:r>
            <a:r>
              <a:rPr lang="el-GR" sz="2800" dirty="0" smtClean="0"/>
              <a:t>κατακερματισμός</a:t>
            </a:r>
            <a:endParaRPr lang="el-GR" sz="2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Είναι </a:t>
            </a:r>
            <a:r>
              <a:rPr lang="el-GR" sz="2000" dirty="0"/>
              <a:t>η μνήμη που δεν χρησιμοποιείται (δαπανάται) και είναι </a:t>
            </a:r>
            <a:r>
              <a:rPr lang="el-GR" sz="2000" dirty="0" smtClean="0"/>
              <a:t>ορατή μόνον </a:t>
            </a:r>
            <a:r>
              <a:rPr lang="el-GR" sz="2000" dirty="0"/>
              <a:t>από τη διεργασία που ζητά μνήμη. Συμβαίνει επειδή </a:t>
            </a:r>
            <a:r>
              <a:rPr lang="el-GR" sz="2000" dirty="0" smtClean="0"/>
              <a:t>η ποσότητα </a:t>
            </a:r>
            <a:r>
              <a:rPr lang="el-GR" sz="2000" dirty="0"/>
              <a:t>μνήμης που θα εκχωρηθεί στη διεργασία πρέπει να </a:t>
            </a:r>
            <a:r>
              <a:rPr lang="el-GR" sz="2000" dirty="0" smtClean="0"/>
              <a:t>είναι μεγαλύτερη </a:t>
            </a:r>
            <a:r>
              <a:rPr lang="el-GR" sz="2000" dirty="0"/>
              <a:t>ή ίση από την αιτούμενη ποσότητα.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Εξωτερικός </a:t>
            </a:r>
            <a:r>
              <a:rPr lang="el-GR" sz="2800" dirty="0"/>
              <a:t>κατακερματισμός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Είναι </a:t>
            </a:r>
            <a:r>
              <a:rPr lang="el-GR" sz="2000" dirty="0"/>
              <a:t>η μνήμη που δεν χρησιμοποιείται (δαπανάται) και είναι </a:t>
            </a:r>
            <a:r>
              <a:rPr lang="el-GR" sz="2000" dirty="0" smtClean="0"/>
              <a:t>ορατή από </a:t>
            </a:r>
            <a:r>
              <a:rPr lang="el-GR" sz="2000" dirty="0"/>
              <a:t>το σύστημα εκτός των διεργασιών που απαιτούν μνήμη</a:t>
            </a:r>
            <a:r>
              <a:rPr lang="el-GR" sz="2000" dirty="0" smtClean="0"/>
              <a:t>. Συμβαίνει </a:t>
            </a:r>
            <a:r>
              <a:rPr lang="el-GR" sz="2000" dirty="0"/>
              <a:t>επειδή όλες οι απαιτήσεις μνήμης δεν είναι του </a:t>
            </a:r>
            <a:r>
              <a:rPr lang="el-GR" sz="2000" dirty="0" smtClean="0"/>
              <a:t>ίδιου μεγέθους</a:t>
            </a:r>
            <a:r>
              <a:rPr lang="el-GR" sz="2000" dirty="0"/>
              <a:t>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8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Αλγόριθμοι τοποθέτησης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Ίσου </a:t>
            </a:r>
            <a:r>
              <a:rPr lang="el-GR" sz="1800" dirty="0"/>
              <a:t>μεγέθους τμήματα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Επειδή </a:t>
            </a:r>
            <a:r>
              <a:rPr lang="el-GR" sz="1600" dirty="0"/>
              <a:t>όλα τα τμήματα είναι ίσου μεγέθους, </a:t>
            </a:r>
            <a:r>
              <a:rPr lang="el-GR" sz="1600" dirty="0" smtClean="0"/>
              <a:t>δεν έχει </a:t>
            </a:r>
            <a:r>
              <a:rPr lang="el-GR" sz="1600" dirty="0"/>
              <a:t>σημασία </a:t>
            </a:r>
            <a:r>
              <a:rPr lang="el-GR" sz="1600" dirty="0" smtClean="0"/>
              <a:t>ποιο χρησιμοποιείται</a:t>
            </a:r>
            <a:endParaRPr lang="el-GR" sz="16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Αν </a:t>
            </a:r>
            <a:r>
              <a:rPr lang="el-GR" sz="1600" dirty="0"/>
              <a:t>είναι όλα κατειλημμένα γίνεται εναλλαγή ή αναμονή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/>
              <a:t>Δ</a:t>
            </a:r>
            <a:r>
              <a:rPr lang="el-GR" sz="1800" dirty="0" smtClean="0"/>
              <a:t>ιαφορετικού </a:t>
            </a:r>
            <a:r>
              <a:rPr lang="el-GR" sz="1800" dirty="0"/>
              <a:t>μεγέθους τμήματα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l-GR" sz="1600" dirty="0" smtClean="0"/>
              <a:t>Ουρά </a:t>
            </a:r>
            <a:r>
              <a:rPr lang="el-GR" sz="1600" dirty="0"/>
              <a:t>για κάθε τμήμα</a:t>
            </a:r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Κάθε </a:t>
            </a:r>
            <a:r>
              <a:rPr lang="el-GR" sz="1600" dirty="0"/>
              <a:t>διεργασία τοποθετείται στην ουρά που αντιστοιχεί </a:t>
            </a:r>
            <a:r>
              <a:rPr lang="el-GR" sz="1600" dirty="0" smtClean="0"/>
              <a:t>στο μικρότερο </a:t>
            </a:r>
            <a:r>
              <a:rPr lang="el-GR" sz="1600" dirty="0"/>
              <a:t>τμήμα στο οποίο χωρά.</a:t>
            </a:r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Οι </a:t>
            </a:r>
            <a:r>
              <a:rPr lang="el-GR" sz="1600" dirty="0"/>
              <a:t>διεργασίες αντιστοιχούνται με τρόπο ώστε να </a:t>
            </a:r>
            <a:r>
              <a:rPr lang="el-GR" sz="1600" dirty="0" smtClean="0"/>
              <a:t>ελαχιστοποιείται η </a:t>
            </a:r>
            <a:r>
              <a:rPr lang="el-GR" sz="1600" dirty="0"/>
              <a:t>σπατάλη μνήμης μέσα σε ένα τμήμα (</a:t>
            </a:r>
            <a:r>
              <a:rPr lang="el-GR" sz="1600" dirty="0" smtClean="0"/>
              <a:t>εσωτερικός κατακερματισμός</a:t>
            </a:r>
            <a:r>
              <a:rPr lang="el-GR" sz="1600" dirty="0"/>
              <a:t>)</a:t>
            </a:r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Μπορεί </a:t>
            </a:r>
            <a:r>
              <a:rPr lang="el-GR" sz="1600" dirty="0"/>
              <a:t>να υπάρχει ελεύθερη μνήμη και διεργασίες να αναμένουν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l-GR" sz="1600" dirty="0" smtClean="0"/>
              <a:t>Μια </a:t>
            </a:r>
            <a:r>
              <a:rPr lang="el-GR" sz="1600" dirty="0"/>
              <a:t>μοναδική ουρά για όλες τις διεργασίες</a:t>
            </a:r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Όταν </a:t>
            </a:r>
            <a:r>
              <a:rPr lang="el-GR" sz="1600" dirty="0"/>
              <a:t>η διεργασία πρέπει να φορτωθεί στη μνήμη επιλέγεται </a:t>
            </a:r>
            <a:r>
              <a:rPr lang="el-GR" sz="1600" dirty="0" smtClean="0"/>
              <a:t>το μικρότερο </a:t>
            </a:r>
            <a:r>
              <a:rPr lang="el-GR" sz="1600" dirty="0"/>
              <a:t>διαθέσιμο τμήμα που τη χωρά</a:t>
            </a:r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Καλύτερη </a:t>
            </a:r>
            <a:r>
              <a:rPr lang="el-GR" sz="1600" dirty="0"/>
              <a:t>ικανότητα για τη βελτιστοποίηση χρήσης της CPU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7608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sz="3600" dirty="0"/>
              <a:t>Αλγόριθμοι τοποθέτησης – Άνισα τμήματα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40" y="1181365"/>
            <a:ext cx="7889320" cy="326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19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5. Δυναμική </a:t>
            </a:r>
            <a:r>
              <a:rPr lang="el-GR" dirty="0" err="1"/>
              <a:t>τμηματοποίηση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/>
              <a:t>Τμήματα μεταβλητού μεγέθους και πλήθους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Μια </a:t>
            </a:r>
            <a:r>
              <a:rPr lang="el-GR" sz="2000" dirty="0"/>
              <a:t>διεργασία αντιστοιχείται ακριβώς στην </a:t>
            </a:r>
            <a:r>
              <a:rPr lang="el-GR" sz="2000" dirty="0" smtClean="0"/>
              <a:t>ποσότητα μνήμης </a:t>
            </a:r>
            <a:r>
              <a:rPr lang="el-GR" sz="2000" dirty="0"/>
              <a:t>που απαιτείται.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Τελικά </a:t>
            </a:r>
            <a:r>
              <a:rPr lang="el-GR" sz="2000" dirty="0"/>
              <a:t>υπάρχουν κενά στη μνήμη. Αυτός είναι ο </a:t>
            </a:r>
            <a:r>
              <a:rPr lang="el-GR" sz="2000" dirty="0" smtClean="0"/>
              <a:t>εξωτερικός κατακερματισμός </a:t>
            </a:r>
            <a:r>
              <a:rPr lang="el-GR" sz="2000" dirty="0"/>
              <a:t>(</a:t>
            </a:r>
            <a:r>
              <a:rPr lang="el-GR" sz="2000" dirty="0" err="1"/>
              <a:t>external</a:t>
            </a:r>
            <a:r>
              <a:rPr lang="el-GR" sz="2000" dirty="0"/>
              <a:t> </a:t>
            </a:r>
            <a:r>
              <a:rPr lang="el-GR" sz="2000" dirty="0" err="1"/>
              <a:t>fragmentation</a:t>
            </a:r>
            <a:r>
              <a:rPr lang="el-GR" sz="2000" dirty="0"/>
              <a:t>)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Πρέπει </a:t>
            </a:r>
            <a:r>
              <a:rPr lang="el-GR" sz="2000" dirty="0"/>
              <a:t>να χρησιμοποιηθεί συμπίεση (</a:t>
            </a:r>
            <a:r>
              <a:rPr lang="el-GR" sz="2000" dirty="0" err="1"/>
              <a:t>compaction</a:t>
            </a:r>
            <a:r>
              <a:rPr lang="el-GR" sz="2000" dirty="0"/>
              <a:t>) που </a:t>
            </a:r>
            <a:r>
              <a:rPr lang="el-GR" sz="2000" dirty="0" smtClean="0"/>
              <a:t>θα μετατοπίσει </a:t>
            </a:r>
            <a:r>
              <a:rPr lang="el-GR" sz="2000" dirty="0"/>
              <a:t>τις διεργασίες έτσι ώστε να είναι </a:t>
            </a:r>
            <a:r>
              <a:rPr lang="el-GR" sz="2000" dirty="0" smtClean="0"/>
              <a:t>συνεχόμενες και </a:t>
            </a:r>
            <a:r>
              <a:rPr lang="el-GR" sz="2000" dirty="0"/>
              <a:t>όλη η ελεύθερη μνήμη να αποτελεί μια ενότητα (</a:t>
            </a:r>
            <a:r>
              <a:rPr lang="el-GR" sz="2000" dirty="0" err="1"/>
              <a:t>block</a:t>
            </a:r>
            <a:r>
              <a:rPr lang="el-GR" sz="2000" dirty="0"/>
              <a:t>).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συμπίεση σπαταλά το χρόνο της CPU και προϋποθέτει </a:t>
            </a:r>
            <a:r>
              <a:rPr lang="el-GR" sz="2000" dirty="0" smtClean="0"/>
              <a:t>τη δυνατότητα </a:t>
            </a:r>
            <a:r>
              <a:rPr lang="el-GR" sz="2000" dirty="0"/>
              <a:t>δυναμικής μετατόπισης (μεταφορά </a:t>
            </a:r>
            <a:r>
              <a:rPr lang="el-GR" sz="2000" dirty="0" smtClean="0"/>
              <a:t>ενός προγράμματος </a:t>
            </a:r>
            <a:r>
              <a:rPr lang="el-GR" sz="2000" dirty="0"/>
              <a:t>σε άλλη περιοχή μνήμης χωρίς </a:t>
            </a:r>
            <a:r>
              <a:rPr lang="el-GR" sz="2000" dirty="0" smtClean="0"/>
              <a:t>να ακυρώνονται </a:t>
            </a:r>
            <a:r>
              <a:rPr lang="el-GR" sz="2000" dirty="0"/>
              <a:t>οι αναφορές της μνήμης)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5038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Δυναμική </a:t>
            </a:r>
            <a:r>
              <a:rPr lang="el-GR" dirty="0" err="1"/>
              <a:t>τμηματοποίηση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989" y="1181365"/>
            <a:ext cx="6260021" cy="395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74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Αλγόριθμοι τοποθέτησης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/>
              <a:t>Το ΛΣ πρέπει να αποφασίσει ποιο ελεύθερο τμήμα </a:t>
            </a:r>
            <a:r>
              <a:rPr lang="el-GR" sz="2400" dirty="0" smtClean="0"/>
              <a:t>της μνήμης </a:t>
            </a:r>
            <a:r>
              <a:rPr lang="el-GR" sz="2400" dirty="0"/>
              <a:t>θα εκχωρήσει σε μια διεργασία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Αλγόριθμος </a:t>
            </a:r>
            <a:r>
              <a:rPr lang="el-GR" sz="2400" dirty="0"/>
              <a:t>καλύτερης τοποθέτησης </a:t>
            </a:r>
            <a:r>
              <a:rPr lang="el-GR" sz="2400" dirty="0" smtClean="0"/>
              <a:t>(</a:t>
            </a:r>
            <a:r>
              <a:rPr lang="el-GR" sz="2400" dirty="0" err="1"/>
              <a:t>best-fit</a:t>
            </a:r>
            <a:r>
              <a:rPr lang="el-GR" sz="2400" dirty="0"/>
              <a:t> </a:t>
            </a:r>
            <a:r>
              <a:rPr lang="el-GR" sz="2400" dirty="0" err="1"/>
              <a:t>algorithm</a:t>
            </a:r>
            <a:r>
              <a:rPr lang="el-GR" sz="2400" dirty="0"/>
              <a:t>)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Επιλογή </a:t>
            </a:r>
            <a:r>
              <a:rPr lang="el-GR" sz="2400" dirty="0"/>
              <a:t>του </a:t>
            </a:r>
            <a:r>
              <a:rPr lang="el-GR" sz="2400" dirty="0" err="1"/>
              <a:t>block</a:t>
            </a:r>
            <a:r>
              <a:rPr lang="el-GR" sz="2400" dirty="0"/>
              <a:t> που είναι πλησιέστερα στο μέγεθος που απαιτείται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Έχει </a:t>
            </a:r>
            <a:r>
              <a:rPr lang="el-GR" sz="2400" dirty="0"/>
              <a:t>τη χειρότερη απόδοση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Επειδή </a:t>
            </a:r>
            <a:r>
              <a:rPr lang="el-GR" sz="2400" dirty="0"/>
              <a:t>βρίσκει το μικρότερο </a:t>
            </a:r>
            <a:r>
              <a:rPr lang="el-GR" sz="2400" dirty="0" err="1"/>
              <a:t>block</a:t>
            </a:r>
            <a:r>
              <a:rPr lang="el-GR" sz="2400" dirty="0"/>
              <a:t> για τη διεργασία, η κύρια </a:t>
            </a:r>
            <a:r>
              <a:rPr lang="el-GR" sz="2400" dirty="0" smtClean="0"/>
              <a:t>μνήμη γεμίζει </a:t>
            </a:r>
            <a:r>
              <a:rPr lang="el-GR" sz="2400" dirty="0"/>
              <a:t>γρήγορα από </a:t>
            </a:r>
            <a:r>
              <a:rPr lang="el-GR" sz="2400" dirty="0" err="1"/>
              <a:t>blocks</a:t>
            </a:r>
            <a:r>
              <a:rPr lang="el-GR" sz="2400" dirty="0"/>
              <a:t> που είναι πολύ μικρά και η </a:t>
            </a:r>
            <a:r>
              <a:rPr lang="el-GR" sz="2400" dirty="0" smtClean="0"/>
              <a:t>συμπίεση πραγματοποιείται </a:t>
            </a:r>
            <a:r>
              <a:rPr lang="el-GR" sz="2400" dirty="0"/>
              <a:t>πιο συχνά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035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Αλγόριθμοι τοποθέτησης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/>
              <a:t>Αλγόριθμος πρώτης τοποθέτησης (First-</a:t>
            </a:r>
            <a:r>
              <a:rPr lang="el-GR" sz="1600" dirty="0" err="1"/>
              <a:t>fit</a:t>
            </a:r>
            <a:r>
              <a:rPr lang="el-GR" sz="1600" dirty="0"/>
              <a:t> </a:t>
            </a:r>
            <a:r>
              <a:rPr lang="el-GR" sz="1600" dirty="0" err="1"/>
              <a:t>algorithm</a:t>
            </a:r>
            <a:r>
              <a:rPr lang="el-GR" sz="1600" dirty="0"/>
              <a:t>)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400" dirty="0" smtClean="0"/>
              <a:t>Ξεκινά </a:t>
            </a:r>
            <a:r>
              <a:rPr lang="el-GR" sz="1400" dirty="0"/>
              <a:t>και σαρώνει τη μνήμη από την αρχή και επιλέγει το </a:t>
            </a:r>
            <a:r>
              <a:rPr lang="el-GR" sz="1400" dirty="0" smtClean="0"/>
              <a:t>πρώτο διαθέσιμο </a:t>
            </a:r>
            <a:r>
              <a:rPr lang="el-GR" sz="1400" dirty="0"/>
              <a:t>μπλοκ που είναι αρκετά μεγάλο.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400" dirty="0" smtClean="0"/>
              <a:t>Ταχύτερος</a:t>
            </a:r>
            <a:endParaRPr lang="el-GR" sz="14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400" dirty="0"/>
              <a:t>Πολλές διεργασίες φορτώνονται στο εμπρός τμήμα της μνήμης που θα πρέπει να εξετάζεται κάθε φορά που γίνεται προσπάθεια για την εύρεση ενός ελεύθερου </a:t>
            </a:r>
            <a:r>
              <a:rPr lang="el-GR" sz="1400" dirty="0" err="1"/>
              <a:t>block</a:t>
            </a:r>
            <a:endParaRPr lang="el-GR" sz="1400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Αλγόριθμος </a:t>
            </a:r>
            <a:r>
              <a:rPr lang="el-GR" sz="1800" dirty="0"/>
              <a:t>επόμενης τοποθέτησης (</a:t>
            </a:r>
            <a:r>
              <a:rPr lang="el-GR" sz="1800" dirty="0" err="1"/>
              <a:t>next-fit</a:t>
            </a:r>
            <a:r>
              <a:rPr lang="el-GR" sz="1800" dirty="0"/>
              <a:t> </a:t>
            </a:r>
            <a:r>
              <a:rPr lang="el-GR" sz="1800" dirty="0" err="1"/>
              <a:t>algorithm</a:t>
            </a:r>
            <a:r>
              <a:rPr lang="el-GR" sz="1800" dirty="0"/>
              <a:t>)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400" dirty="0" smtClean="0"/>
              <a:t>Ξεκινά </a:t>
            </a:r>
            <a:r>
              <a:rPr lang="el-GR" sz="1400" dirty="0"/>
              <a:t>να σαρώνει τη μνήμη από την τελευταία τοποθέτηση </a:t>
            </a:r>
            <a:r>
              <a:rPr lang="el-GR" sz="1400" dirty="0" smtClean="0"/>
              <a:t>και επιλέγει </a:t>
            </a:r>
            <a:r>
              <a:rPr lang="el-GR" sz="1400" dirty="0"/>
              <a:t>το επόμενο αρκετά μεγάλο διαθέσιμο μπλοκ.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400" dirty="0" smtClean="0"/>
              <a:t>Εκχωρεί </a:t>
            </a:r>
            <a:r>
              <a:rPr lang="el-GR" sz="1400" dirty="0"/>
              <a:t>συχνά ένα </a:t>
            </a:r>
            <a:r>
              <a:rPr lang="el-GR" sz="1400" dirty="0" err="1"/>
              <a:t>block</a:t>
            </a:r>
            <a:r>
              <a:rPr lang="el-GR" sz="1400" dirty="0"/>
              <a:t> μνήμης που βρίσκεται στο τέλος </a:t>
            </a:r>
            <a:r>
              <a:rPr lang="el-GR" sz="1400" dirty="0" smtClean="0"/>
              <a:t>της μνήμης</a:t>
            </a:r>
            <a:r>
              <a:rPr lang="el-GR" sz="1400" dirty="0"/>
              <a:t>, όπου βρίσκεται το μεγαλύτερο </a:t>
            </a:r>
            <a:r>
              <a:rPr lang="el-GR" sz="1400" dirty="0" err="1"/>
              <a:t>block</a:t>
            </a:r>
            <a:endParaRPr lang="el-GR" sz="14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400" dirty="0" smtClean="0"/>
              <a:t>Το </a:t>
            </a:r>
            <a:r>
              <a:rPr lang="el-GR" sz="1400" dirty="0"/>
              <a:t>μεγαλύτερο </a:t>
            </a:r>
            <a:r>
              <a:rPr lang="el-GR" sz="1400" dirty="0" err="1"/>
              <a:t>block</a:t>
            </a:r>
            <a:r>
              <a:rPr lang="el-GR" sz="1400" dirty="0"/>
              <a:t> μνήμης διασπάται σε μικρότερα </a:t>
            </a:r>
            <a:r>
              <a:rPr lang="el-GR" sz="1400" dirty="0" err="1"/>
              <a:t>blocks</a:t>
            </a:r>
            <a:endParaRPr lang="el-GR" sz="14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400" dirty="0" smtClean="0"/>
              <a:t>Η </a:t>
            </a:r>
            <a:r>
              <a:rPr lang="el-GR" sz="1400" dirty="0"/>
              <a:t>συμπίεση απαιτείται για να αποκτηθεί ένα μεγάλο </a:t>
            </a:r>
            <a:r>
              <a:rPr lang="el-GR" sz="1400" dirty="0" err="1"/>
              <a:t>block</a:t>
            </a:r>
            <a:r>
              <a:rPr lang="el-GR" sz="1400" dirty="0"/>
              <a:t> στο </a:t>
            </a:r>
            <a:r>
              <a:rPr lang="el-GR" sz="1400" dirty="0" smtClean="0"/>
              <a:t>τέλος της </a:t>
            </a:r>
            <a:r>
              <a:rPr lang="el-GR" sz="1400" dirty="0"/>
              <a:t>μνήμης.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400" dirty="0" smtClean="0"/>
              <a:t>Παρόμοια </a:t>
            </a:r>
            <a:r>
              <a:rPr lang="el-GR" sz="1400" dirty="0"/>
              <a:t>επίδοση με τον αλγόριθμο πρώτης τοποθέτησης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90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Παράδειγμα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692" y="1006233"/>
            <a:ext cx="5544616" cy="459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49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6. Εναλλαγή (</a:t>
            </a:r>
            <a:r>
              <a:rPr lang="en-US" dirty="0"/>
              <a:t>swapping)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1057300"/>
            <a:ext cx="5832648" cy="439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36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Εναλλαγή (</a:t>
            </a:r>
            <a:r>
              <a:rPr lang="en-US" dirty="0"/>
              <a:t>Swapping)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201316"/>
            <a:ext cx="8291264" cy="231608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/>
              <a:t>Η εκχώρηση μνήμης αλλάζει καθώς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Έρχονται </a:t>
            </a:r>
            <a:r>
              <a:rPr lang="el-GR" sz="1600" dirty="0"/>
              <a:t>νέες διεργασίες στη μνήμη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Διεργασίες </a:t>
            </a:r>
            <a:r>
              <a:rPr lang="el-GR" sz="1600" dirty="0"/>
              <a:t>εγκαταλείπουν τη μνήμη</a:t>
            </a:r>
          </a:p>
          <a:p>
            <a:pPr lvl="2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Εναλλάσσονται </a:t>
            </a:r>
            <a:r>
              <a:rPr lang="el-GR" sz="1600" dirty="0"/>
              <a:t>στο δίσκο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600" dirty="0" smtClean="0"/>
              <a:t>Ολοκληρώνουν </a:t>
            </a:r>
            <a:r>
              <a:rPr lang="el-GR" sz="1600" dirty="0"/>
              <a:t>την εκτέλεσή τους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Πραγματοποιείται </a:t>
            </a:r>
            <a:r>
              <a:rPr lang="el-GR" sz="1800" dirty="0"/>
              <a:t>συνεχής εκχώρηση μνήμης στις διεργασίες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Συνήθως </a:t>
            </a:r>
            <a:r>
              <a:rPr lang="el-GR" sz="1800" dirty="0"/>
              <a:t>εφαρμόζεται σε συνδυασμό με τη δυναμική </a:t>
            </a:r>
            <a:r>
              <a:rPr lang="el-GR" sz="1800" dirty="0" err="1"/>
              <a:t>τμηματοποίηση</a:t>
            </a:r>
            <a:endParaRPr lang="el-GR" sz="1800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Οι </a:t>
            </a:r>
            <a:r>
              <a:rPr lang="el-GR" sz="1800" dirty="0"/>
              <a:t>γκρι περιοχές είναι μνήμη που δεν χρησιμοποιείται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7317" y="3905100"/>
            <a:ext cx="4890751" cy="169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3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Περιορισμοί της εναλλαγής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/>
              <a:t>Προβλήματα με την εναλλαγή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διεργασία πρέπει να χωρά στη φυσική μνήμη (αδύνατη η </a:t>
            </a:r>
            <a:r>
              <a:rPr lang="el-GR" sz="2000" dirty="0" smtClean="0"/>
              <a:t>εκτέλεση μεγαλύτερων </a:t>
            </a:r>
            <a:r>
              <a:rPr lang="el-GR" sz="2000" dirty="0"/>
              <a:t>διεργασιών) λόγω της συνεχούς εκχώρησης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μνήμη κατακερματίζεται και απαιτείται συμπίεση για </a:t>
            </a:r>
            <a:r>
              <a:rPr lang="el-GR" sz="2000" dirty="0" smtClean="0"/>
              <a:t>την </a:t>
            </a:r>
            <a:r>
              <a:rPr lang="el-GR" sz="2000" dirty="0" err="1" smtClean="0"/>
              <a:t>επανασυναρμολόγηση</a:t>
            </a:r>
            <a:r>
              <a:rPr lang="el-GR" sz="2000" dirty="0" smtClean="0"/>
              <a:t> </a:t>
            </a:r>
            <a:r>
              <a:rPr lang="el-GR" sz="2000" dirty="0"/>
              <a:t>μεγαλύτερων ελεύθερων περιοχών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διεργασίες μπορούν να βρίσκονται και στη μνήμη και στο δίσκο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400" dirty="0" smtClean="0"/>
              <a:t>Οι </a:t>
            </a:r>
            <a:r>
              <a:rPr lang="el-GR" sz="2400" dirty="0"/>
              <a:t>επικαλύψεις επιλύουν το πρώτο πρόβλημα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Κατατέμνουν </a:t>
            </a:r>
            <a:r>
              <a:rPr lang="el-GR" sz="2000" dirty="0"/>
              <a:t>τη διεργασία στη διάρκεια του χρόνου (κυρίως </a:t>
            </a:r>
            <a:r>
              <a:rPr lang="el-GR" sz="2000" dirty="0" smtClean="0"/>
              <a:t>τα δεδομένα</a:t>
            </a:r>
            <a:r>
              <a:rPr lang="el-GR" sz="2000" dirty="0"/>
              <a:t>)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Δεν </a:t>
            </a:r>
            <a:r>
              <a:rPr lang="el-GR" sz="2000" dirty="0"/>
              <a:t>επιλύουν το πρόβλημα του κατακερματισμού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062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Άσκηση 1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/>
              <a:t>Ένα σύστημα τοποθετεί διεργασίες στη </a:t>
            </a:r>
            <a:r>
              <a:rPr lang="el-GR" sz="2000" dirty="0" smtClean="0"/>
              <a:t>μνήμη χρησιμοποιώντας </a:t>
            </a:r>
            <a:r>
              <a:rPr lang="el-GR" sz="2000" dirty="0"/>
              <a:t>δυναμική πολιτική τοποθέτησης. Κατά </a:t>
            </a:r>
            <a:r>
              <a:rPr lang="el-GR" sz="2000" dirty="0" smtClean="0"/>
              <a:t>την πλέον </a:t>
            </a:r>
            <a:r>
              <a:rPr lang="el-GR" sz="2000" dirty="0"/>
              <a:t>πρόσφατη χρονική στιγμή έγινε φόρτωση </a:t>
            </a:r>
            <a:r>
              <a:rPr lang="el-GR" sz="2000" dirty="0" smtClean="0"/>
              <a:t>μιας διεργασίας </a:t>
            </a:r>
            <a:r>
              <a:rPr lang="el-GR" sz="2000" dirty="0"/>
              <a:t>που χρειαζόταν 12KB μνήμης και η </a:t>
            </a:r>
            <a:r>
              <a:rPr lang="el-GR" sz="2000" dirty="0" smtClean="0"/>
              <a:t>εικόνα μνήμης </a:t>
            </a:r>
            <a:r>
              <a:rPr lang="el-GR" sz="2000" dirty="0"/>
              <a:t>του συστήματος διαμορφώθηκε ως εξής </a:t>
            </a:r>
            <a:r>
              <a:rPr lang="el-GR" sz="2000" dirty="0" smtClean="0"/>
              <a:t>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l-GR" sz="2000" dirty="0"/>
              <a:t/>
            </a:r>
            <a:br>
              <a:rPr lang="el-GR" sz="2000" dirty="0"/>
            </a:br>
            <a:endParaRPr lang="el-GR" sz="2000" dirty="0"/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σκιασμένες περιοχές δηλώνουν αχρησιμοποίητα </a:t>
            </a:r>
            <a:r>
              <a:rPr lang="el-GR" sz="2000" dirty="0" smtClean="0"/>
              <a:t> τμήματα μνήμης</a:t>
            </a:r>
            <a:r>
              <a:rPr lang="el-GR" sz="2000" dirty="0"/>
              <a:t>, οι λευκές τα κενά τμήματα ενώ η περιοχή με </a:t>
            </a:r>
            <a:r>
              <a:rPr lang="el-GR" sz="2000" dirty="0" smtClean="0"/>
              <a:t>μαύρο χρώμα </a:t>
            </a:r>
            <a:r>
              <a:rPr lang="el-GR" sz="2000" dirty="0"/>
              <a:t>τη θέση όπου έγινε η τελευταία τοποθέτηση. </a:t>
            </a:r>
            <a:r>
              <a:rPr lang="el-GR" sz="2000" dirty="0" smtClean="0"/>
              <a:t>Οι αριθμοί </a:t>
            </a:r>
            <a:r>
              <a:rPr lang="el-GR" sz="2000" dirty="0"/>
              <a:t>δηλώνουν το μέγεθος σε KB.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 smtClean="0"/>
              <a:t>Να </a:t>
            </a:r>
            <a:r>
              <a:rPr lang="el-GR" sz="2000" dirty="0"/>
              <a:t>σχεδιάσετε την εικόνα μνήμης μετά την τοποθέτηση </a:t>
            </a:r>
            <a:r>
              <a:rPr lang="el-GR" sz="2000" dirty="0" smtClean="0"/>
              <a:t>μιας νέας </a:t>
            </a:r>
            <a:r>
              <a:rPr lang="el-GR" sz="2000" dirty="0"/>
              <a:t>διεργασίας που χρειάζεται 22KB μνήμης σύμφωνα </a:t>
            </a:r>
            <a:r>
              <a:rPr lang="el-GR" sz="2000" dirty="0" smtClean="0"/>
              <a:t>με τους </a:t>
            </a:r>
            <a:r>
              <a:rPr lang="el-GR" sz="2000" dirty="0"/>
              <a:t>αλγορίθμους : </a:t>
            </a:r>
            <a:r>
              <a:rPr lang="el-GR" sz="2000" dirty="0" err="1"/>
              <a:t>first-fit</a:t>
            </a:r>
            <a:r>
              <a:rPr lang="el-GR" sz="2000" dirty="0"/>
              <a:t>, </a:t>
            </a:r>
            <a:r>
              <a:rPr lang="el-GR" sz="2000" dirty="0" err="1"/>
              <a:t>best-fit</a:t>
            </a:r>
            <a:r>
              <a:rPr lang="el-GR" sz="2000" dirty="0"/>
              <a:t>, </a:t>
            </a:r>
            <a:r>
              <a:rPr lang="el-GR" sz="2000" dirty="0" err="1"/>
              <a:t>next-fit</a:t>
            </a:r>
            <a:r>
              <a:rPr lang="el-GR" sz="2000" dirty="0"/>
              <a:t>.</a:t>
            </a:r>
            <a:endParaRPr lang="el-GR" sz="1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362" y="2671564"/>
            <a:ext cx="7743275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1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Autofit/>
          </a:bodyPr>
          <a:lstStyle/>
          <a:p>
            <a:r>
              <a:rPr lang="el-GR" dirty="0"/>
              <a:t>Άσκηση 2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dirty="0"/>
              <a:t>Υποθέστε ότι έχετε ελεύθερη μνήμη σε τμήματα </a:t>
            </a:r>
            <a:r>
              <a:rPr lang="el-GR" sz="2000" dirty="0" smtClean="0"/>
              <a:t>μεγέθους100KB</a:t>
            </a:r>
            <a:r>
              <a:rPr lang="el-GR" sz="2000" dirty="0"/>
              <a:t>, 500KB, 200KB, 300KB, και 600KB (με αυτή </a:t>
            </a:r>
            <a:r>
              <a:rPr lang="el-GR" sz="2000" dirty="0" smtClean="0"/>
              <a:t>τη σειρά</a:t>
            </a:r>
            <a:r>
              <a:rPr lang="el-GR" sz="2000" dirty="0"/>
              <a:t>) και υπάρχουν κατά σειρά απαιτήσεις μνήμης </a:t>
            </a:r>
            <a:r>
              <a:rPr lang="el-GR" sz="2000" dirty="0" smtClean="0"/>
              <a:t>για 212KB</a:t>
            </a:r>
            <a:r>
              <a:rPr lang="el-GR" sz="2000" dirty="0"/>
              <a:t>, 417KB, 112KB, και 426KB.</a:t>
            </a: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2000" b="1" dirty="0" smtClean="0"/>
              <a:t>Ερωτήσεις</a:t>
            </a:r>
            <a:endParaRPr lang="el-GR" sz="2000" b="1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Δείξτε </a:t>
            </a:r>
            <a:r>
              <a:rPr lang="el-GR" sz="1800" dirty="0"/>
              <a:t>πως ο αλγόριθμος πρώτης τοποθέτησης θα διευθετήσει </a:t>
            </a:r>
            <a:r>
              <a:rPr lang="el-GR" sz="1800" dirty="0" smtClean="0"/>
              <a:t>τις απαιτήσεις </a:t>
            </a:r>
            <a:r>
              <a:rPr lang="el-GR" sz="1800" dirty="0"/>
              <a:t>στην ελεύθερη μνήμη. Υπολογίστε το ελεύθερο </a:t>
            </a:r>
            <a:r>
              <a:rPr lang="el-GR" sz="1800" dirty="0" smtClean="0"/>
              <a:t>τμήμα μνήμης </a:t>
            </a:r>
            <a:r>
              <a:rPr lang="el-GR" sz="1800" dirty="0"/>
              <a:t>μετά από κάθε άφιξη.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Δείξτε </a:t>
            </a:r>
            <a:r>
              <a:rPr lang="el-GR" sz="1800" dirty="0"/>
              <a:t>πως ο αλγόριθμος βέλτιστης τοποθέτησης θα διευθετήσει </a:t>
            </a:r>
            <a:r>
              <a:rPr lang="el-GR" sz="1800" dirty="0" smtClean="0"/>
              <a:t>τις ίδιες </a:t>
            </a:r>
            <a:r>
              <a:rPr lang="el-GR" sz="1800" dirty="0"/>
              <a:t>απαιτήσεις στην ελεύθερη μνήμη. Υπολογίστε το </a:t>
            </a:r>
            <a:r>
              <a:rPr lang="el-GR" sz="1800" dirty="0" smtClean="0"/>
              <a:t>ελεύθερο τμήμα </a:t>
            </a:r>
            <a:r>
              <a:rPr lang="el-GR" sz="1800" dirty="0"/>
              <a:t>μνήμης μετά από κάθε άφιξη.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Δείξτε </a:t>
            </a:r>
            <a:r>
              <a:rPr lang="el-GR" sz="1800" dirty="0"/>
              <a:t>πως ο αλγόριθμος επόμενης τοποθέτησης θα διευθετήσει </a:t>
            </a:r>
            <a:r>
              <a:rPr lang="el-GR" sz="1800" dirty="0" smtClean="0"/>
              <a:t>τις απαιτήσεις </a:t>
            </a:r>
            <a:r>
              <a:rPr lang="el-GR" sz="1800" dirty="0"/>
              <a:t>στην ελεύθερη μνήμη (</a:t>
            </a:r>
            <a:r>
              <a:rPr lang="el-GR" sz="1800" dirty="0" err="1"/>
              <a:t>last</a:t>
            </a:r>
            <a:r>
              <a:rPr lang="el-GR" sz="1800" dirty="0"/>
              <a:t> </a:t>
            </a:r>
            <a:r>
              <a:rPr lang="el-GR" sz="1800" dirty="0" err="1"/>
              <a:t>allocated</a:t>
            </a:r>
            <a:r>
              <a:rPr lang="el-GR" sz="1800" dirty="0"/>
              <a:t> </a:t>
            </a:r>
            <a:r>
              <a:rPr lang="el-GR" sz="1800" dirty="0" err="1"/>
              <a:t>block</a:t>
            </a:r>
            <a:r>
              <a:rPr lang="el-GR" sz="1800" dirty="0"/>
              <a:t> 200KB</a:t>
            </a:r>
            <a:r>
              <a:rPr lang="el-GR" sz="1800" dirty="0" smtClean="0"/>
              <a:t>). </a:t>
            </a:r>
            <a:endParaRPr lang="el-GR" sz="18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/>
              <a:t>Υπολογίστε το ελεύθερο τμήμα μνήμης μετά από κάθε άφιξη.</a:t>
            </a:r>
            <a:endParaRPr lang="el-GR" sz="16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5453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Συστήματα, 8η Έκδοση,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Συστήματα 9η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Abraham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Silberschatz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Peter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Baer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Galvin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Greg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Gagne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Δημήτριος Λιαροκάπης.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Λειτουργικά Συστήματα.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://eclass.teiep.gr/courses/COMP116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Διαχείριση Μνήμης</a:t>
            </a:r>
            <a:endParaRPr lang="el-GR" baseline="-25000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Διαχείριση </a:t>
            </a:r>
            <a:r>
              <a:rPr lang="en-US" dirty="0"/>
              <a:t>M</a:t>
            </a:r>
            <a:r>
              <a:rPr lang="el-GR" dirty="0" err="1"/>
              <a:t>νήμης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Κύρια Μνήμη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Εισαγωγή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Βασική </a:t>
            </a:r>
            <a:r>
              <a:rPr lang="el-GR" sz="2400" dirty="0"/>
              <a:t>διαχείριση μνήμης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Μνήμη </a:t>
            </a:r>
            <a:r>
              <a:rPr lang="el-GR" sz="2400" dirty="0"/>
              <a:t>και </a:t>
            </a:r>
            <a:r>
              <a:rPr lang="el-GR" sz="2400" dirty="0" err="1"/>
              <a:t>πολυπρογραμματισμός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Τμηματοποίηση </a:t>
            </a:r>
            <a:r>
              <a:rPr lang="el-GR" sz="2400" dirty="0"/>
              <a:t>σταθερού μεγέθους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Δυναμική </a:t>
            </a:r>
            <a:r>
              <a:rPr lang="el-GR" sz="2400" dirty="0" err="1"/>
              <a:t>τμηματοποίηση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Εναλλαγή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219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Κύρια Μνήμη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Εισαγωγή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Βασική </a:t>
            </a:r>
            <a:r>
              <a:rPr lang="el-GR" sz="2400" dirty="0"/>
              <a:t>διαχείριση μνήμης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Μνήμη </a:t>
            </a:r>
            <a:r>
              <a:rPr lang="el-GR" sz="2400" dirty="0"/>
              <a:t>και </a:t>
            </a:r>
            <a:r>
              <a:rPr lang="el-GR" sz="2400" dirty="0" err="1"/>
              <a:t>πολυπρογραμματισμός</a:t>
            </a: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Τμηματοποίηση </a:t>
            </a:r>
            <a:r>
              <a:rPr lang="el-GR" sz="2400" dirty="0"/>
              <a:t>σταθερού μεγέθους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000" dirty="0" smtClean="0"/>
              <a:t>Ίσα </a:t>
            </a:r>
            <a:r>
              <a:rPr lang="el-GR" sz="2000" dirty="0"/>
              <a:t>τμήματα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l-GR" sz="2000" dirty="0" smtClean="0"/>
              <a:t>Άνισα </a:t>
            </a:r>
            <a:r>
              <a:rPr lang="el-GR" sz="2000" dirty="0"/>
              <a:t>τμήματα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Δυναμική </a:t>
            </a:r>
            <a:r>
              <a:rPr lang="el-GR" sz="2400" dirty="0" err="1"/>
              <a:t>τμηματοποίηση</a:t>
            </a: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Εναλλαγή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649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1. Εισαγωγή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Η διαχείριση μνήμης είναι η λειτουργία της υποδιαίρεσης </a:t>
            </a:r>
            <a:r>
              <a:rPr lang="el-GR" sz="2000" dirty="0" smtClean="0"/>
              <a:t>της μνήμης </a:t>
            </a:r>
            <a:r>
              <a:rPr lang="el-GR" sz="2000" dirty="0"/>
              <a:t>από το λειτουργικό σύστημα με δυναμικό τρόπο </a:t>
            </a:r>
            <a:r>
              <a:rPr lang="el-GR" sz="2000" dirty="0" smtClean="0"/>
              <a:t>ώστε να </a:t>
            </a:r>
            <a:r>
              <a:rPr lang="el-GR" sz="2000" dirty="0"/>
              <a:t>εξυπηρετούνται όσο το δυνατόν περισσότερες διεργασίες.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Είναι </a:t>
            </a:r>
            <a:r>
              <a:rPr lang="el-GR" sz="2000" dirty="0"/>
              <a:t>απαραίτητη διότι :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μνήμη είναι ένας ανεπαρκής πόρος και είναι απαραίτητη </a:t>
            </a:r>
            <a:r>
              <a:rPr lang="el-GR" sz="1800" dirty="0" smtClean="0"/>
              <a:t>η αποτελεσματική </a:t>
            </a:r>
            <a:r>
              <a:rPr lang="el-GR" sz="1800" dirty="0"/>
              <a:t>χρήση της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Παρέχει </a:t>
            </a:r>
            <a:r>
              <a:rPr lang="el-GR" sz="1800" dirty="0"/>
              <a:t>ευκολία στον προγραμματισμό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Ενισχύει </a:t>
            </a:r>
            <a:r>
              <a:rPr lang="el-GR" sz="1800" dirty="0"/>
              <a:t>τον </a:t>
            </a:r>
            <a:r>
              <a:rPr lang="el-GR" sz="1800" dirty="0" err="1"/>
              <a:t>πολυπρογραμματισμό</a:t>
            </a:r>
            <a:endParaRPr lang="el-GR" sz="1800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Παρέχει </a:t>
            </a:r>
            <a:r>
              <a:rPr lang="el-GR" sz="1800" dirty="0"/>
              <a:t>ασφάλεια και προστασία στις εκτελούμενες διεργασίες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l-GR" sz="1800" dirty="0" smtClean="0"/>
              <a:t>Οι </a:t>
            </a:r>
            <a:r>
              <a:rPr lang="el-GR" sz="1800" dirty="0"/>
              <a:t>προγραμματιστές επιζητούν την ελαχιστοποίηση του </a:t>
            </a:r>
            <a:r>
              <a:rPr lang="el-GR" sz="1800" dirty="0" smtClean="0"/>
              <a:t>χρόνου προσπέλασης </a:t>
            </a:r>
            <a:r>
              <a:rPr lang="el-GR" sz="1800" dirty="0"/>
              <a:t>και τη μεγιστοποίηση του μεγέθους της μνήμης για </a:t>
            </a:r>
            <a:r>
              <a:rPr lang="el-GR" sz="1800" dirty="0" smtClean="0"/>
              <a:t>την εκτέλεση </a:t>
            </a:r>
            <a:r>
              <a:rPr lang="el-GR" sz="1800" dirty="0"/>
              <a:t>των προγραμμάτων.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176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Διαχειριστής μνήμης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Ο διαχειριστής μνήμης είναι ένα συστατικό του ΛΣ </a:t>
            </a:r>
            <a:r>
              <a:rPr lang="el-GR" sz="2400" dirty="0" smtClean="0"/>
              <a:t>που ασχολείται </a:t>
            </a:r>
            <a:r>
              <a:rPr lang="el-GR" sz="2400" dirty="0"/>
              <a:t>με την οργάνωση και τις στρατηγικές </a:t>
            </a:r>
            <a:r>
              <a:rPr lang="el-GR" sz="2400" dirty="0" smtClean="0"/>
              <a:t>διαχείρισης της </a:t>
            </a:r>
            <a:r>
              <a:rPr lang="el-GR" sz="2400" dirty="0"/>
              <a:t>μνήμης.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Χαρακτηριστικά </a:t>
            </a:r>
            <a:r>
              <a:rPr lang="el-GR" sz="2400" dirty="0"/>
              <a:t>των διαχειριστών μνήμης: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Εκχωρούν </a:t>
            </a:r>
            <a:r>
              <a:rPr lang="el-GR" sz="2000" dirty="0"/>
              <a:t>την πρωτεύουσα μνήμη σε διεργασίες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Αντιστοιχούν </a:t>
            </a:r>
            <a:r>
              <a:rPr lang="el-GR" sz="2000" dirty="0"/>
              <a:t>το χώρο διευθύνσεων της διεργασίας στην κύρια μνήμη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Ελαχιστοποιούν </a:t>
            </a:r>
            <a:r>
              <a:rPr lang="el-GR" sz="2000" dirty="0"/>
              <a:t>το χρόνο προσπέλασης χρησιμοποιώντας </a:t>
            </a:r>
            <a:r>
              <a:rPr lang="el-GR" sz="2000" dirty="0" err="1" smtClean="0"/>
              <a:t>cost-effective</a:t>
            </a:r>
            <a:r>
              <a:rPr lang="el-GR" sz="2000" dirty="0" smtClean="0"/>
              <a:t> τεχνικές</a:t>
            </a:r>
            <a:r>
              <a:rPr lang="el-GR" sz="2000" dirty="0"/>
              <a:t>, στατικές ή δυναμικές.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 smtClean="0"/>
              <a:t>Αλληλεπιδρούν</a:t>
            </a:r>
            <a:r>
              <a:rPr lang="el-GR" sz="2000" dirty="0" smtClean="0"/>
              <a:t> </a:t>
            </a:r>
            <a:r>
              <a:rPr lang="el-GR" sz="2000" dirty="0"/>
              <a:t>με ειδικό </a:t>
            </a:r>
            <a:r>
              <a:rPr lang="el-GR" sz="2000" dirty="0" err="1"/>
              <a:t>hardware</a:t>
            </a:r>
            <a:r>
              <a:rPr lang="el-GR" sz="2000" dirty="0"/>
              <a:t> για τη διαχείριση της </a:t>
            </a:r>
            <a:r>
              <a:rPr lang="el-GR" sz="2000" dirty="0" smtClean="0"/>
              <a:t>μνήμης (</a:t>
            </a:r>
            <a:r>
              <a:rPr lang="el-GR" sz="2000" dirty="0"/>
              <a:t>MMU) για να βελτιώσουν την απόδοση.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8834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Στρατηγικές διαχείρισης μνήμης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91264" cy="382825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Σχεδιάζονται έτσι ώστε να είναι εφικτή η βέλτιστη </a:t>
            </a:r>
            <a:r>
              <a:rPr lang="el-GR" sz="2000" dirty="0" smtClean="0"/>
              <a:t>δυνατή χρήση </a:t>
            </a:r>
            <a:r>
              <a:rPr lang="el-GR" sz="2000" dirty="0"/>
              <a:t>της κύριας μνήμης και διακρίνονται σε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Στρατηγικές </a:t>
            </a:r>
            <a:r>
              <a:rPr lang="el-GR" sz="1800" dirty="0"/>
              <a:t>προσκόμισης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600" dirty="0" smtClean="0"/>
              <a:t>Καθορίζουν </a:t>
            </a:r>
            <a:r>
              <a:rPr lang="el-GR" sz="1600" dirty="0"/>
              <a:t>το σημείο όπου θα τοποθετηθεί το επόμενο </a:t>
            </a:r>
            <a:r>
              <a:rPr lang="el-GR" sz="1600" dirty="0" smtClean="0"/>
              <a:t>τμήμα προγράμματος </a:t>
            </a:r>
            <a:r>
              <a:rPr lang="el-GR" sz="1600" dirty="0"/>
              <a:t>ή δεδομένων, καθώς μετακινείται από </a:t>
            </a:r>
            <a:r>
              <a:rPr lang="el-GR" sz="1600" dirty="0" smtClean="0"/>
              <a:t>τη δευτερεύουσα </a:t>
            </a:r>
            <a:r>
              <a:rPr lang="el-GR" sz="1600" dirty="0"/>
              <a:t>μνήμη.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Στρατηγικές </a:t>
            </a:r>
            <a:r>
              <a:rPr lang="el-GR" sz="1800" dirty="0"/>
              <a:t>τοποθέτησης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600" dirty="0" smtClean="0"/>
              <a:t>Καθορίζουν </a:t>
            </a:r>
            <a:r>
              <a:rPr lang="el-GR" sz="1600" dirty="0"/>
              <a:t>το σημείο της κυρίας μνήμης όπου το σύστημα </a:t>
            </a:r>
            <a:r>
              <a:rPr lang="el-GR" sz="1600" dirty="0" smtClean="0"/>
              <a:t>θα μπορούσε </a:t>
            </a:r>
            <a:r>
              <a:rPr lang="el-GR" sz="1600" dirty="0"/>
              <a:t>να τοποθετήσει τμήματα δεδομένων.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Στρατηγικές </a:t>
            </a:r>
            <a:r>
              <a:rPr lang="el-GR" sz="1800" dirty="0"/>
              <a:t>επανατοποθέτησης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600" dirty="0" smtClean="0"/>
              <a:t>Καθορίζουν </a:t>
            </a:r>
            <a:r>
              <a:rPr lang="el-GR" sz="1600" dirty="0"/>
              <a:t>ποιο τμήμα θα αφαιρεθεί από την κύρια μνήμη </a:t>
            </a:r>
            <a:r>
              <a:rPr lang="el-GR" sz="1600" dirty="0" smtClean="0"/>
              <a:t>στις περιπτώσεις </a:t>
            </a:r>
            <a:r>
              <a:rPr lang="el-GR" sz="1600" dirty="0"/>
              <a:t>όπου η κύρια μνήμη είναι αρκετά πλήρης ώστε </a:t>
            </a:r>
            <a:r>
              <a:rPr lang="el-GR" sz="1600" dirty="0" smtClean="0"/>
              <a:t>να παρέχει </a:t>
            </a:r>
            <a:r>
              <a:rPr lang="el-GR" sz="1600" dirty="0"/>
              <a:t>χώρο σε ένα νέο πρόγραμμα.</a:t>
            </a:r>
            <a:endParaRPr lang="el-GR" sz="1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5930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7608</TotalTime>
  <Words>2168</Words>
  <Application>Microsoft Office PowerPoint</Application>
  <PresentationFormat>Προβολή στην οθόνη (16:10)</PresentationFormat>
  <Paragraphs>319</Paragraphs>
  <Slides>39</Slides>
  <Notes>39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5" baseType="lpstr">
      <vt:lpstr>Arial Unicode MS</vt:lpstr>
      <vt:lpstr>Arial</vt:lpstr>
      <vt:lpstr>Calibri</vt:lpstr>
      <vt:lpstr>Times New Roman</vt:lpstr>
      <vt:lpstr>Wingdings</vt:lpstr>
      <vt:lpstr>Θέμα του Office</vt:lpstr>
      <vt:lpstr>Λειτουργικά Συστήματα</vt:lpstr>
      <vt:lpstr>Παρουσίαση του PowerPoint</vt:lpstr>
      <vt:lpstr>Άδειες Χρήσης</vt:lpstr>
      <vt:lpstr>Χρηματοδότηση</vt:lpstr>
      <vt:lpstr>Διαχείριση Mνήμης</vt:lpstr>
      <vt:lpstr>Κύρια Μνήμη</vt:lpstr>
      <vt:lpstr>1. Εισαγωγή</vt:lpstr>
      <vt:lpstr>Διαχειριστής μνήμης</vt:lpstr>
      <vt:lpstr>Στρατηγικές διαχείρισης μνήμης</vt:lpstr>
      <vt:lpstr>Εκχώρηση μνήμης</vt:lpstr>
      <vt:lpstr>2. Βασική διαχείριση μνήμης</vt:lpstr>
      <vt:lpstr>Μονοπρογραμματισμός</vt:lpstr>
      <vt:lpstr>Επικαλύψεις (overlays)</vt:lpstr>
      <vt:lpstr>3. Μνήμη και πολυπρογραμματισμός</vt:lpstr>
      <vt:lpstr>Χρήση CPU – Πλήθος διεργασιών</vt:lpstr>
      <vt:lpstr>Πλήθος προγραμμάτων στη μνήμη</vt:lpstr>
      <vt:lpstr>4 Τμηματοποίηση σταθερού μεγέθους</vt:lpstr>
      <vt:lpstr>4.1 Τμηματοποίηση σταθερού μεγέθους – Ίσα Τμήματα</vt:lpstr>
      <vt:lpstr>Ίσα τμήματα</vt:lpstr>
      <vt:lpstr>Ίσα τμήματα</vt:lpstr>
      <vt:lpstr>4.2 Τμηματοποίηση σταθερού μεγέθους – Άνισα Τμήματα</vt:lpstr>
      <vt:lpstr>Κατακερματισμός</vt:lpstr>
      <vt:lpstr>Αλγόριθμοι τοποθέτησης</vt:lpstr>
      <vt:lpstr>Αλγόριθμοι τοποθέτησης – Άνισα τμήματα</vt:lpstr>
      <vt:lpstr>5. Δυναμική τμηματοποίηση</vt:lpstr>
      <vt:lpstr>Δυναμική τμηματοποίηση</vt:lpstr>
      <vt:lpstr>Αλγόριθμοι τοποθέτησης</vt:lpstr>
      <vt:lpstr>Αλγόριθμοι τοποθέτησης</vt:lpstr>
      <vt:lpstr>Παράδειγμα</vt:lpstr>
      <vt:lpstr>6. Εναλλαγή (swapping)</vt:lpstr>
      <vt:lpstr>Εναλλαγή (Swapping)</vt:lpstr>
      <vt:lpstr>Περιορισμοί της εναλλαγής</vt:lpstr>
      <vt:lpstr>Άσκηση 1</vt:lpstr>
      <vt:lpstr>Άσκηση 2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361</cp:revision>
  <dcterms:created xsi:type="dcterms:W3CDTF">2012-09-06T09:03:05Z</dcterms:created>
  <dcterms:modified xsi:type="dcterms:W3CDTF">2015-09-18T14:12:42Z</dcterms:modified>
</cp:coreProperties>
</file>