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57" r:id="rId4"/>
    <p:sldId id="259" r:id="rId5"/>
    <p:sldId id="388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16" r:id="rId17"/>
    <p:sldId id="291" r:id="rId18"/>
    <p:sldId id="292" r:id="rId19"/>
    <p:sldId id="293" r:id="rId20"/>
    <p:sldId id="280" r:id="rId21"/>
  </p:sldIdLst>
  <p:sldSz cx="9144000" cy="5715000" type="screen16x10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854" y="-163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0404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0232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3624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2932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8770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8342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466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772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764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9151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444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Αντικειμενοστραφής Προγραμματισμός – Ελεγχόμενη ροή προγράμματος, Τμήμα Μηχανικών Πληροφορικής,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3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775355"/>
            <a:ext cx="8784976" cy="1225021"/>
          </a:xfrm>
        </p:spPr>
        <p:txBody>
          <a:bodyPr>
            <a:normAutofit/>
          </a:bodyPr>
          <a:lstStyle/>
          <a:p>
            <a:r>
              <a:rPr lang="el-GR" sz="4000" dirty="0"/>
              <a:t>Αντικειμενοστραφής Προγραμματισμός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2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Ελεγχόμενη ροή προγράμματος</a:t>
            </a:r>
          </a:p>
          <a:p>
            <a:endParaRPr lang="el-GR" sz="2800" dirty="0" smtClean="0"/>
          </a:p>
          <a:p>
            <a:r>
              <a:rPr lang="el-GR" sz="2800" dirty="0" smtClean="0"/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εντολή </a:t>
            </a:r>
            <a:r>
              <a:rPr lang="en-US" i="1" dirty="0" smtClean="0"/>
              <a:t>for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Η εντολή αρχικοποίησης (</a:t>
            </a:r>
            <a:r>
              <a:rPr lang="el-GR" sz="2400" dirty="0" err="1"/>
              <a:t>initialization</a:t>
            </a:r>
            <a:r>
              <a:rPr lang="el-GR" sz="2400" dirty="0"/>
              <a:t>) εκτελείται στην αρχή του </a:t>
            </a:r>
            <a:r>
              <a:rPr lang="el-GR" sz="2400" dirty="0" err="1"/>
              <a:t>loop</a:t>
            </a:r>
            <a:r>
              <a:rPr lang="el-GR" sz="2400" dirty="0"/>
              <a:t> και στη </a:t>
            </a:r>
            <a:r>
              <a:rPr lang="el-GR" sz="2400" dirty="0" smtClean="0"/>
              <a:t>συνέχεια ελέγχεται </a:t>
            </a:r>
            <a:r>
              <a:rPr lang="el-GR" sz="2400" dirty="0"/>
              <a:t>αν είναι αληθής ή ψευδής η συνθήκη (</a:t>
            </a:r>
            <a:r>
              <a:rPr lang="el-GR" sz="2400" dirty="0" err="1"/>
              <a:t>condition</a:t>
            </a:r>
            <a:r>
              <a:rPr lang="el-GR" sz="2400" dirty="0"/>
              <a:t>). </a:t>
            </a:r>
            <a:endParaRPr lang="el-GR" sz="2400" dirty="0" smtClean="0"/>
          </a:p>
          <a:p>
            <a:r>
              <a:rPr lang="el-GR" sz="2400" dirty="0" smtClean="0"/>
              <a:t>Αν </a:t>
            </a:r>
            <a:r>
              <a:rPr lang="el-GR" sz="2400" dirty="0"/>
              <a:t>είναι αληθής, </a:t>
            </a:r>
            <a:r>
              <a:rPr lang="el-GR" sz="2400" dirty="0" smtClean="0"/>
              <a:t>εκτελούνται οι </a:t>
            </a:r>
            <a:r>
              <a:rPr lang="el-GR" sz="2400" dirty="0"/>
              <a:t>εντολές και στο τέλος εκτελείται η εντολή επανάληψης (</a:t>
            </a:r>
            <a:r>
              <a:rPr lang="el-GR" sz="2400" dirty="0" err="1"/>
              <a:t>iteration</a:t>
            </a:r>
            <a:r>
              <a:rPr lang="el-GR" sz="2400" dirty="0"/>
              <a:t>) και ελέγχεται </a:t>
            </a:r>
            <a:r>
              <a:rPr lang="el-GR" sz="2400" dirty="0" smtClean="0"/>
              <a:t>και πάλι </a:t>
            </a:r>
            <a:r>
              <a:rPr lang="el-GR" sz="2400" dirty="0"/>
              <a:t>αν είναι αληθής η συνθήκη. Αν είναι </a:t>
            </a:r>
            <a:r>
              <a:rPr lang="el-GR" sz="2400" dirty="0" smtClean="0"/>
              <a:t>αληθής εκτελούνται </a:t>
            </a:r>
            <a:r>
              <a:rPr lang="el-GR" sz="2400" dirty="0"/>
              <a:t>οι εντολές, </a:t>
            </a:r>
            <a:r>
              <a:rPr lang="el-GR" sz="2400" dirty="0" err="1"/>
              <a:t>κ.ο.κ.</a:t>
            </a:r>
            <a:endParaRPr lang="en-US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539552" y="4329424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for (int i = 1; i &lt; 20; i += 3) {</a:t>
            </a:r>
          </a:p>
          <a:p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6142082" y="4052425"/>
            <a:ext cx="151216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147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algn="ctr"/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</a:p>
          <a:p>
            <a:pPr algn="ctr"/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16</a:t>
            </a:r>
          </a:p>
          <a:p>
            <a:pPr algn="ctr"/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19</a:t>
            </a:r>
          </a:p>
        </p:txBody>
      </p:sp>
      <p:sp>
        <p:nvSpPr>
          <p:cNvPr id="8" name="Δεξιό βέλος 7"/>
          <p:cNvSpPr/>
          <p:nvPr/>
        </p:nvSpPr>
        <p:spPr>
          <a:xfrm>
            <a:off x="5212517" y="4677763"/>
            <a:ext cx="828600" cy="226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77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εντολή </a:t>
            </a:r>
            <a:r>
              <a:rPr lang="en-US" i="1" dirty="0" smtClean="0"/>
              <a:t>for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Κάθε μία από τις εντολές αρχικοποίησης, επανάληψης και η συνθήκη μπορεί </a:t>
            </a:r>
            <a:r>
              <a:rPr lang="el-GR" sz="2000" dirty="0" smtClean="0"/>
              <a:t>να παραλειφθεί </a:t>
            </a:r>
            <a:r>
              <a:rPr lang="el-GR" sz="2000" dirty="0"/>
              <a:t>αλλάζοντας τη συμπεριφορά της εντολής </a:t>
            </a:r>
            <a:r>
              <a:rPr lang="el-GR" sz="2000" i="1" dirty="0"/>
              <a:t>for</a:t>
            </a:r>
            <a:r>
              <a:rPr lang="el-GR" sz="2000" dirty="0"/>
              <a:t>.</a:t>
            </a:r>
            <a:endParaRPr lang="en-US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899592" y="2038628"/>
            <a:ext cx="7344816" cy="35548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int x = 10;</a:t>
            </a:r>
          </a:p>
          <a:p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for (; x &lt; 5; x++) {</a:t>
            </a:r>
          </a:p>
          <a:p>
            <a:r>
              <a:rPr lang="el-GR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nn-NO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cout </a:t>
            </a:r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&lt;&lt; x &lt;&lt; endl;</a:t>
            </a:r>
          </a:p>
          <a:p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double y = 20000; // (y = pi)</a:t>
            </a:r>
          </a:p>
          <a:p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for (; y &gt;= 10.0;) {</a:t>
            </a:r>
          </a:p>
          <a:p>
            <a:pPr lvl="1"/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1500" dirty="0">
                <a:latin typeface="Consolas" panose="020B0609020204030204" pitchFamily="49" charset="0"/>
                <a:cs typeface="Consolas" panose="020B0609020204030204" pitchFamily="49" charset="0"/>
              </a:rPr>
              <a:t>υπολογίζει την τετραγωνική του </a:t>
            </a:r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y </a:t>
            </a:r>
            <a:r>
              <a:rPr lang="el-GR" sz="1500" dirty="0">
                <a:latin typeface="Consolas" panose="020B0609020204030204" pitchFamily="49" charset="0"/>
                <a:cs typeface="Consolas" panose="020B0609020204030204" pitchFamily="49" charset="0"/>
              </a:rPr>
              <a:t>και τοποθετεί</a:t>
            </a:r>
          </a:p>
          <a:p>
            <a:pPr lvl="1"/>
            <a:r>
              <a:rPr lang="el-GR" sz="1500" dirty="0">
                <a:latin typeface="Consolas" panose="020B0609020204030204" pitchFamily="49" charset="0"/>
                <a:cs typeface="Consolas" panose="020B0609020204030204" pitchFamily="49" charset="0"/>
              </a:rPr>
              <a:t>// το αποτέλεσμα πάλι στο </a:t>
            </a:r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y.</a:t>
            </a:r>
          </a:p>
          <a:p>
            <a:pPr lvl="1"/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1500" dirty="0">
                <a:latin typeface="Consolas" panose="020B0609020204030204" pitchFamily="49" charset="0"/>
                <a:cs typeface="Consolas" panose="020B0609020204030204" pitchFamily="49" charset="0"/>
              </a:rPr>
              <a:t>Το </a:t>
            </a:r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for loop </a:t>
            </a:r>
            <a:r>
              <a:rPr lang="el-GR" sz="1500" dirty="0">
                <a:latin typeface="Consolas" panose="020B0609020204030204" pitchFamily="49" charset="0"/>
                <a:cs typeface="Consolas" panose="020B0609020204030204" pitchFamily="49" charset="0"/>
              </a:rPr>
              <a:t>θα εκτελείται όσο το </a:t>
            </a:r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y </a:t>
            </a:r>
            <a:r>
              <a:rPr lang="el-GR" sz="1500" dirty="0">
                <a:latin typeface="Consolas" panose="020B0609020204030204" pitchFamily="49" charset="0"/>
                <a:cs typeface="Consolas" panose="020B0609020204030204" pitchFamily="49" charset="0"/>
              </a:rPr>
              <a:t>είναι μεγαλύτερο από 10.0</a:t>
            </a:r>
          </a:p>
          <a:p>
            <a:pPr lvl="1"/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cout &lt;&lt; y);</a:t>
            </a:r>
          </a:p>
          <a:p>
            <a:pPr lvl="1"/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y = sqrt(y);</a:t>
            </a:r>
          </a:p>
          <a:p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for (;;) { // infinite loop</a:t>
            </a:r>
          </a:p>
          <a:p>
            <a:r>
              <a:rPr lang="el-GR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nn-NO" sz="15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wait_for_signal</a:t>
            </a:r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nn-NO" sz="15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5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εντολή </a:t>
            </a:r>
            <a:r>
              <a:rPr lang="en-US" i="1" dirty="0"/>
              <a:t>while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466728" cy="3771636"/>
          </a:xfrm>
        </p:spPr>
        <p:txBody>
          <a:bodyPr>
            <a:noAutofit/>
          </a:bodyPr>
          <a:lstStyle/>
          <a:p>
            <a:r>
              <a:rPr lang="el-GR" sz="2200" dirty="0"/>
              <a:t>Η εντολή </a:t>
            </a:r>
            <a:r>
              <a:rPr lang="el-GR" sz="2200" i="1" dirty="0" err="1"/>
              <a:t>while</a:t>
            </a:r>
            <a:r>
              <a:rPr lang="el-GR" sz="2200" dirty="0"/>
              <a:t> χρησιμοποιείται αντί της </a:t>
            </a:r>
            <a:r>
              <a:rPr lang="el-GR" sz="2200" i="1" dirty="0"/>
              <a:t>for</a:t>
            </a:r>
            <a:r>
              <a:rPr lang="el-GR" sz="2200" dirty="0"/>
              <a:t> όταν δε μπορούμε να προβλέψουμε </a:t>
            </a:r>
            <a:r>
              <a:rPr lang="el-GR" sz="2200" dirty="0" smtClean="0"/>
              <a:t>εύκολα πόσες </a:t>
            </a:r>
            <a:r>
              <a:rPr lang="el-GR" sz="2200" dirty="0"/>
              <a:t>φορές θέλουμε να εκτελεστούν οι εντολές, ή όταν δεν έχει σημασία ο αριθμός </a:t>
            </a:r>
            <a:r>
              <a:rPr lang="el-GR" sz="2200" dirty="0" smtClean="0"/>
              <a:t>των επαναλήψεων </a:t>
            </a:r>
            <a:r>
              <a:rPr lang="el-GR" sz="2200" dirty="0"/>
              <a:t>αλλά η </a:t>
            </a:r>
            <a:r>
              <a:rPr lang="el-GR" sz="2200" dirty="0" smtClean="0"/>
              <a:t>ικανοποίηση </a:t>
            </a:r>
            <a:r>
              <a:rPr lang="el-GR" sz="2200" dirty="0"/>
              <a:t>ή όχι της </a:t>
            </a:r>
            <a:r>
              <a:rPr lang="el-GR" sz="2200" dirty="0" smtClean="0"/>
              <a:t>συνθήκης.</a:t>
            </a:r>
            <a:endParaRPr lang="en-US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5160128" y="1308427"/>
            <a:ext cx="268232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while (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συνθήκη) {</a:t>
            </a:r>
          </a:p>
          <a:p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εντολές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923928" y="2533154"/>
            <a:ext cx="5154724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bool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exit_from_loop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false;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exit_from_loop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== false) {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υποθετική ρουτίνα που διαβάζει δεδομένα από ένα αρχείο</a:t>
            </a:r>
          </a:p>
          <a:p>
            <a:pPr lvl="1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read_bytes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(file1);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άλλη ρουτίνα που γράφει δεδομένα σε ένα άλλο αρχείο</a:t>
            </a:r>
          </a:p>
          <a:p>
            <a:pPr lvl="1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write_bytes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(file2);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file_empty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(file1) == true)</a:t>
            </a:r>
          </a:p>
          <a:p>
            <a:pPr lvl="1"/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exit_from_loop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true;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εντολή </a:t>
            </a:r>
            <a:r>
              <a:rPr lang="en-US" i="1" dirty="0" smtClean="0"/>
              <a:t>do/while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466728" cy="3771636"/>
          </a:xfrm>
        </p:spPr>
        <p:txBody>
          <a:bodyPr>
            <a:noAutofit/>
          </a:bodyPr>
          <a:lstStyle/>
          <a:p>
            <a:r>
              <a:rPr lang="el-GR" sz="2200" dirty="0"/>
              <a:t>Η εντολή </a:t>
            </a:r>
            <a:r>
              <a:rPr lang="el-GR" sz="2200" i="1" dirty="0" err="1" smtClean="0"/>
              <a:t>do</a:t>
            </a:r>
            <a:r>
              <a:rPr lang="el-GR" sz="2200" i="1" dirty="0" smtClean="0"/>
              <a:t>/</a:t>
            </a:r>
            <a:r>
              <a:rPr lang="el-GR" sz="2200" i="1" dirty="0" err="1" smtClean="0"/>
              <a:t>while</a:t>
            </a:r>
            <a:r>
              <a:rPr lang="en-US" sz="2200" dirty="0" smtClean="0"/>
              <a:t> </a:t>
            </a:r>
            <a:r>
              <a:rPr lang="el-GR" sz="2200" dirty="0" smtClean="0"/>
              <a:t>είναι </a:t>
            </a:r>
            <a:r>
              <a:rPr lang="el-GR" sz="2200" dirty="0"/>
              <a:t>παρόμοια με την </a:t>
            </a:r>
            <a:r>
              <a:rPr lang="el-GR" sz="2200" dirty="0" err="1"/>
              <a:t>while</a:t>
            </a:r>
            <a:r>
              <a:rPr lang="el-GR" sz="2200" dirty="0"/>
              <a:t>, με μία διαφορά, οι εντολές εντός </a:t>
            </a:r>
            <a:r>
              <a:rPr lang="el-GR" sz="2200" dirty="0" smtClean="0"/>
              <a:t>του</a:t>
            </a:r>
            <a:r>
              <a:rPr lang="en-US" sz="2200" dirty="0" smtClean="0"/>
              <a:t> </a:t>
            </a:r>
            <a:r>
              <a:rPr lang="el-GR" sz="2200" dirty="0" err="1" smtClean="0"/>
              <a:t>loop</a:t>
            </a:r>
            <a:r>
              <a:rPr lang="el-GR" sz="2200" dirty="0" smtClean="0"/>
              <a:t> </a:t>
            </a:r>
            <a:r>
              <a:rPr lang="el-GR" sz="2200" dirty="0"/>
              <a:t>θα εκτελεστούν τουλάχιστον μια φορά ανεξαρτήτως αν είναι αληθής η συνθήκη </a:t>
            </a:r>
            <a:r>
              <a:rPr lang="el-GR" sz="2200" dirty="0" smtClean="0"/>
              <a:t>ή</a:t>
            </a:r>
            <a:r>
              <a:rPr lang="en-US" sz="2200" dirty="0" smtClean="0"/>
              <a:t> </a:t>
            </a:r>
            <a:r>
              <a:rPr lang="el-GR" sz="2200" dirty="0" smtClean="0"/>
              <a:t>όχι</a:t>
            </a:r>
            <a:r>
              <a:rPr lang="el-GR" sz="2200" dirty="0"/>
              <a:t>.</a:t>
            </a:r>
            <a:endParaRPr lang="en-US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4959150" y="1330288"/>
            <a:ext cx="308428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do {</a:t>
            </a:r>
          </a:p>
          <a:p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εντολές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while (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συνθήκη);</a:t>
            </a:r>
            <a:endParaRPr lang="el-GR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923928" y="2533154"/>
            <a:ext cx="515472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x = 10;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do {</a:t>
            </a:r>
          </a:p>
          <a:p>
            <a:pPr>
              <a:tabLst>
                <a:tab pos="179388" algn="l"/>
                <a:tab pos="269875" algn="l"/>
              </a:tabLst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x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>
              <a:tabLst>
                <a:tab pos="179388" algn="l"/>
              </a:tabLst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x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 while (x &lt;10);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Δεξιό βέλος 2"/>
          <p:cNvSpPr/>
          <p:nvPr/>
        </p:nvSpPr>
        <p:spPr>
          <a:xfrm>
            <a:off x="6444208" y="2929508"/>
            <a:ext cx="36004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6798153" y="2763986"/>
            <a:ext cx="22563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A</a:t>
            </a:r>
            <a:r>
              <a:rPr lang="el-GR" sz="1600" b="1" dirty="0" err="1" smtClean="0"/>
              <a:t>ποτέλεσμα</a:t>
            </a:r>
            <a:r>
              <a:rPr lang="en-US" sz="1600" b="1" dirty="0" smtClean="0"/>
              <a:t>:</a:t>
            </a:r>
          </a:p>
          <a:p>
            <a:pPr algn="ctr"/>
            <a:r>
              <a:rPr lang="el-GR" sz="1600" dirty="0" smtClean="0"/>
              <a:t> </a:t>
            </a:r>
            <a:endParaRPr lang="en-US" sz="1600" dirty="0" smtClean="0"/>
          </a:p>
          <a:p>
            <a:pPr algn="ctr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εντολές </a:t>
            </a:r>
            <a:r>
              <a:rPr lang="en-US" i="1" dirty="0"/>
              <a:t>break/continue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771636"/>
          </a:xfrm>
        </p:spPr>
        <p:txBody>
          <a:bodyPr>
            <a:noAutofit/>
          </a:bodyPr>
          <a:lstStyle/>
          <a:p>
            <a:r>
              <a:rPr lang="el-GR" sz="2400" dirty="0"/>
              <a:t>Πολλές φορές θέλουμε να διακόψουμε την εκτέλεση των εντολών σε ένα </a:t>
            </a:r>
            <a:r>
              <a:rPr lang="el-GR" sz="2400" dirty="0" err="1"/>
              <a:t>loop</a:t>
            </a:r>
            <a:r>
              <a:rPr lang="el-GR" sz="2400" dirty="0"/>
              <a:t> </a:t>
            </a:r>
            <a:r>
              <a:rPr lang="el-GR" sz="2400" u="sng" dirty="0" err="1"/>
              <a:t>πρίν</a:t>
            </a:r>
            <a:r>
              <a:rPr lang="el-GR" sz="2400" dirty="0"/>
              <a:t> </a:t>
            </a:r>
            <a:r>
              <a:rPr lang="el-GR" sz="2400" dirty="0" smtClean="0"/>
              <a:t>από</a:t>
            </a:r>
            <a:r>
              <a:rPr lang="en-US" sz="2400" dirty="0" smtClean="0"/>
              <a:t> </a:t>
            </a:r>
            <a:r>
              <a:rPr lang="el-GR" sz="2400" dirty="0" smtClean="0"/>
              <a:t>τη </a:t>
            </a:r>
            <a:r>
              <a:rPr lang="el-GR" sz="2400" dirty="0"/>
              <a:t>προκαθορισμένη στιγμή. </a:t>
            </a:r>
            <a:endParaRPr lang="el-GR" sz="2400" dirty="0" smtClean="0"/>
          </a:p>
          <a:p>
            <a:pPr marL="360363" indent="0">
              <a:buNone/>
            </a:pPr>
            <a:r>
              <a:rPr lang="el-GR" sz="2400" dirty="0" smtClean="0"/>
              <a:t>π.χ</a:t>
            </a:r>
            <a:r>
              <a:rPr lang="el-GR" sz="2400" dirty="0"/>
              <a:t>. να φύγουμε από ένα </a:t>
            </a:r>
            <a:r>
              <a:rPr lang="el-GR" sz="2400" dirty="0" err="1"/>
              <a:t>infinite</a:t>
            </a:r>
            <a:r>
              <a:rPr lang="el-GR" sz="2400" dirty="0"/>
              <a:t> </a:t>
            </a:r>
            <a:r>
              <a:rPr lang="el-GR" sz="2400" dirty="0" err="1"/>
              <a:t>loop</a:t>
            </a:r>
            <a:r>
              <a:rPr lang="el-GR" sz="2400" dirty="0"/>
              <a:t>, ή όταν το </a:t>
            </a:r>
            <a:r>
              <a:rPr lang="el-GR" sz="2400" dirty="0" smtClean="0"/>
              <a:t>πρόγραμμα</a:t>
            </a:r>
            <a:r>
              <a:rPr lang="en-US" sz="2400" dirty="0" smtClean="0"/>
              <a:t> </a:t>
            </a:r>
            <a:r>
              <a:rPr lang="el-GR" sz="2400" dirty="0" smtClean="0"/>
              <a:t>λάβει </a:t>
            </a:r>
            <a:r>
              <a:rPr lang="el-GR" sz="2400" dirty="0"/>
              <a:t>κάποιο σήμα (</a:t>
            </a:r>
            <a:r>
              <a:rPr lang="el-GR" sz="2400" dirty="0" err="1"/>
              <a:t>signal</a:t>
            </a:r>
            <a:r>
              <a:rPr lang="el-GR" sz="2400" dirty="0"/>
              <a:t>) για έξοδο (π.χ. </a:t>
            </a:r>
            <a:r>
              <a:rPr lang="el-GR" sz="2400" dirty="0" err="1"/>
              <a:t>Control</a:t>
            </a:r>
            <a:r>
              <a:rPr lang="el-GR" sz="2400" dirty="0"/>
              <a:t>-C).</a:t>
            </a:r>
            <a:endParaRPr lang="en-US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187624" y="3289548"/>
            <a:ext cx="685110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for (int i = 1; i &lt; 20; i += 3) {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&gt; 100)</a:t>
            </a:r>
          </a:p>
          <a:p>
            <a:pPr lvl="1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382544" y="3286088"/>
            <a:ext cx="14401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A</a:t>
            </a:r>
            <a:r>
              <a:rPr lang="el-GR" sz="1600" b="1" dirty="0" err="1" smtClean="0"/>
              <a:t>ποτέλεσμα</a:t>
            </a:r>
            <a:r>
              <a:rPr lang="en-US" sz="1600" b="1" dirty="0" smtClean="0"/>
              <a:t>:</a:t>
            </a:r>
            <a:r>
              <a:rPr lang="el-GR" sz="1600" b="1" dirty="0" smtClean="0"/>
              <a:t> </a:t>
            </a:r>
            <a:endParaRPr lang="en-US" sz="1600" b="1" dirty="0" smtClean="0"/>
          </a:p>
          <a:p>
            <a:pPr algn="ctr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pPr algn="ctr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pPr algn="ctr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Δεξιό βέλος 9"/>
          <p:cNvSpPr/>
          <p:nvPr/>
        </p:nvSpPr>
        <p:spPr>
          <a:xfrm>
            <a:off x="5734472" y="3704176"/>
            <a:ext cx="36004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45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εντολές </a:t>
            </a:r>
            <a:r>
              <a:rPr lang="en-US" i="1" dirty="0"/>
              <a:t>break/continue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771636"/>
          </a:xfrm>
        </p:spPr>
        <p:txBody>
          <a:bodyPr>
            <a:noAutofit/>
          </a:bodyPr>
          <a:lstStyle/>
          <a:p>
            <a:r>
              <a:rPr lang="el-GR" sz="2400" dirty="0"/>
              <a:t>Η εντολή </a:t>
            </a:r>
            <a:r>
              <a:rPr lang="el-GR" sz="2400" dirty="0" err="1"/>
              <a:t>break</a:t>
            </a:r>
            <a:r>
              <a:rPr lang="el-GR" sz="2400" dirty="0"/>
              <a:t> χρησιμοποιείται σε όλα τα </a:t>
            </a:r>
            <a:r>
              <a:rPr lang="el-GR" sz="2400" dirty="0" err="1"/>
              <a:t>loops</a:t>
            </a:r>
            <a:r>
              <a:rPr lang="el-GR" sz="2400" dirty="0"/>
              <a:t>, for, </a:t>
            </a:r>
            <a:r>
              <a:rPr lang="el-GR" sz="2400" dirty="0" err="1"/>
              <a:t>while</a:t>
            </a:r>
            <a:r>
              <a:rPr lang="el-GR" sz="2400" dirty="0"/>
              <a:t>, </a:t>
            </a:r>
            <a:r>
              <a:rPr lang="el-GR" sz="2400" dirty="0" err="1"/>
              <a:t>do</a:t>
            </a:r>
            <a:r>
              <a:rPr lang="el-GR" sz="2400" dirty="0"/>
              <a:t>/</a:t>
            </a:r>
            <a:r>
              <a:rPr lang="el-GR" sz="2400" dirty="0" err="1"/>
              <a:t>while</a:t>
            </a:r>
            <a:r>
              <a:rPr lang="el-GR" sz="2400" dirty="0"/>
              <a:t>.</a:t>
            </a:r>
          </a:p>
          <a:p>
            <a:r>
              <a:rPr lang="el-GR" sz="2400" dirty="0"/>
              <a:t>Αντίστοιχη με την </a:t>
            </a:r>
            <a:r>
              <a:rPr lang="el-GR" sz="2400" dirty="0" err="1"/>
              <a:t>break</a:t>
            </a:r>
            <a:r>
              <a:rPr lang="el-GR" sz="2400" dirty="0"/>
              <a:t> είναι η </a:t>
            </a:r>
            <a:r>
              <a:rPr lang="el-GR" sz="2400" dirty="0" err="1"/>
              <a:t>continue</a:t>
            </a:r>
            <a:r>
              <a:rPr lang="el-GR" sz="2400" dirty="0"/>
              <a:t>, η οποία όμως διακόπτει την εκτέλεση </a:t>
            </a:r>
            <a:r>
              <a:rPr lang="el-GR" sz="2400" dirty="0" smtClean="0"/>
              <a:t>μόνο του </a:t>
            </a:r>
            <a:r>
              <a:rPr lang="el-GR" sz="2400" b="1" dirty="0" smtClean="0"/>
              <a:t>τρέχοντος</a:t>
            </a:r>
            <a:r>
              <a:rPr lang="el-GR" sz="2400" dirty="0" smtClean="0"/>
              <a:t> </a:t>
            </a:r>
            <a:r>
              <a:rPr lang="el-GR" sz="2400" dirty="0" err="1"/>
              <a:t>iteration</a:t>
            </a:r>
            <a:r>
              <a:rPr lang="el-GR" sz="2400" dirty="0"/>
              <a:t> και όχι ολόκληρου του </a:t>
            </a:r>
            <a:r>
              <a:rPr lang="el-GR" sz="2400" dirty="0" err="1"/>
              <a:t>loop</a:t>
            </a:r>
            <a:r>
              <a:rPr lang="el-GR" sz="2400" dirty="0"/>
              <a:t>. Συνεχίζει από το </a:t>
            </a:r>
            <a:r>
              <a:rPr lang="el-GR" sz="2400" b="1" dirty="0"/>
              <a:t>επόμενο</a:t>
            </a:r>
            <a:r>
              <a:rPr lang="el-GR" sz="2400" dirty="0"/>
              <a:t> </a:t>
            </a:r>
            <a:r>
              <a:rPr lang="el-GR" sz="2400" dirty="0" err="1"/>
              <a:t>iteration</a:t>
            </a:r>
            <a:r>
              <a:rPr lang="el-GR" sz="2400" dirty="0"/>
              <a:t>.</a:t>
            </a:r>
            <a:endParaRPr lang="en-US" sz="22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95536" y="3542633"/>
            <a:ext cx="835292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for (int i = 1; i &lt; 20; i++) </a:t>
            </a:r>
            <a:r>
              <a:rPr lang="nn-NO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lvl="1"/>
            <a:r>
              <a:rPr lang="nn-NO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να μην τυπωθούν οι άρτιοι(ζυγοί) αριθμοί</a:t>
            </a:r>
          </a:p>
          <a:p>
            <a:pPr lvl="1"/>
            <a:r>
              <a:rPr lang="nn-NO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( i % 2 == 0)</a:t>
            </a:r>
          </a:p>
          <a:p>
            <a:pPr lvl="1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nn-NO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continue</a:t>
            </a:r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cout &lt;&lt; i &lt;&lt; endl;</a:t>
            </a:r>
          </a:p>
          <a:p>
            <a:r>
              <a:rPr lang="nn-NO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7218040" y="3603436"/>
            <a:ext cx="14401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A</a:t>
            </a:r>
            <a:r>
              <a:rPr lang="el-GR" sz="1600" b="1" dirty="0" err="1" smtClean="0"/>
              <a:t>ποτέλεσμα</a:t>
            </a:r>
            <a:r>
              <a:rPr lang="en-US" sz="1600" b="1" dirty="0" smtClean="0"/>
              <a:t>:</a:t>
            </a:r>
            <a:r>
              <a:rPr lang="el-GR" sz="1600" b="1" dirty="0" smtClean="0"/>
              <a:t> </a:t>
            </a:r>
            <a:endParaRPr lang="en-US" sz="1600" b="1" dirty="0" smtClean="0"/>
          </a:p>
          <a:p>
            <a:pPr algn="ctr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pPr algn="ctr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</a:p>
          <a:p>
            <a:pPr algn="ctr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19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Δεξιό βέλος 9"/>
          <p:cNvSpPr/>
          <p:nvPr/>
        </p:nvSpPr>
        <p:spPr>
          <a:xfrm>
            <a:off x="6569968" y="4021524"/>
            <a:ext cx="36004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9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Εγχειρίδιο της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Μάθετε τη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 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Προγραμματισμός με τη γλώσσα </a:t>
            </a:r>
            <a:r>
              <a:rPr lang="en-GB" sz="1600" dirty="0"/>
              <a:t>C</a:t>
            </a:r>
            <a:r>
              <a:rPr lang="el-GR" sz="1600" dirty="0"/>
              <a:t>++ Μέρος Α, Αλεβίζος Θ., Έκδοση ΤΕΙ Καβάλας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</a:t>
            </a:r>
            <a:r>
              <a:rPr lang="el-GR" sz="1600" dirty="0"/>
              <a:t>++ Αντικειμενοστραφής Προγραμματισμός Υπολογιστών Τομαράς Α., , Εκδόσεις Νέων Τεχνολογιών.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Ανακαλύψτε τη γλώσσα </a:t>
            </a:r>
            <a:r>
              <a:rPr lang="en-GB" sz="1600" dirty="0"/>
              <a:t>C</a:t>
            </a:r>
            <a:r>
              <a:rPr lang="el-GR" sz="1600" dirty="0"/>
              <a:t>, </a:t>
            </a:r>
            <a:r>
              <a:rPr lang="en-GB" sz="1600" dirty="0"/>
              <a:t>J</a:t>
            </a:r>
            <a:r>
              <a:rPr lang="el-GR" sz="1600" dirty="0"/>
              <a:t>. </a:t>
            </a:r>
            <a:r>
              <a:rPr lang="en-GB" sz="1600" dirty="0" err="1"/>
              <a:t>Purdum</a:t>
            </a:r>
            <a:r>
              <a:rPr lang="el-GR" sz="1600" dirty="0"/>
              <a:t>, Εκδόσεις Δίαυλος.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Εισαγωγή στο Συστηματικό Προγραμματισμό και στη γλώσσα </a:t>
            </a:r>
            <a:r>
              <a:rPr lang="en-GB" sz="1600" dirty="0"/>
              <a:t>C</a:t>
            </a:r>
            <a:r>
              <a:rPr lang="el-GR" sz="1600" dirty="0"/>
              <a:t>++, Σ. </a:t>
            </a:r>
            <a:r>
              <a:rPr lang="el-GR" sz="1600" dirty="0" err="1"/>
              <a:t>Μπαλτζής</a:t>
            </a:r>
            <a:r>
              <a:rPr lang="el-GR" sz="1600" dirty="0"/>
              <a:t>, εκδόσεις πανεπιστημίου Ιωαννίνων.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C++ From the beginning, Jan </a:t>
            </a:r>
            <a:r>
              <a:rPr lang="en-GB" sz="1600" dirty="0" err="1"/>
              <a:t>Skansholm</a:t>
            </a:r>
            <a:r>
              <a:rPr lang="en-GB" sz="1600" dirty="0"/>
              <a:t>, Addison Wesley.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design and analysis of computer algorithms, A.V. AHO, J.E. HOPCROFT, J.D. ULLMANN, Addison Wesley 1974.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Structure and Interpretation of Computer Programs, H. ABELSON, G.J. SUSSMAN, J. SUSSMAN,  MIT Press, Mc </a:t>
            </a:r>
            <a:r>
              <a:rPr lang="en-GB" sz="1600" dirty="0" err="1"/>
              <a:t>Graw</a:t>
            </a:r>
            <a:r>
              <a:rPr lang="en-GB" sz="1600" dirty="0"/>
              <a:t> Hill Book Company, 1985</a:t>
            </a:r>
            <a:endParaRPr lang="el-GR" sz="16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The art of computer programming, D.E. KNUTH, Addison-Wesley.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Αντικειμενοστραφής Προγραμματισμός.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http://eclass.teiep.gr/courses/COMP113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Αντικειμενοστραφής </a:t>
            </a:r>
            <a:r>
              <a:rPr lang="el-GR" b="1" dirty="0" smtClean="0"/>
              <a:t>Προγραμματισμός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2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Ελεγχόμενη ροή προγράμματος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Ελεγχόμενη ροή προγράμματος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Σε κάθε πρόγραμμα είναι απαραίτητο να ελέγχουμε τη ροή του αναλόγως </a:t>
            </a:r>
            <a:r>
              <a:rPr lang="el-GR" sz="2800" dirty="0" smtClean="0"/>
              <a:t>κάποιες συνθήκες </a:t>
            </a:r>
            <a:r>
              <a:rPr lang="el-GR" sz="2800" dirty="0"/>
              <a:t>και να την ανακατευθύνουμε κατάλληλα. </a:t>
            </a:r>
            <a:endParaRPr lang="el-GR" sz="2800" dirty="0" smtClean="0"/>
          </a:p>
          <a:p>
            <a:r>
              <a:rPr lang="el-GR" sz="2800" dirty="0" smtClean="0"/>
              <a:t>Υπάρχουν </a:t>
            </a:r>
            <a:r>
              <a:rPr lang="el-GR" sz="2800" dirty="0"/>
              <a:t>πολλοί τρόποι </a:t>
            </a:r>
            <a:r>
              <a:rPr lang="el-GR" sz="2800" dirty="0" smtClean="0"/>
              <a:t>να κατευθύνουμε </a:t>
            </a:r>
            <a:r>
              <a:rPr lang="el-GR" sz="2800" dirty="0"/>
              <a:t>τη ροή του προγράμματος και ο κάθε ένας εξυπηρετεί </a:t>
            </a:r>
            <a:r>
              <a:rPr lang="el-GR" sz="2800" dirty="0" smtClean="0"/>
              <a:t>συγκεκριμένο σκοπό</a:t>
            </a:r>
            <a:r>
              <a:rPr lang="el-GR" sz="2800" dirty="0"/>
              <a:t>.</a:t>
            </a:r>
            <a:endParaRPr lang="en-US" sz="28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εντολή </a:t>
            </a:r>
            <a:r>
              <a:rPr lang="en-US" i="1" dirty="0"/>
              <a:t>if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Η εντολή </a:t>
            </a:r>
            <a:r>
              <a:rPr lang="el-GR" sz="2400" i="1" dirty="0" err="1"/>
              <a:t>if</a:t>
            </a:r>
            <a:r>
              <a:rPr lang="el-GR" sz="2400" dirty="0"/>
              <a:t> χρησιμοποιείται όταν θέλουμε να εκτελέσουμε κάποιες εντολές μόνο </a:t>
            </a:r>
            <a:r>
              <a:rPr lang="el-GR" sz="2400" dirty="0" smtClean="0"/>
              <a:t>όταν ικανοποιείται </a:t>
            </a:r>
            <a:r>
              <a:rPr lang="el-GR" sz="2400" dirty="0"/>
              <a:t>κάποια συνθήκη:</a:t>
            </a:r>
            <a:endParaRPr lang="en-US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899592" y="2281436"/>
            <a:ext cx="216024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l-G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εντολές;</a:t>
            </a:r>
          </a:p>
          <a:p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l-GR" dirty="0" smtClean="0">
                <a:latin typeface="Consolas" panose="020B0609020204030204" pitchFamily="49" charset="0"/>
                <a:cs typeface="Consolas" panose="020B0609020204030204" pitchFamily="49" charset="0"/>
              </a:rPr>
              <a:t>εντολές</a:t>
            </a:r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275856" y="2281436"/>
            <a:ext cx="5643322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if (x == 1) {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“x is one.”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 else if (x == 2) {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“x is two.”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 else if (x == 3) {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“x is three.”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 else if (x == 4) {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“x is four.”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 else {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“x is not between 1-4.”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799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εντολή </a:t>
            </a:r>
            <a:r>
              <a:rPr lang="en-US" i="1" dirty="0" smtClean="0"/>
              <a:t>switch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322712" cy="3771636"/>
          </a:xfrm>
        </p:spPr>
        <p:txBody>
          <a:bodyPr>
            <a:noAutofit/>
          </a:bodyPr>
          <a:lstStyle/>
          <a:p>
            <a:r>
              <a:rPr lang="el-GR" sz="2400" dirty="0"/>
              <a:t>Η εντολή </a:t>
            </a:r>
            <a:r>
              <a:rPr lang="el-GR" sz="2400" i="1" dirty="0" err="1"/>
              <a:t>switch</a:t>
            </a:r>
            <a:r>
              <a:rPr lang="el-GR" sz="2400" dirty="0"/>
              <a:t> χρησιμοποιείται όταν έχουμε πολλαπλές επιλογές ή τιμές για </a:t>
            </a:r>
            <a:r>
              <a:rPr lang="el-GR" sz="2400" dirty="0" smtClean="0"/>
              <a:t>μια</a:t>
            </a:r>
            <a:r>
              <a:rPr lang="en-US" sz="2400" dirty="0" smtClean="0"/>
              <a:t> </a:t>
            </a:r>
            <a:r>
              <a:rPr lang="el-GR" sz="2400" dirty="0" smtClean="0"/>
              <a:t>μεταβλητή και θέλουμε να</a:t>
            </a:r>
            <a:r>
              <a:rPr lang="en-US" sz="2400" dirty="0" smtClean="0"/>
              <a:t> </a:t>
            </a:r>
            <a:r>
              <a:rPr lang="el-GR" sz="2400" dirty="0" smtClean="0"/>
              <a:t>εκτελεστούν διαφορετικές εντολές για κάθε τιμή. </a:t>
            </a:r>
            <a:endParaRPr lang="en-US" sz="24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457630" y="4964378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613840" y="1080271"/>
            <a:ext cx="5494664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switch (x) {</a:t>
            </a:r>
          </a:p>
          <a:p>
            <a:pPr marL="266700"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case 1;</a:t>
            </a:r>
          </a:p>
          <a:p>
            <a:pPr marL="266700" lvl="1">
              <a:tabLst>
                <a:tab pos="715963" algn="l"/>
              </a:tabLst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“x is one.”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66700"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break;</a:t>
            </a:r>
          </a:p>
          <a:p>
            <a:pPr marL="266700"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case 2;</a:t>
            </a:r>
          </a:p>
          <a:p>
            <a:pPr marL="266700" lvl="1">
              <a:tabLst>
                <a:tab pos="715963" algn="l"/>
              </a:tabLst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“x is two.”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66700"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break;</a:t>
            </a:r>
          </a:p>
          <a:p>
            <a:pPr marL="266700"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case 3:</a:t>
            </a:r>
          </a:p>
          <a:p>
            <a:pPr marL="266700" lvl="1">
              <a:tabLst>
                <a:tab pos="715963" algn="l"/>
              </a:tabLst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“x is three.”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66700"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break;</a:t>
            </a:r>
          </a:p>
          <a:p>
            <a:pPr marL="266700"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case 4:</a:t>
            </a:r>
          </a:p>
          <a:p>
            <a:pPr marL="266700" lvl="1">
              <a:tabLst>
                <a:tab pos="715963" algn="l"/>
              </a:tabLst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“x is four.”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66700"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break;</a:t>
            </a:r>
          </a:p>
          <a:p>
            <a:pPr marL="266700"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default:</a:t>
            </a:r>
          </a:p>
          <a:p>
            <a:pPr marL="266700" lvl="1">
              <a:tabLst>
                <a:tab pos="715963" algn="l"/>
              </a:tabLst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“x is not between 1-4.”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66700"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break;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112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εντολή </a:t>
            </a:r>
            <a:r>
              <a:rPr lang="en-US" i="1" dirty="0" smtClean="0"/>
              <a:t>switch</a:t>
            </a:r>
            <a:endParaRPr lang="el-GR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457630" y="4964378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223628" y="1089826"/>
            <a:ext cx="6696744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switch (x) {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case 1;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case 2;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case 3;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case 4;</a:t>
            </a:r>
          </a:p>
          <a:p>
            <a:pPr lvl="2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“x is between one and four.”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2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break;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case 5;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case 6;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case 7;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case 8;</a:t>
            </a:r>
          </a:p>
          <a:p>
            <a:pPr lvl="2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“x is between five and eight.”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2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break;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default:</a:t>
            </a:r>
          </a:p>
          <a:p>
            <a:pPr lvl="2"/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“x is not between one and eight.”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2"/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break;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059832" y="1181365"/>
            <a:ext cx="4788532" cy="959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i="1" dirty="0"/>
              <a:t>Χωρίς την </a:t>
            </a:r>
            <a:r>
              <a:rPr lang="el-GR" sz="1800" i="1" dirty="0" err="1"/>
              <a:t>break</a:t>
            </a:r>
            <a:r>
              <a:rPr lang="el-GR" sz="1800" i="1" dirty="0"/>
              <a:t> η</a:t>
            </a:r>
            <a:r>
              <a:rPr lang="en-US" sz="1800" i="1" dirty="0"/>
              <a:t> </a:t>
            </a:r>
            <a:r>
              <a:rPr lang="el-GR" sz="1800" i="1" dirty="0"/>
              <a:t>εκτέλεση του προγράμματος θα</a:t>
            </a:r>
            <a:r>
              <a:rPr lang="en-US" sz="1800" i="1" dirty="0"/>
              <a:t> </a:t>
            </a:r>
            <a:r>
              <a:rPr lang="el-GR" sz="1800" i="1" dirty="0"/>
              <a:t>συνεχίσει μέχρι την</a:t>
            </a:r>
            <a:r>
              <a:rPr lang="en-US" sz="1800" i="1" dirty="0"/>
              <a:t> </a:t>
            </a:r>
            <a:r>
              <a:rPr lang="el-GR" sz="1800" i="1" dirty="0"/>
              <a:t>επόμενη </a:t>
            </a:r>
            <a:r>
              <a:rPr lang="el-GR" sz="1800" i="1" dirty="0" err="1"/>
              <a:t>break</a:t>
            </a:r>
            <a:r>
              <a:rPr lang="el-GR" sz="1800" i="1" dirty="0"/>
              <a:t> ή μέχρι το τέλος της εντολής </a:t>
            </a:r>
            <a:r>
              <a:rPr lang="el-GR" sz="1800" i="1" dirty="0" err="1"/>
              <a:t>switch</a:t>
            </a:r>
            <a:r>
              <a:rPr lang="el-GR" sz="1800" i="1" dirty="0"/>
              <a:t>. </a:t>
            </a:r>
            <a:endParaRPr lang="en-US" sz="1800" i="1" dirty="0"/>
          </a:p>
          <a:p>
            <a:endParaRPr lang="el-GR" sz="1800" i="1" dirty="0"/>
          </a:p>
        </p:txBody>
      </p:sp>
    </p:spTree>
    <p:extLst>
      <p:ext uri="{BB962C8B-B14F-4D97-AF65-F5344CB8AC3E}">
        <p14:creationId xmlns:p14="http://schemas.microsoft.com/office/powerpoint/2010/main" val="42872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εντολή </a:t>
            </a:r>
            <a:r>
              <a:rPr lang="en-US" i="1" dirty="0" smtClean="0"/>
              <a:t>for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Η εντολή </a:t>
            </a:r>
            <a:r>
              <a:rPr lang="en-US" sz="2400" i="1" dirty="0" smtClean="0"/>
              <a:t>for</a:t>
            </a:r>
            <a:r>
              <a:rPr lang="el-GR" sz="2400" dirty="0" smtClean="0"/>
              <a:t> </a:t>
            </a:r>
            <a:r>
              <a:rPr lang="el-GR" sz="2400" dirty="0" smtClean="0"/>
              <a:t>χρησιμοποιείται </a:t>
            </a:r>
            <a:r>
              <a:rPr lang="el-GR" sz="2400" dirty="0"/>
              <a:t>για επανάληψη (</a:t>
            </a:r>
            <a:r>
              <a:rPr lang="el-GR" sz="2400" dirty="0" err="1"/>
              <a:t>loop</a:t>
            </a:r>
            <a:r>
              <a:rPr lang="el-GR" sz="2400" dirty="0"/>
              <a:t>) υπό συνθήκη κάποιων εντολών</a:t>
            </a:r>
            <a:r>
              <a:rPr lang="el-GR" sz="2400" dirty="0" smtClean="0"/>
              <a:t>. </a:t>
            </a:r>
            <a:endParaRPr lang="en-US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575556" y="2557598"/>
            <a:ext cx="799288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for (εντολή αρχικοποίησης; συνθήκη; εντολή επανάληψης) {</a:t>
            </a:r>
          </a:p>
          <a:p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εντολές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3505</TotalTime>
  <Words>1148</Words>
  <Application>Microsoft Office PowerPoint</Application>
  <PresentationFormat>Προβολή στην οθόνη (16:10)</PresentationFormat>
  <Paragraphs>242</Paragraphs>
  <Slides>20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Arial Unicode MS</vt:lpstr>
      <vt:lpstr>Arial</vt:lpstr>
      <vt:lpstr>Calibri</vt:lpstr>
      <vt:lpstr>Consolas</vt:lpstr>
      <vt:lpstr>Times New Roman</vt:lpstr>
      <vt:lpstr>Θέμα του Office</vt:lpstr>
      <vt:lpstr>Αντικειμενοστραφής Προγραμματισμός</vt:lpstr>
      <vt:lpstr>Παρουσίαση του PowerPoint</vt:lpstr>
      <vt:lpstr>Άδειες Χρήσης</vt:lpstr>
      <vt:lpstr>Χρηματοδότηση</vt:lpstr>
      <vt:lpstr>Εισαγωγικά</vt:lpstr>
      <vt:lpstr>Η εντολή if</vt:lpstr>
      <vt:lpstr>Η εντολή switch</vt:lpstr>
      <vt:lpstr>Η εντολή switch</vt:lpstr>
      <vt:lpstr>Η εντολή for</vt:lpstr>
      <vt:lpstr>Η εντολή for</vt:lpstr>
      <vt:lpstr>Η εντολή for</vt:lpstr>
      <vt:lpstr>Η εντολή while</vt:lpstr>
      <vt:lpstr>Η εντολή do/while</vt:lpstr>
      <vt:lpstr>Οι εντολές break/continue</vt:lpstr>
      <vt:lpstr>Οι εντολές break/continue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339</cp:revision>
  <dcterms:created xsi:type="dcterms:W3CDTF">2012-09-06T09:03:05Z</dcterms:created>
  <dcterms:modified xsi:type="dcterms:W3CDTF">2015-09-28T20:34:29Z</dcterms:modified>
</cp:coreProperties>
</file>