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9" r:id="rId3"/>
    <p:sldId id="257" r:id="rId4"/>
    <p:sldId id="259" r:id="rId5"/>
    <p:sldId id="261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295" r:id="rId25"/>
    <p:sldId id="315" r:id="rId26"/>
    <p:sldId id="292" r:id="rId27"/>
    <p:sldId id="293" r:id="rId28"/>
    <p:sldId id="280" r:id="rId29"/>
  </p:sldIdLst>
  <p:sldSz cx="9144000" cy="5715000" type="screen16x10"/>
  <p:notesSz cx="6858000" cy="9144000"/>
  <p:custDataLst>
    <p:tags r:id="rId32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>
        <p:scale>
          <a:sx n="70" d="100"/>
          <a:sy n="70" d="100"/>
        </p:scale>
        <p:origin x="-2964" y="-135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27/10/2015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27/10/2015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-57951"/>
            <a:ext cx="9113344" cy="27860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 smtClean="0">
                <a:solidFill>
                  <a:schemeClr val="bg1"/>
                </a:solidFill>
              </a:rPr>
              <a:t>Γεωργική Χημεία - </a:t>
            </a:r>
            <a:r>
              <a:rPr lang="el-GR" sz="900" dirty="0" smtClean="0">
                <a:solidFill>
                  <a:schemeClr val="bg1"/>
                </a:solidFill>
              </a:rPr>
              <a:t>Διαλύματα, οξέα, βάσεις, </a:t>
            </a:r>
            <a:r>
              <a:rPr lang="el-GR" sz="900" dirty="0" err="1" smtClean="0">
                <a:solidFill>
                  <a:schemeClr val="bg1"/>
                </a:solidFill>
              </a:rPr>
              <a:t>pH</a:t>
            </a:r>
            <a:r>
              <a:rPr lang="el-GR" sz="900" dirty="0" smtClean="0">
                <a:solidFill>
                  <a:schemeClr val="bg1"/>
                </a:solidFill>
              </a:rPr>
              <a:t>, γινόμενο διαλυτότητας, Τμήμα</a:t>
            </a:r>
            <a:r>
              <a:rPr lang="el-GR" sz="9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900" dirty="0" smtClean="0">
                <a:solidFill>
                  <a:schemeClr val="bg1"/>
                </a:solidFill>
              </a:rPr>
              <a:t>, ΤΕΙ ΗΠΕΙΡΟΥ </a:t>
            </a:r>
            <a:r>
              <a:rPr lang="el-GR" sz="9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9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Γεωργική Χημεία</a:t>
            </a:r>
            <a:r>
              <a:rPr lang="el-GR" sz="1000" b="1" baseline="0" dirty="0" smtClean="0">
                <a:solidFill>
                  <a:schemeClr val="bg1"/>
                </a:solidFill>
              </a:rPr>
              <a:t>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&lt;Γενικές αρχές χημείας, άτομα και μόρια&gt;, &lt;Τμήμα</a:t>
            </a:r>
            <a:r>
              <a:rPr lang="el-GR" sz="10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1000" dirty="0" smtClean="0">
                <a:solidFill>
                  <a:schemeClr val="bg1"/>
                </a:solidFill>
              </a:rPr>
              <a:t>&gt;,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0" y="-57951"/>
            <a:ext cx="9113344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 smtClean="0">
                <a:solidFill>
                  <a:schemeClr val="bg1"/>
                </a:solidFill>
              </a:rPr>
              <a:t>Γεωργική Χημεία - </a:t>
            </a:r>
            <a:r>
              <a:rPr lang="el-GR" sz="900" dirty="0" smtClean="0">
                <a:solidFill>
                  <a:schemeClr val="bg1"/>
                </a:solidFill>
              </a:rPr>
              <a:t>Διαλύματα, οξέα, βάσεις, </a:t>
            </a:r>
            <a:r>
              <a:rPr lang="el-GR" sz="900" dirty="0" err="1" smtClean="0">
                <a:solidFill>
                  <a:schemeClr val="bg1"/>
                </a:solidFill>
              </a:rPr>
              <a:t>pH</a:t>
            </a:r>
            <a:r>
              <a:rPr lang="el-GR" sz="900" dirty="0" smtClean="0">
                <a:solidFill>
                  <a:schemeClr val="bg1"/>
                </a:solidFill>
              </a:rPr>
              <a:t>, γινόμενο διαλυτότητας, Τμήμα</a:t>
            </a:r>
            <a:r>
              <a:rPr lang="el-GR" sz="9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900" dirty="0" smtClean="0">
                <a:solidFill>
                  <a:schemeClr val="bg1"/>
                </a:solidFill>
              </a:rPr>
              <a:t>, ΤΕΙ ΗΠΕΙΡΟΥ </a:t>
            </a:r>
            <a:r>
              <a:rPr lang="el-GR" sz="9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Γεωργική Χημεία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5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Διαλύματα, οξέα, βάσεις, </a:t>
            </a:r>
            <a:r>
              <a:rPr lang="el-GR" sz="2800" b="1" dirty="0" err="1"/>
              <a:t>pH</a:t>
            </a:r>
            <a:r>
              <a:rPr lang="el-GR" sz="2800" b="1" dirty="0"/>
              <a:t>, γινόμενο </a:t>
            </a:r>
            <a:r>
              <a:rPr lang="el-GR" sz="2800" b="1" dirty="0" smtClean="0"/>
              <a:t>διαλυτότητας</a:t>
            </a:r>
            <a:endParaRPr lang="en-US" sz="2800" b="1" dirty="0" smtClean="0"/>
          </a:p>
          <a:p>
            <a:r>
              <a:rPr lang="el-GR" sz="2800" dirty="0" smtClean="0"/>
              <a:t>Γεώργιος Παπαδόπουλος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74"/>
            <a:ext cx="9144000" cy="45913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7153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75"/>
            <a:ext cx="9144000" cy="428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6006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75"/>
            <a:ext cx="9144000" cy="428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2930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553244"/>
            <a:ext cx="8136904" cy="504056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3200" dirty="0" smtClean="0"/>
              <a:t>Έκφραση συγκέντρωσης</a:t>
            </a:r>
          </a:p>
          <a:p>
            <a:endParaRPr lang="el-GR" sz="3200" dirty="0"/>
          </a:p>
          <a:p>
            <a:r>
              <a:rPr lang="el-GR" sz="3200" dirty="0" smtClean="0"/>
              <a:t>Διαλύτης  = υγρό</a:t>
            </a:r>
          </a:p>
          <a:p>
            <a:r>
              <a:rPr lang="el-GR" sz="3200" dirty="0" smtClean="0"/>
              <a:t>Διαλυμένη ουσία = στερεά, υγρή</a:t>
            </a:r>
          </a:p>
          <a:p>
            <a:endParaRPr lang="el-GR" sz="3200" dirty="0"/>
          </a:p>
          <a:p>
            <a:r>
              <a:rPr lang="el-GR" sz="3200" dirty="0" smtClean="0"/>
              <a:t>Ο τρόπος έκφρασης εξαρτάται από την κατάσταση που βρίσκεται ο διαλύτης και η διαλυμένη ουσία</a:t>
            </a:r>
          </a:p>
          <a:p>
            <a:endParaRPr lang="el-GR" sz="3200" dirty="0"/>
          </a:p>
          <a:p>
            <a:r>
              <a:rPr lang="el-GR" sz="3200" dirty="0" smtClean="0"/>
              <a:t>Συγκέντρωση =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51920" y="4729708"/>
            <a:ext cx="4104456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sz="3200" dirty="0" smtClean="0"/>
              <a:t>Ποσότητα ουσίας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31840" y="5161756"/>
            <a:ext cx="5256584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sz="3200" dirty="0" smtClean="0"/>
              <a:t>Ποσότητα ή όγκος διαλύματος</a:t>
            </a: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3203848" y="5161756"/>
            <a:ext cx="52565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452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Σχέδιο2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" t="45986" r="82699"/>
          <a:stretch/>
        </p:blipFill>
        <p:spPr>
          <a:xfrm>
            <a:off x="107504" y="2929508"/>
            <a:ext cx="1473958" cy="23151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11560" y="553244"/>
            <a:ext cx="8136904" cy="381642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3200" dirty="0" smtClean="0"/>
              <a:t>% σύσταση</a:t>
            </a:r>
          </a:p>
          <a:p>
            <a:r>
              <a:rPr lang="el-GR" sz="3200" dirty="0" smtClean="0"/>
              <a:t>% σύσταση κατ’ όγκο: </a:t>
            </a:r>
            <a:r>
              <a:rPr lang="en-US" sz="3200" dirty="0" smtClean="0"/>
              <a:t>mL </a:t>
            </a:r>
            <a:r>
              <a:rPr lang="el-GR" sz="3200" dirty="0" smtClean="0"/>
              <a:t>ουσίας / 100 </a:t>
            </a:r>
            <a:r>
              <a:rPr lang="en-US" sz="3200" dirty="0" smtClean="0"/>
              <a:t>mL </a:t>
            </a:r>
            <a:r>
              <a:rPr lang="el-GR" sz="3200" dirty="0" smtClean="0"/>
              <a:t>διαλύματος</a:t>
            </a:r>
          </a:p>
          <a:p>
            <a:endParaRPr lang="el-GR" sz="3200" dirty="0"/>
          </a:p>
          <a:p>
            <a:r>
              <a:rPr lang="el-GR" sz="3200" dirty="0"/>
              <a:t>	</a:t>
            </a:r>
            <a:r>
              <a:rPr lang="el-GR" sz="3200" dirty="0" smtClean="0"/>
              <a:t>20% κατ’ όγκο (</a:t>
            </a:r>
            <a:r>
              <a:rPr lang="en-US" sz="3200" dirty="0" smtClean="0"/>
              <a:t>v/v) </a:t>
            </a:r>
            <a:r>
              <a:rPr lang="el-GR" sz="3200" dirty="0" err="1" smtClean="0"/>
              <a:t>μεθανόλης</a:t>
            </a:r>
            <a:r>
              <a:rPr lang="el-GR" sz="3200" dirty="0" smtClean="0"/>
              <a:t> σε νερό</a:t>
            </a:r>
          </a:p>
        </p:txBody>
      </p:sp>
    </p:spTree>
    <p:extLst>
      <p:ext uri="{BB962C8B-B14F-4D97-AF65-F5344CB8AC3E}">
        <p14:creationId xmlns:p14="http://schemas.microsoft.com/office/powerpoint/2010/main" val="2070907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Σχέδιο3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" t="53698" r="2673"/>
          <a:stretch/>
        </p:blipFill>
        <p:spPr>
          <a:xfrm>
            <a:off x="267881" y="2706223"/>
            <a:ext cx="8660469" cy="19846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67544" y="553244"/>
            <a:ext cx="8424936" cy="381642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el-GR" sz="3200" dirty="0" smtClean="0"/>
              <a:t>% μάζας/όγκο, % </a:t>
            </a:r>
            <a:r>
              <a:rPr lang="en-US" sz="3200" dirty="0" smtClean="0"/>
              <a:t>g </a:t>
            </a:r>
            <a:r>
              <a:rPr lang="el-GR" sz="3200" dirty="0" smtClean="0"/>
              <a:t>ουσίας / 100</a:t>
            </a:r>
            <a:r>
              <a:rPr lang="en-US" sz="3200" dirty="0" smtClean="0"/>
              <a:t> mL </a:t>
            </a:r>
            <a:r>
              <a:rPr lang="el-GR" sz="3200" dirty="0" smtClean="0"/>
              <a:t>διαλύματος</a:t>
            </a:r>
          </a:p>
          <a:p>
            <a:endParaRPr lang="el-GR" sz="3200" dirty="0"/>
          </a:p>
          <a:p>
            <a:r>
              <a:rPr lang="el-GR" sz="3200" dirty="0" smtClean="0"/>
              <a:t>0.57% </a:t>
            </a:r>
            <a:r>
              <a:rPr lang="en-US" sz="3200" dirty="0" err="1" smtClean="0"/>
              <a:t>NaCl</a:t>
            </a:r>
            <a:r>
              <a:rPr lang="en-US" sz="3200" dirty="0" smtClean="0"/>
              <a:t>/H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	</a:t>
            </a:r>
            <a:r>
              <a:rPr lang="el-GR" sz="3200" dirty="0" smtClean="0"/>
              <a:t>, </a:t>
            </a:r>
            <a:r>
              <a:rPr lang="en-US" sz="3200" dirty="0" smtClean="0"/>
              <a:t>0,57</a:t>
            </a:r>
            <a:r>
              <a:rPr lang="el-GR" sz="3200" dirty="0" smtClean="0"/>
              <a:t> </a:t>
            </a:r>
            <a:r>
              <a:rPr lang="en-US" sz="3200" dirty="0" smtClean="0"/>
              <a:t>g </a:t>
            </a:r>
            <a:r>
              <a:rPr lang="en-US" sz="3200" dirty="0" err="1" smtClean="0"/>
              <a:t>NaCl</a:t>
            </a:r>
            <a:r>
              <a:rPr lang="en-US" sz="3200" dirty="0" smtClean="0"/>
              <a:t>/100 mL </a:t>
            </a:r>
            <a:r>
              <a:rPr lang="el-GR" sz="3200" dirty="0" smtClean="0"/>
              <a:t>διαλύματος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4259705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553244"/>
            <a:ext cx="8424936" cy="468052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lnSpcReduction="10000"/>
          </a:bodyPr>
          <a:lstStyle/>
          <a:p>
            <a:r>
              <a:rPr lang="el-GR" sz="3200" dirty="0" smtClean="0"/>
              <a:t>20 </a:t>
            </a:r>
            <a:r>
              <a:rPr lang="en-US" sz="3200" dirty="0" smtClean="0"/>
              <a:t>mL </a:t>
            </a:r>
            <a:r>
              <a:rPr lang="el-GR" sz="3200" dirty="0" err="1" smtClean="0"/>
              <a:t>μεθανόλης</a:t>
            </a:r>
            <a:endParaRPr lang="el-GR" sz="3200" dirty="0" smtClean="0"/>
          </a:p>
          <a:p>
            <a:r>
              <a:rPr lang="en-US" sz="3200" dirty="0" smtClean="0"/>
              <a:t>M.B. CH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OH = </a:t>
            </a:r>
            <a:r>
              <a:rPr lang="en-US" sz="3200" dirty="0"/>
              <a:t>32 g</a:t>
            </a:r>
            <a:endParaRPr lang="en-US" sz="3200" dirty="0" smtClean="0"/>
          </a:p>
          <a:p>
            <a:r>
              <a:rPr lang="en-US" sz="3200" dirty="0"/>
              <a:t>	</a:t>
            </a:r>
            <a:endParaRPr lang="en-US" sz="3200" dirty="0" smtClean="0"/>
          </a:p>
          <a:p>
            <a:r>
              <a:rPr lang="el-GR" sz="3200" dirty="0"/>
              <a:t> </a:t>
            </a:r>
            <a:r>
              <a:rPr lang="el-GR" sz="3200" dirty="0" smtClean="0"/>
              <a:t>  ρ=0.8 </a:t>
            </a:r>
            <a:r>
              <a:rPr lang="en-US" sz="3200" dirty="0" smtClean="0"/>
              <a:t>g/mL</a:t>
            </a:r>
          </a:p>
          <a:p>
            <a:r>
              <a:rPr lang="en-US" sz="3200" dirty="0" smtClean="0"/>
              <a:t>1 </a:t>
            </a:r>
            <a:r>
              <a:rPr lang="en-US" sz="3200" dirty="0" err="1" smtClean="0"/>
              <a:t>mol</a:t>
            </a:r>
            <a:r>
              <a:rPr lang="en-US" sz="3200" dirty="0" smtClean="0"/>
              <a:t> </a:t>
            </a:r>
            <a:r>
              <a:rPr lang="el-GR" sz="3200" dirty="0" err="1" smtClean="0"/>
              <a:t>μεθανόλης</a:t>
            </a:r>
            <a:r>
              <a:rPr lang="el-GR" sz="3200" dirty="0" smtClean="0"/>
              <a:t> 32 </a:t>
            </a:r>
            <a:r>
              <a:rPr lang="en-US" sz="3200" dirty="0" smtClean="0"/>
              <a:t>g</a:t>
            </a:r>
          </a:p>
          <a:p>
            <a:r>
              <a:rPr lang="en-US" sz="3200" dirty="0" smtClean="0"/>
              <a:t>V = m/</a:t>
            </a:r>
            <a:r>
              <a:rPr lang="el-GR" sz="3200" dirty="0" smtClean="0"/>
              <a:t>ρ = 32 </a:t>
            </a:r>
            <a:r>
              <a:rPr lang="en-US" sz="3200" dirty="0" smtClean="0"/>
              <a:t>g / 0.8 g/mL  = 40 mL</a:t>
            </a:r>
          </a:p>
          <a:p>
            <a:endParaRPr lang="en-US" sz="3200" dirty="0"/>
          </a:p>
          <a:p>
            <a:r>
              <a:rPr lang="en-US" sz="3200" dirty="0" smtClean="0"/>
              <a:t>20 mL </a:t>
            </a:r>
            <a:r>
              <a:rPr lang="el-GR" sz="3200" dirty="0" err="1" smtClean="0"/>
              <a:t>μεθανόλης</a:t>
            </a:r>
            <a:r>
              <a:rPr lang="en-US" sz="3200" dirty="0" smtClean="0"/>
              <a:t> = 0.5 </a:t>
            </a:r>
            <a:r>
              <a:rPr lang="en-US" sz="3200" dirty="0" err="1" smtClean="0"/>
              <a:t>mol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80 mL 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 M.B 18 g</a:t>
            </a:r>
          </a:p>
          <a:p>
            <a:r>
              <a:rPr lang="en-US" sz="3200" dirty="0" smtClean="0"/>
              <a:t>4.5 </a:t>
            </a:r>
            <a:r>
              <a:rPr lang="en-US" sz="3200" dirty="0" err="1" smtClean="0"/>
              <a:t>mol</a:t>
            </a:r>
            <a:r>
              <a:rPr lang="en-US" sz="3200" dirty="0" smtClean="0"/>
              <a:t> 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 = 80 g 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1889736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Σχέδιο6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2" t="70537" r="19410"/>
          <a:stretch/>
        </p:blipFill>
        <p:spPr>
          <a:xfrm>
            <a:off x="1270736" y="3721595"/>
            <a:ext cx="6890559" cy="16228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95536" y="553244"/>
            <a:ext cx="8640960" cy="468052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el-GR" sz="3200" dirty="0" smtClean="0"/>
              <a:t>Μ </a:t>
            </a:r>
            <a:r>
              <a:rPr lang="el-GR" sz="3200" dirty="0" err="1" smtClean="0"/>
              <a:t>μόλαρ</a:t>
            </a:r>
            <a:r>
              <a:rPr lang="el-GR" sz="3200" dirty="0" smtClean="0"/>
              <a:t> = </a:t>
            </a:r>
            <a:r>
              <a:rPr lang="en-US" sz="3200" dirty="0" err="1" smtClean="0"/>
              <a:t>mol</a:t>
            </a:r>
            <a:r>
              <a:rPr lang="en-US" sz="3200" dirty="0" smtClean="0"/>
              <a:t> </a:t>
            </a:r>
            <a:r>
              <a:rPr lang="el-GR" sz="3200" dirty="0" smtClean="0"/>
              <a:t>ουσίας/1 </a:t>
            </a:r>
            <a:r>
              <a:rPr lang="en-US" sz="3200" dirty="0" smtClean="0"/>
              <a:t>L </a:t>
            </a:r>
            <a:r>
              <a:rPr lang="el-GR" sz="3200" dirty="0" smtClean="0"/>
              <a:t>διαλύματος</a:t>
            </a:r>
          </a:p>
          <a:p>
            <a:endParaRPr lang="el-GR" sz="3200" dirty="0"/>
          </a:p>
          <a:p>
            <a:r>
              <a:rPr lang="el-GR" sz="3200" dirty="0" smtClean="0"/>
              <a:t>Η</a:t>
            </a:r>
            <a:r>
              <a:rPr lang="el-GR" sz="3200" baseline="-25000" dirty="0" smtClean="0"/>
              <a:t>2</a:t>
            </a:r>
            <a:r>
              <a:rPr lang="el-GR" sz="3200" dirty="0" smtClean="0"/>
              <a:t>Ο 1 </a:t>
            </a:r>
            <a:r>
              <a:rPr lang="en-US" sz="3200" dirty="0" smtClean="0"/>
              <a:t>L,  </a:t>
            </a:r>
            <a:r>
              <a:rPr lang="el-GR" sz="3200" dirty="0" smtClean="0"/>
              <a:t>ρ = 1 </a:t>
            </a:r>
            <a:r>
              <a:rPr lang="en-US" sz="3200" dirty="0" smtClean="0"/>
              <a:t>g/mL,	m=1000g</a:t>
            </a:r>
          </a:p>
          <a:p>
            <a:endParaRPr lang="en-US" sz="3200" dirty="0"/>
          </a:p>
          <a:p>
            <a:r>
              <a:rPr lang="en-US" sz="3200" dirty="0" smtClean="0"/>
              <a:t>1 </a:t>
            </a:r>
            <a:r>
              <a:rPr lang="en-US" sz="3200" dirty="0" err="1" smtClean="0"/>
              <a:t>mol</a:t>
            </a:r>
            <a:r>
              <a:rPr lang="en-US" sz="3200" dirty="0" smtClean="0"/>
              <a:t> </a:t>
            </a:r>
            <a:r>
              <a:rPr lang="el-GR" sz="3200" dirty="0" smtClean="0"/>
              <a:t>Η</a:t>
            </a:r>
            <a:r>
              <a:rPr lang="el-GR" sz="3200" baseline="-25000" dirty="0" smtClean="0"/>
              <a:t>2</a:t>
            </a:r>
            <a:r>
              <a:rPr lang="el-GR" sz="3200" dirty="0" smtClean="0"/>
              <a:t>Ο</a:t>
            </a:r>
            <a:r>
              <a:rPr lang="en-US" sz="3200" dirty="0" smtClean="0"/>
              <a:t> = 18g, 1000g </a:t>
            </a:r>
            <a:r>
              <a:rPr lang="el-GR" sz="3200" dirty="0" smtClean="0"/>
              <a:t>Η</a:t>
            </a:r>
            <a:r>
              <a:rPr lang="el-GR" sz="3200" baseline="-25000" dirty="0" smtClean="0"/>
              <a:t>2</a:t>
            </a:r>
            <a:r>
              <a:rPr lang="el-GR" sz="3200" dirty="0" smtClean="0"/>
              <a:t>Ο</a:t>
            </a:r>
            <a:r>
              <a:rPr lang="en-US" sz="3200" dirty="0" smtClean="0"/>
              <a:t> = 1000 </a:t>
            </a:r>
            <a:r>
              <a:rPr lang="en-US" sz="3200" dirty="0" err="1" smtClean="0"/>
              <a:t>mol</a:t>
            </a:r>
            <a:r>
              <a:rPr lang="en-US" sz="3200" dirty="0" smtClean="0"/>
              <a:t> = 55,5 </a:t>
            </a:r>
            <a:r>
              <a:rPr lang="en-US" sz="3200" dirty="0" err="1" smtClean="0"/>
              <a:t>mol</a:t>
            </a:r>
            <a:endParaRPr lang="en-US" sz="3200" dirty="0" smtClean="0"/>
          </a:p>
          <a:p>
            <a:r>
              <a:rPr lang="en-US" sz="3200" dirty="0"/>
              <a:t>	</a:t>
            </a:r>
            <a:r>
              <a:rPr lang="en-US" sz="3200" dirty="0" smtClean="0"/>
              <a:t>		18g </a:t>
            </a:r>
            <a:r>
              <a:rPr lang="el-GR" sz="3200" dirty="0" smtClean="0"/>
              <a:t>Η</a:t>
            </a:r>
            <a:r>
              <a:rPr lang="el-GR" sz="3200" baseline="-25000" dirty="0" smtClean="0"/>
              <a:t>2</a:t>
            </a:r>
            <a:r>
              <a:rPr lang="el-GR" sz="3200" dirty="0" smtClean="0"/>
              <a:t>Ο</a:t>
            </a:r>
            <a:r>
              <a:rPr lang="en-US" sz="3200" dirty="0" smtClean="0"/>
              <a:t>/</a:t>
            </a:r>
            <a:r>
              <a:rPr lang="en-US" sz="3200" dirty="0" err="1" smtClean="0"/>
              <a:t>mol</a:t>
            </a:r>
            <a:r>
              <a:rPr lang="en-US" sz="3200" dirty="0" smtClean="0"/>
              <a:t>        18  </a:t>
            </a:r>
            <a:endParaRPr lang="el-GR" sz="3200" dirty="0"/>
          </a:p>
        </p:txBody>
      </p:sp>
      <p:cxnSp>
        <p:nvCxnSpPr>
          <p:cNvPr id="5" name="Ευθεία γραμμή σύνδεσης 4"/>
          <p:cNvCxnSpPr/>
          <p:nvPr/>
        </p:nvCxnSpPr>
        <p:spPr>
          <a:xfrm>
            <a:off x="3419872" y="3073524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Ευθεία γραμμή σύνδεσης 5"/>
          <p:cNvCxnSpPr/>
          <p:nvPr/>
        </p:nvCxnSpPr>
        <p:spPr>
          <a:xfrm>
            <a:off x="5652120" y="3073524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95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553244"/>
            <a:ext cx="8424936" cy="468052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el-GR" sz="3200" dirty="0" smtClean="0"/>
              <a:t>Αίμα					</a:t>
            </a:r>
            <a:r>
              <a:rPr lang="el-GR" sz="3200" dirty="0" err="1" smtClean="0"/>
              <a:t>Εξωκυτταρικό</a:t>
            </a:r>
            <a:r>
              <a:rPr lang="el-GR" sz="3200" dirty="0" smtClean="0"/>
              <a:t> υγρό</a:t>
            </a:r>
          </a:p>
          <a:p>
            <a:r>
              <a:rPr lang="el-GR" sz="3200" dirty="0" smtClean="0"/>
              <a:t>Να</a:t>
            </a:r>
            <a:r>
              <a:rPr lang="el-GR" sz="3200" baseline="30000" dirty="0" smtClean="0"/>
              <a:t>+</a:t>
            </a:r>
            <a:r>
              <a:rPr lang="el-GR" sz="3200" dirty="0" smtClean="0"/>
              <a:t>					135-140 </a:t>
            </a:r>
            <a:r>
              <a:rPr lang="en-US" sz="3200" dirty="0" err="1" smtClean="0"/>
              <a:t>mM</a:t>
            </a:r>
            <a:endParaRPr lang="en-US" sz="3200" dirty="0" smtClean="0"/>
          </a:p>
          <a:p>
            <a:r>
              <a:rPr lang="en-US" sz="3200" dirty="0" smtClean="0"/>
              <a:t>Cl</a:t>
            </a:r>
            <a:r>
              <a:rPr lang="en-US" sz="3200" baseline="30000" dirty="0" smtClean="0"/>
              <a:t>-</a:t>
            </a:r>
            <a:r>
              <a:rPr lang="en-US" sz="3200" dirty="0" smtClean="0"/>
              <a:t>					110 </a:t>
            </a:r>
            <a:r>
              <a:rPr lang="en-US" sz="3200" dirty="0" err="1" smtClean="0"/>
              <a:t>mM</a:t>
            </a:r>
            <a:endParaRPr lang="en-US" sz="3200" dirty="0" smtClean="0"/>
          </a:p>
          <a:p>
            <a:r>
              <a:rPr lang="en-US" sz="3200" dirty="0" smtClean="0"/>
              <a:t>K</a:t>
            </a:r>
            <a:r>
              <a:rPr lang="en-US" sz="3200" baseline="30000" dirty="0" smtClean="0"/>
              <a:t>+</a:t>
            </a:r>
            <a:r>
              <a:rPr lang="en-US" sz="3200" dirty="0" smtClean="0"/>
              <a:t>					4-5 </a:t>
            </a:r>
            <a:r>
              <a:rPr lang="en-US" sz="3200" dirty="0" err="1" smtClean="0"/>
              <a:t>mM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782854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553244"/>
            <a:ext cx="8424936" cy="468052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el-GR" sz="3200" dirty="0" smtClean="0"/>
              <a:t>Ισοδύναμα ουσίας/ </a:t>
            </a:r>
            <a:r>
              <a:rPr lang="en-US" sz="3200" dirty="0" smtClean="0"/>
              <a:t>L </a:t>
            </a:r>
            <a:r>
              <a:rPr lang="el-GR" sz="3200" dirty="0" smtClean="0"/>
              <a:t>διαλύματος, Ν </a:t>
            </a:r>
            <a:r>
              <a:rPr lang="en-US" sz="3200" dirty="0" smtClean="0"/>
              <a:t>normal</a:t>
            </a:r>
          </a:p>
          <a:p>
            <a:endParaRPr lang="en-US" sz="3200" dirty="0"/>
          </a:p>
          <a:p>
            <a:r>
              <a:rPr lang="el-GR" sz="3200" dirty="0" smtClean="0"/>
              <a:t>Οξέα </a:t>
            </a:r>
            <a:r>
              <a:rPr lang="el-GR" sz="3200" smtClean="0"/>
              <a:t>ή </a:t>
            </a:r>
            <a:r>
              <a:rPr lang="el-GR" sz="3200" smtClean="0"/>
              <a:t>βάσεις</a:t>
            </a:r>
            <a:endParaRPr lang="el-GR" sz="3200" dirty="0" smtClean="0"/>
          </a:p>
          <a:p>
            <a:endParaRPr lang="el-GR" sz="3200" dirty="0"/>
          </a:p>
          <a:p>
            <a:r>
              <a:rPr lang="el-GR" sz="3200" dirty="0" smtClean="0"/>
              <a:t>Προσθετικές ιδιότητες διαλύματος</a:t>
            </a:r>
          </a:p>
          <a:p>
            <a:r>
              <a:rPr lang="el-GR" sz="3200" dirty="0" smtClean="0"/>
              <a:t>Γραμμομόρια ουσίας/1000</a:t>
            </a:r>
            <a:r>
              <a:rPr lang="en-US" sz="3200" dirty="0" smtClean="0"/>
              <a:t>g </a:t>
            </a:r>
            <a:r>
              <a:rPr lang="el-GR" sz="3200" dirty="0" smtClean="0"/>
              <a:t>διαλύτη</a:t>
            </a:r>
          </a:p>
          <a:p>
            <a:endParaRPr lang="el-GR" sz="3200" dirty="0"/>
          </a:p>
          <a:p>
            <a:r>
              <a:rPr lang="el-GR" sz="3200" dirty="0" smtClean="0"/>
              <a:t>Ωσμωτική πίεση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3272357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Τεχνολόγων Γεωπόνων</a:t>
            </a:r>
          </a:p>
          <a:p>
            <a:pPr algn="l"/>
            <a:r>
              <a:rPr lang="el-GR" b="1" dirty="0"/>
              <a:t>Γεωργική Χημεία</a:t>
            </a:r>
          </a:p>
          <a:p>
            <a:pPr algn="l"/>
            <a:r>
              <a:rPr lang="el-GR" sz="2800" b="1" dirty="0" smtClean="0"/>
              <a:t>Ενότητα </a:t>
            </a:r>
            <a:r>
              <a:rPr lang="en-US" sz="2800" b="1" dirty="0" smtClean="0"/>
              <a:t>5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400" dirty="0"/>
              <a:t>Διαλύματα, οξέα, βάσεις, </a:t>
            </a:r>
            <a:r>
              <a:rPr lang="el-GR" sz="2400" dirty="0" err="1"/>
              <a:t>pH</a:t>
            </a:r>
            <a:r>
              <a:rPr lang="el-GR" sz="2400" dirty="0"/>
              <a:t>, γινόμενο </a:t>
            </a:r>
            <a:r>
              <a:rPr lang="el-GR" sz="2400" dirty="0" smtClean="0"/>
              <a:t>διαλυτότητας</a:t>
            </a:r>
            <a:endParaRPr lang="en-US" sz="2400" dirty="0" smtClean="0"/>
          </a:p>
          <a:p>
            <a:pPr algn="l"/>
            <a:endParaRPr lang="en-US" sz="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Γεώργιος Παπαδόπουλος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553244"/>
            <a:ext cx="8424936" cy="468052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el-GR" sz="3200" dirty="0" smtClean="0"/>
              <a:t>Κιμωλία	</a:t>
            </a:r>
            <a:r>
              <a:rPr lang="en-US" sz="3200" dirty="0" smtClean="0"/>
              <a:t>CaCO</a:t>
            </a:r>
            <a:r>
              <a:rPr lang="en-US" sz="3200" baseline="-25000" dirty="0" smtClean="0"/>
              <a:t>3</a:t>
            </a:r>
          </a:p>
          <a:p>
            <a:endParaRPr lang="en-US" sz="3200" dirty="0" smtClean="0"/>
          </a:p>
          <a:p>
            <a:r>
              <a:rPr lang="en-US" sz="3200" dirty="0" smtClean="0"/>
              <a:t>Ca</a:t>
            </a:r>
            <a:r>
              <a:rPr lang="en-US" sz="3200" baseline="30000" dirty="0" smtClean="0"/>
              <a:t>2+</a:t>
            </a:r>
            <a:r>
              <a:rPr lang="en-US" sz="3200" dirty="0" smtClean="0"/>
              <a:t>		CO</a:t>
            </a:r>
            <a:r>
              <a:rPr lang="en-US" sz="3200" baseline="-25000" dirty="0" smtClean="0"/>
              <a:t>3</a:t>
            </a:r>
            <a:r>
              <a:rPr lang="en-US" sz="3200" baseline="30000" dirty="0" smtClean="0"/>
              <a:t>2-</a:t>
            </a:r>
            <a:r>
              <a:rPr lang="en-US" sz="3200" dirty="0" smtClean="0"/>
              <a:t>		Na</a:t>
            </a:r>
            <a:r>
              <a:rPr lang="en-US" sz="3200" baseline="30000" dirty="0" smtClean="0"/>
              <a:t>+</a:t>
            </a:r>
            <a:r>
              <a:rPr lang="en-US" sz="3200" dirty="0" smtClean="0"/>
              <a:t>		Cl</a:t>
            </a:r>
            <a:r>
              <a:rPr lang="en-US" sz="3200" baseline="30000" dirty="0" smtClean="0"/>
              <a:t>-</a:t>
            </a:r>
            <a:endParaRPr lang="el-GR" sz="3200" baseline="30000" dirty="0"/>
          </a:p>
        </p:txBody>
      </p:sp>
    </p:spTree>
    <p:extLst>
      <p:ext uri="{BB962C8B-B14F-4D97-AF65-F5344CB8AC3E}">
        <p14:creationId xmlns:p14="http://schemas.microsoft.com/office/powerpoint/2010/main" val="3110369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Σχέδιο10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49" r="72614"/>
          <a:stretch/>
        </p:blipFill>
        <p:spPr>
          <a:xfrm>
            <a:off x="6012160" y="3361556"/>
            <a:ext cx="2504168" cy="16781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67544" y="553244"/>
            <a:ext cx="8424936" cy="468052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en-US" sz="3200" dirty="0" smtClean="0"/>
              <a:t>25% v/v CH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CH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OH</a:t>
            </a:r>
          </a:p>
          <a:p>
            <a:r>
              <a:rPr lang="en-US" sz="3200" dirty="0" smtClean="0"/>
              <a:t>4M CH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CH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OH, </a:t>
            </a:r>
            <a:r>
              <a:rPr lang="el-GR" sz="3200" dirty="0" smtClean="0"/>
              <a:t>ρ = 0,87 </a:t>
            </a:r>
            <a:r>
              <a:rPr lang="en-US" sz="3200" dirty="0" smtClean="0"/>
              <a:t>g/mL, 1L</a:t>
            </a:r>
          </a:p>
          <a:p>
            <a:endParaRPr lang="en-US" sz="3200" dirty="0"/>
          </a:p>
          <a:p>
            <a:r>
              <a:rPr lang="en-US" sz="3200" dirty="0" smtClean="0"/>
              <a:t>25 mL </a:t>
            </a:r>
            <a:r>
              <a:rPr lang="el-GR" sz="3200" dirty="0" err="1" smtClean="0"/>
              <a:t>Αιθ</a:t>
            </a:r>
            <a:r>
              <a:rPr lang="el-GR" sz="3200" dirty="0" smtClean="0"/>
              <a:t>. σε 100 </a:t>
            </a:r>
            <a:r>
              <a:rPr lang="en-US" sz="3200" dirty="0" smtClean="0"/>
              <a:t>mL </a:t>
            </a:r>
            <a:r>
              <a:rPr lang="el-GR" sz="3200" dirty="0" smtClean="0"/>
              <a:t>διαλύματος</a:t>
            </a:r>
          </a:p>
          <a:p>
            <a:r>
              <a:rPr lang="el-GR" sz="3200" dirty="0" smtClean="0"/>
              <a:t>Χ;		     1000 </a:t>
            </a:r>
            <a:r>
              <a:rPr lang="en-US" sz="3200" dirty="0"/>
              <a:t>mL </a:t>
            </a:r>
            <a:r>
              <a:rPr lang="el-GR" sz="3200" dirty="0" smtClean="0"/>
              <a:t>διαλύματος</a:t>
            </a:r>
          </a:p>
          <a:p>
            <a:endParaRPr lang="el-GR" sz="3200" dirty="0"/>
          </a:p>
          <a:p>
            <a:r>
              <a:rPr lang="el-GR" sz="3200" dirty="0" smtClean="0"/>
              <a:t>Μ.Β </a:t>
            </a:r>
            <a:r>
              <a:rPr lang="el-GR" sz="3200" dirty="0" err="1" smtClean="0"/>
              <a:t>Αιθ</a:t>
            </a:r>
            <a:r>
              <a:rPr lang="el-GR" sz="3200" dirty="0" smtClean="0"/>
              <a:t>. = 2</a:t>
            </a:r>
            <a:r>
              <a:rPr lang="en-US" sz="3200" dirty="0" smtClean="0"/>
              <a:t>x12+1x16+6x1=46</a:t>
            </a:r>
            <a:endParaRPr lang="en-US" sz="3200" dirty="0"/>
          </a:p>
          <a:p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3924127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Σχέδιο11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09" r="64316"/>
          <a:stretch/>
        </p:blipFill>
        <p:spPr>
          <a:xfrm>
            <a:off x="2195736" y="3193883"/>
            <a:ext cx="3262985" cy="20398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67544" y="553244"/>
            <a:ext cx="8424936" cy="468052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en-US" sz="3200" dirty="0" smtClean="0"/>
              <a:t>M.B. </a:t>
            </a:r>
            <a:r>
              <a:rPr lang="el-GR" sz="3200" dirty="0" smtClean="0"/>
              <a:t> = 46 </a:t>
            </a:r>
            <a:r>
              <a:rPr lang="en-US" sz="3200" dirty="0" smtClean="0"/>
              <a:t>g		4M = 4 </a:t>
            </a:r>
            <a:r>
              <a:rPr lang="en-US" sz="3200" dirty="0" err="1" smtClean="0"/>
              <a:t>mol</a:t>
            </a:r>
            <a:r>
              <a:rPr lang="en-US" sz="3200" dirty="0" smtClean="0"/>
              <a:t>/L</a:t>
            </a:r>
          </a:p>
          <a:p>
            <a:r>
              <a:rPr lang="en-US" sz="3200" dirty="0" smtClean="0"/>
              <a:t>4x46 g = 184 g </a:t>
            </a:r>
            <a:r>
              <a:rPr lang="el-GR" sz="3200" dirty="0" err="1" smtClean="0"/>
              <a:t>Αιθ</a:t>
            </a:r>
            <a:r>
              <a:rPr lang="el-GR" sz="3200" dirty="0" smtClean="0"/>
              <a:t>.</a:t>
            </a:r>
          </a:p>
          <a:p>
            <a:endParaRPr lang="el-GR" sz="3200" dirty="0"/>
          </a:p>
          <a:p>
            <a:r>
              <a:rPr lang="en-US" sz="3200" dirty="0" smtClean="0"/>
              <a:t>V = m/</a:t>
            </a:r>
            <a:r>
              <a:rPr lang="el-GR" sz="3200" dirty="0" smtClean="0"/>
              <a:t>ρ = </a:t>
            </a:r>
            <a:r>
              <a:rPr lang="en-US" sz="3200" dirty="0" smtClean="0"/>
              <a:t>184/0,87 = 205,4 mL</a:t>
            </a:r>
            <a:endParaRPr lang="el-GR" sz="3200" dirty="0"/>
          </a:p>
        </p:txBody>
      </p:sp>
      <p:sp>
        <p:nvSpPr>
          <p:cNvPr id="4" name="Ορθογώνιο 3"/>
          <p:cNvSpPr/>
          <p:nvPr/>
        </p:nvSpPr>
        <p:spPr>
          <a:xfrm>
            <a:off x="3059832" y="2893504"/>
            <a:ext cx="2398889" cy="7560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9298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400" dirty="0" smtClean="0"/>
              <a:t>Σελίδες</a:t>
            </a:r>
            <a:r>
              <a:rPr lang="el-GR" sz="1400" dirty="0"/>
              <a:t>: 131-147</a:t>
            </a:r>
            <a:r>
              <a:rPr lang="el-GR" sz="1400" dirty="0" smtClean="0"/>
              <a:t>*, 59-68#, 105-</a:t>
            </a:r>
            <a:r>
              <a:rPr lang="en-US" sz="1400" dirty="0"/>
              <a:t>10</a:t>
            </a:r>
            <a:r>
              <a:rPr lang="el-GR" sz="1400" dirty="0"/>
              <a:t>9</a:t>
            </a:r>
            <a:r>
              <a:rPr lang="el-GR" sz="1400" dirty="0" smtClean="0"/>
              <a:t>!, 48-53</a:t>
            </a:r>
            <a:r>
              <a:rPr lang="el-GR" sz="1400" dirty="0"/>
              <a:t>^</a:t>
            </a:r>
            <a:endParaRPr lang="el-GR" sz="1400" dirty="0" smtClean="0"/>
          </a:p>
          <a:p>
            <a:r>
              <a:rPr lang="el-GR" sz="1400" dirty="0" smtClean="0"/>
              <a:t>*Από </a:t>
            </a:r>
            <a:r>
              <a:rPr lang="el-GR" sz="1400" dirty="0" err="1" smtClean="0"/>
              <a:t>Λάλια</a:t>
            </a:r>
            <a:r>
              <a:rPr lang="el-GR" sz="1400" dirty="0" smtClean="0"/>
              <a:t>-</a:t>
            </a:r>
            <a:r>
              <a:rPr lang="el-GR" sz="1400" dirty="0" err="1" smtClean="0"/>
              <a:t>Καντούρη</a:t>
            </a:r>
            <a:r>
              <a:rPr lang="el-GR" sz="1400" dirty="0" smtClean="0"/>
              <a:t> Μ., Παπαστεφάνου Σ. </a:t>
            </a:r>
            <a:r>
              <a:rPr lang="el-GR" sz="1400" i="1" dirty="0" smtClean="0"/>
              <a:t>Γενική και Ανόργανη Χημεία</a:t>
            </a:r>
            <a:r>
              <a:rPr lang="el-GR" sz="1400" dirty="0" smtClean="0"/>
              <a:t>: </a:t>
            </a:r>
            <a:r>
              <a:rPr lang="el-GR" sz="1400" i="1" dirty="0" smtClean="0"/>
              <a:t>Αρχές και Εργαστηριακές Ασκήσεις, </a:t>
            </a:r>
            <a:r>
              <a:rPr lang="el-GR" sz="1400" dirty="0" smtClean="0"/>
              <a:t>2</a:t>
            </a:r>
            <a:r>
              <a:rPr lang="el-GR" sz="1400" baseline="30000" dirty="0" smtClean="0"/>
              <a:t>η</a:t>
            </a:r>
            <a:r>
              <a:rPr lang="el-GR" sz="1400" dirty="0" smtClean="0"/>
              <a:t> έκδοση,  Εκδόσεις Ζήτη, </a:t>
            </a:r>
            <a:r>
              <a:rPr lang="el-GR" sz="1400" dirty="0" err="1" smtClean="0"/>
              <a:t>Θεσασαλονίκη</a:t>
            </a:r>
            <a:r>
              <a:rPr lang="el-GR" sz="1400" dirty="0" smtClean="0"/>
              <a:t>, 2012.</a:t>
            </a:r>
          </a:p>
          <a:p>
            <a:r>
              <a:rPr lang="el-GR" sz="1400" dirty="0" smtClean="0"/>
              <a:t>#</a:t>
            </a:r>
            <a:r>
              <a:rPr lang="el-GR" sz="1400" dirty="0"/>
              <a:t>Από </a:t>
            </a:r>
            <a:r>
              <a:rPr lang="el-GR" sz="1400" dirty="0" err="1"/>
              <a:t>Ταμουτσίδη</a:t>
            </a:r>
            <a:r>
              <a:rPr lang="el-GR" sz="1400" dirty="0"/>
              <a:t> </a:t>
            </a:r>
            <a:r>
              <a:rPr lang="el-GR" sz="1400" dirty="0" err="1"/>
              <a:t>Ευστ</a:t>
            </a:r>
            <a:r>
              <a:rPr lang="el-GR" sz="1400" dirty="0"/>
              <a:t>. </a:t>
            </a:r>
            <a:r>
              <a:rPr lang="el-GR" sz="1400" i="1" dirty="0"/>
              <a:t>Γεωργική Χημεία</a:t>
            </a:r>
            <a:r>
              <a:rPr lang="el-GR" sz="1400" dirty="0"/>
              <a:t>, Β έκδοση, Εκδόσεις Γράμμα, Θεσσαλονίκη, 2008.</a:t>
            </a:r>
          </a:p>
          <a:p>
            <a:r>
              <a:rPr lang="el-GR" sz="1400" dirty="0"/>
              <a:t>!Από Ξένου ΚΔ, Ξένου Ε. </a:t>
            </a:r>
            <a:r>
              <a:rPr lang="el-GR" sz="1400" i="1" dirty="0"/>
              <a:t>Γενική και Ανόργανη Χημεία</a:t>
            </a:r>
            <a:r>
              <a:rPr lang="el-GR" sz="1400" dirty="0"/>
              <a:t>, Μακεδονικές Εκδόσεις, </a:t>
            </a:r>
            <a:r>
              <a:rPr lang="el-GR" sz="1400" dirty="0" err="1"/>
              <a:t>Θεσασαλονίκη</a:t>
            </a:r>
            <a:r>
              <a:rPr lang="el-GR" sz="1400" dirty="0"/>
              <a:t>, 2009.</a:t>
            </a:r>
          </a:p>
          <a:p>
            <a:r>
              <a:rPr lang="el-GR" sz="1400" dirty="0"/>
              <a:t>^Από Σημειώσεις Γεωργικής Χημείας, της Δρ. </a:t>
            </a:r>
            <a:r>
              <a:rPr lang="el-GR" sz="1400" dirty="0" err="1"/>
              <a:t>Κιτσιούλη</a:t>
            </a:r>
            <a:r>
              <a:rPr lang="el-GR" sz="1400" dirty="0"/>
              <a:t> Ειρήνης. </a:t>
            </a:r>
            <a:r>
              <a:rPr lang="el-GR" sz="1400" b="1" i="1" dirty="0"/>
              <a:t>Αυτό αφορά μόνον φοιτητές μεγαλύτερων εξαμήνων από το πρώην Τμήμα Φυτικής Παραγωγής.</a:t>
            </a:r>
            <a:endParaRPr lang="el-GR" sz="1400" dirty="0"/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22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24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25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Παπαδόπουλος,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Γ. Γεωργική Χημεία.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Τεχνολογικό Ίδρυμα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Ηπείρου. Διαθέσιμο από: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http://eclass.teiep.gr/courses/DEMO118/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39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Αντώνιος Σακελλάριος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Διαλύματα, οξέα, βάσεις, </a:t>
            </a:r>
            <a:r>
              <a:rPr lang="el-GR" dirty="0" err="1"/>
              <a:t>pH</a:t>
            </a:r>
            <a:r>
              <a:rPr lang="el-GR" dirty="0"/>
              <a:t>, γινόμενο διαλυτότητας</a:t>
            </a:r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el-GR" dirty="0" smtClean="0"/>
              <a:t>Σκοπός είναι η εκμάθηση των εννοιών γύρω από τα διαλύματα, τα οξέα και τις βάσεις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74"/>
            <a:ext cx="9144000" cy="4663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0509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74"/>
            <a:ext cx="9144000" cy="48074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7835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74"/>
            <a:ext cx="9144000" cy="4735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0795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74"/>
            <a:ext cx="9144000" cy="48074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59696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1257</TotalTime>
  <Words>596</Words>
  <Application>Microsoft Office PowerPoint</Application>
  <PresentationFormat>Προβολή στην οθόνη (16:10)</PresentationFormat>
  <Paragraphs>126</Paragraphs>
  <Slides>28</Slides>
  <Notes>11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29" baseType="lpstr">
      <vt:lpstr>Θέμα του Office</vt:lpstr>
      <vt:lpstr>Γεωργική Χημεία</vt:lpstr>
      <vt:lpstr>Παρουσίαση του PowerPoint</vt:lpstr>
      <vt:lpstr>Άδειες Χρήσης</vt:lpstr>
      <vt:lpstr>Χρηματοδότηση</vt:lpstr>
      <vt:lpstr>Σκοποί ενότητας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Βιβλιογραφία</vt:lpstr>
      <vt:lpstr>Διατήρηση Σημειωμάτων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cosine</cp:lastModifiedBy>
  <cp:revision>166</cp:revision>
  <dcterms:created xsi:type="dcterms:W3CDTF">2012-09-06T09:03:05Z</dcterms:created>
  <dcterms:modified xsi:type="dcterms:W3CDTF">2015-10-27T12:38:31Z</dcterms:modified>
</cp:coreProperties>
</file>