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6" r:id="rId2"/>
    <p:sldId id="289" r:id="rId3"/>
    <p:sldId id="257" r:id="rId4"/>
    <p:sldId id="259" r:id="rId5"/>
    <p:sldId id="460" r:id="rId6"/>
    <p:sldId id="473" r:id="rId7"/>
    <p:sldId id="475" r:id="rId8"/>
    <p:sldId id="474" r:id="rId9"/>
    <p:sldId id="476" r:id="rId10"/>
    <p:sldId id="477" r:id="rId11"/>
    <p:sldId id="478" r:id="rId12"/>
    <p:sldId id="479" r:id="rId13"/>
    <p:sldId id="480" r:id="rId14"/>
    <p:sldId id="481" r:id="rId15"/>
    <p:sldId id="482" r:id="rId16"/>
    <p:sldId id="483" r:id="rId17"/>
    <p:sldId id="484" r:id="rId18"/>
    <p:sldId id="485" r:id="rId19"/>
    <p:sldId id="486" r:id="rId20"/>
    <p:sldId id="487" r:id="rId21"/>
    <p:sldId id="488" r:id="rId22"/>
    <p:sldId id="489" r:id="rId23"/>
    <p:sldId id="490" r:id="rId24"/>
    <p:sldId id="491" r:id="rId25"/>
    <p:sldId id="492" r:id="rId26"/>
    <p:sldId id="493" r:id="rId27"/>
    <p:sldId id="494" r:id="rId28"/>
    <p:sldId id="495" r:id="rId29"/>
    <p:sldId id="496" r:id="rId30"/>
    <p:sldId id="497" r:id="rId31"/>
    <p:sldId id="498" r:id="rId32"/>
    <p:sldId id="501" r:id="rId33"/>
    <p:sldId id="500" r:id="rId34"/>
    <p:sldId id="502" r:id="rId35"/>
    <p:sldId id="503" r:id="rId36"/>
    <p:sldId id="504" r:id="rId37"/>
    <p:sldId id="472" r:id="rId38"/>
    <p:sldId id="291" r:id="rId39"/>
    <p:sldId id="292" r:id="rId40"/>
    <p:sldId id="293" r:id="rId41"/>
    <p:sldId id="280" r:id="rId42"/>
  </p:sldIdLst>
  <p:sldSz cx="9144000" cy="5715000" type="screen16x10"/>
  <p:notesSz cx="6858000" cy="9144000"/>
  <p:custDataLst>
    <p:tags r:id="rId4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9309" autoAdjust="0"/>
  </p:normalViewPr>
  <p:slideViewPr>
    <p:cSldViewPr>
      <p:cViewPr varScale="1">
        <p:scale>
          <a:sx n="102" d="100"/>
          <a:sy n="102" d="100"/>
        </p:scale>
        <p:origin x="936"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23/09/2015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23/9/2015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10</a:t>
            </a:fld>
            <a:endParaRPr lang="el-GR"/>
          </a:p>
        </p:txBody>
      </p:sp>
    </p:spTree>
    <p:extLst>
      <p:ext uri="{BB962C8B-B14F-4D97-AF65-F5344CB8AC3E}">
        <p14:creationId xmlns:p14="http://schemas.microsoft.com/office/powerpoint/2010/main" val="193133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3249246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3146930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25220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1684308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15</a:t>
            </a:fld>
            <a:endParaRPr lang="el-GR"/>
          </a:p>
        </p:txBody>
      </p:sp>
    </p:spTree>
    <p:extLst>
      <p:ext uri="{BB962C8B-B14F-4D97-AF65-F5344CB8AC3E}">
        <p14:creationId xmlns:p14="http://schemas.microsoft.com/office/powerpoint/2010/main" val="778171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16</a:t>
            </a:fld>
            <a:endParaRPr lang="el-GR"/>
          </a:p>
        </p:txBody>
      </p:sp>
    </p:spTree>
    <p:extLst>
      <p:ext uri="{BB962C8B-B14F-4D97-AF65-F5344CB8AC3E}">
        <p14:creationId xmlns:p14="http://schemas.microsoft.com/office/powerpoint/2010/main" val="1340559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17</a:t>
            </a:fld>
            <a:endParaRPr lang="el-GR"/>
          </a:p>
        </p:txBody>
      </p:sp>
    </p:spTree>
    <p:extLst>
      <p:ext uri="{BB962C8B-B14F-4D97-AF65-F5344CB8AC3E}">
        <p14:creationId xmlns:p14="http://schemas.microsoft.com/office/powerpoint/2010/main" val="4205934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18</a:t>
            </a:fld>
            <a:endParaRPr lang="el-GR"/>
          </a:p>
        </p:txBody>
      </p:sp>
    </p:spTree>
    <p:extLst>
      <p:ext uri="{BB962C8B-B14F-4D97-AF65-F5344CB8AC3E}">
        <p14:creationId xmlns:p14="http://schemas.microsoft.com/office/powerpoint/2010/main" val="1840717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19</a:t>
            </a:fld>
            <a:endParaRPr lang="el-GR"/>
          </a:p>
        </p:txBody>
      </p:sp>
    </p:spTree>
    <p:extLst>
      <p:ext uri="{BB962C8B-B14F-4D97-AF65-F5344CB8AC3E}">
        <p14:creationId xmlns:p14="http://schemas.microsoft.com/office/powerpoint/2010/main" val="95380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20</a:t>
            </a:fld>
            <a:endParaRPr lang="el-GR"/>
          </a:p>
        </p:txBody>
      </p:sp>
    </p:spTree>
    <p:extLst>
      <p:ext uri="{BB962C8B-B14F-4D97-AF65-F5344CB8AC3E}">
        <p14:creationId xmlns:p14="http://schemas.microsoft.com/office/powerpoint/2010/main" val="705297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21</a:t>
            </a:fld>
            <a:endParaRPr lang="el-GR"/>
          </a:p>
        </p:txBody>
      </p:sp>
    </p:spTree>
    <p:extLst>
      <p:ext uri="{BB962C8B-B14F-4D97-AF65-F5344CB8AC3E}">
        <p14:creationId xmlns:p14="http://schemas.microsoft.com/office/powerpoint/2010/main" val="1758222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22</a:t>
            </a:fld>
            <a:endParaRPr lang="el-GR"/>
          </a:p>
        </p:txBody>
      </p:sp>
    </p:spTree>
    <p:extLst>
      <p:ext uri="{BB962C8B-B14F-4D97-AF65-F5344CB8AC3E}">
        <p14:creationId xmlns:p14="http://schemas.microsoft.com/office/powerpoint/2010/main" val="2917421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23</a:t>
            </a:fld>
            <a:endParaRPr lang="el-GR"/>
          </a:p>
        </p:txBody>
      </p:sp>
    </p:spTree>
    <p:extLst>
      <p:ext uri="{BB962C8B-B14F-4D97-AF65-F5344CB8AC3E}">
        <p14:creationId xmlns:p14="http://schemas.microsoft.com/office/powerpoint/2010/main" val="378043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24</a:t>
            </a:fld>
            <a:endParaRPr lang="el-GR"/>
          </a:p>
        </p:txBody>
      </p:sp>
    </p:spTree>
    <p:extLst>
      <p:ext uri="{BB962C8B-B14F-4D97-AF65-F5344CB8AC3E}">
        <p14:creationId xmlns:p14="http://schemas.microsoft.com/office/powerpoint/2010/main" val="1640881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25</a:t>
            </a:fld>
            <a:endParaRPr lang="el-GR"/>
          </a:p>
        </p:txBody>
      </p:sp>
    </p:spTree>
    <p:extLst>
      <p:ext uri="{BB962C8B-B14F-4D97-AF65-F5344CB8AC3E}">
        <p14:creationId xmlns:p14="http://schemas.microsoft.com/office/powerpoint/2010/main" val="24938450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26</a:t>
            </a:fld>
            <a:endParaRPr lang="el-GR"/>
          </a:p>
        </p:txBody>
      </p:sp>
    </p:spTree>
    <p:extLst>
      <p:ext uri="{BB962C8B-B14F-4D97-AF65-F5344CB8AC3E}">
        <p14:creationId xmlns:p14="http://schemas.microsoft.com/office/powerpoint/2010/main" val="592435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27</a:t>
            </a:fld>
            <a:endParaRPr lang="el-GR"/>
          </a:p>
        </p:txBody>
      </p:sp>
    </p:spTree>
    <p:extLst>
      <p:ext uri="{BB962C8B-B14F-4D97-AF65-F5344CB8AC3E}">
        <p14:creationId xmlns:p14="http://schemas.microsoft.com/office/powerpoint/2010/main" val="2040811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28</a:t>
            </a:fld>
            <a:endParaRPr lang="el-GR"/>
          </a:p>
        </p:txBody>
      </p:sp>
    </p:spTree>
    <p:extLst>
      <p:ext uri="{BB962C8B-B14F-4D97-AF65-F5344CB8AC3E}">
        <p14:creationId xmlns:p14="http://schemas.microsoft.com/office/powerpoint/2010/main" val="4224870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1030688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30</a:t>
            </a:fld>
            <a:endParaRPr lang="el-GR"/>
          </a:p>
        </p:txBody>
      </p:sp>
    </p:spTree>
    <p:extLst>
      <p:ext uri="{BB962C8B-B14F-4D97-AF65-F5344CB8AC3E}">
        <p14:creationId xmlns:p14="http://schemas.microsoft.com/office/powerpoint/2010/main" val="1872483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2863318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32</a:t>
            </a:fld>
            <a:endParaRPr lang="el-GR"/>
          </a:p>
        </p:txBody>
      </p:sp>
    </p:spTree>
    <p:extLst>
      <p:ext uri="{BB962C8B-B14F-4D97-AF65-F5344CB8AC3E}">
        <p14:creationId xmlns:p14="http://schemas.microsoft.com/office/powerpoint/2010/main" val="4109193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33</a:t>
            </a:fld>
            <a:endParaRPr lang="el-GR"/>
          </a:p>
        </p:txBody>
      </p:sp>
    </p:spTree>
    <p:extLst>
      <p:ext uri="{BB962C8B-B14F-4D97-AF65-F5344CB8AC3E}">
        <p14:creationId xmlns:p14="http://schemas.microsoft.com/office/powerpoint/2010/main" val="35480706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34</a:t>
            </a:fld>
            <a:endParaRPr lang="el-GR"/>
          </a:p>
        </p:txBody>
      </p:sp>
    </p:spTree>
    <p:extLst>
      <p:ext uri="{BB962C8B-B14F-4D97-AF65-F5344CB8AC3E}">
        <p14:creationId xmlns:p14="http://schemas.microsoft.com/office/powerpoint/2010/main" val="958300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35</a:t>
            </a:fld>
            <a:endParaRPr lang="el-GR"/>
          </a:p>
        </p:txBody>
      </p:sp>
    </p:spTree>
    <p:extLst>
      <p:ext uri="{BB962C8B-B14F-4D97-AF65-F5344CB8AC3E}">
        <p14:creationId xmlns:p14="http://schemas.microsoft.com/office/powerpoint/2010/main" val="968355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36</a:t>
            </a:fld>
            <a:endParaRPr lang="el-GR"/>
          </a:p>
        </p:txBody>
      </p:sp>
    </p:spTree>
    <p:extLst>
      <p:ext uri="{BB962C8B-B14F-4D97-AF65-F5344CB8AC3E}">
        <p14:creationId xmlns:p14="http://schemas.microsoft.com/office/powerpoint/2010/main" val="38734101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37</a:t>
            </a:fld>
            <a:endParaRPr lang="el-GR"/>
          </a:p>
        </p:txBody>
      </p:sp>
    </p:spTree>
    <p:extLst>
      <p:ext uri="{BB962C8B-B14F-4D97-AF65-F5344CB8AC3E}">
        <p14:creationId xmlns:p14="http://schemas.microsoft.com/office/powerpoint/2010/main" val="6518110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a:t>
            </a:fld>
            <a:endParaRPr lang="el-GR"/>
          </a:p>
        </p:txBody>
      </p:sp>
    </p:spTree>
    <p:extLst>
      <p:ext uri="{BB962C8B-B14F-4D97-AF65-F5344CB8AC3E}">
        <p14:creationId xmlns:p14="http://schemas.microsoft.com/office/powerpoint/2010/main" val="18349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a:t>
            </a:fld>
            <a:endParaRPr lang="el-GR"/>
          </a:p>
        </p:txBody>
      </p:sp>
    </p:spTree>
    <p:extLst>
      <p:ext uri="{BB962C8B-B14F-4D97-AF65-F5344CB8AC3E}">
        <p14:creationId xmlns:p14="http://schemas.microsoft.com/office/powerpoint/2010/main" val="4073560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a:t>
            </a:fld>
            <a:endParaRPr lang="el-GR"/>
          </a:p>
        </p:txBody>
      </p:sp>
    </p:spTree>
    <p:extLst>
      <p:ext uri="{BB962C8B-B14F-4D97-AF65-F5344CB8AC3E}">
        <p14:creationId xmlns:p14="http://schemas.microsoft.com/office/powerpoint/2010/main" val="2411149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a:t>
            </a:fld>
            <a:endParaRPr lang="el-GR"/>
          </a:p>
        </p:txBody>
      </p:sp>
    </p:spTree>
    <p:extLst>
      <p:ext uri="{BB962C8B-B14F-4D97-AF65-F5344CB8AC3E}">
        <p14:creationId xmlns:p14="http://schemas.microsoft.com/office/powerpoint/2010/main" val="1325754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a:t>
            </a:fld>
            <a:endParaRPr lang="el-GR"/>
          </a:p>
        </p:txBody>
      </p:sp>
    </p:spTree>
    <p:extLst>
      <p:ext uri="{BB962C8B-B14F-4D97-AF65-F5344CB8AC3E}">
        <p14:creationId xmlns:p14="http://schemas.microsoft.com/office/powerpoint/2010/main" val="3791456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530143"/>
          </a:xfrm>
          <a:prstGeom prst="rect">
            <a:avLst/>
          </a:prstGeom>
          <a:noFill/>
        </p:spPr>
        <p:txBody>
          <a:bodyPr wrap="square" lIns="91436" tIns="45719" rIns="91436" bIns="45719" rtlCol="0">
            <a:spAutoFit/>
          </a:bodyPr>
          <a:lstStyle/>
          <a:p>
            <a:pPr marL="0" marR="0" lvl="0" indent="0" algn="ctr" defTabSz="914400" rtl="0" eaLnBrk="1" fontAlgn="auto" latinLnBrk="0" hangingPunct="1">
              <a:lnSpc>
                <a:spcPct val="150000"/>
              </a:lnSpc>
              <a:spcBef>
                <a:spcPts val="500"/>
              </a:spcBef>
              <a:spcAft>
                <a:spcPts val="0"/>
              </a:spcAft>
              <a:buClrTx/>
              <a:buSzTx/>
              <a:buFontTx/>
              <a:buNone/>
              <a:tabLst/>
              <a:defRPr/>
            </a:pPr>
            <a:r>
              <a:rPr lang="el-GR" sz="1000" b="1" dirty="0" smtClean="0">
                <a:solidFill>
                  <a:schemeClr val="bg1"/>
                </a:solidFill>
              </a:rPr>
              <a:t>Πληροφορική</a:t>
            </a:r>
            <a:r>
              <a:rPr lang="el-GR" sz="1000" b="1" baseline="0" dirty="0" smtClean="0">
                <a:solidFill>
                  <a:schemeClr val="bg1"/>
                </a:solidFill>
              </a:rPr>
              <a:t> Ι</a:t>
            </a:r>
            <a:r>
              <a:rPr lang="en-US" sz="1000" b="1" baseline="0" dirty="0" smtClean="0">
                <a:solidFill>
                  <a:schemeClr val="bg1"/>
                </a:solidFill>
              </a:rPr>
              <a:t>I</a:t>
            </a:r>
            <a:r>
              <a:rPr lang="el-GR" sz="1000" b="1" dirty="0" smtClean="0">
                <a:solidFill>
                  <a:schemeClr val="bg1"/>
                </a:solidFill>
              </a:rPr>
              <a:t> – Πληροφοριακά Συστήματα Υγείας, Τμήμα Χρηματοοικονομικής &amp; Ελεγκτικής, ΤΕΙ ΗΠΕΙΡΟΥ -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a:t>
            </a:r>
            <a:r>
              <a:rPr lang="en-US" dirty="0" smtClean="0"/>
              <a:t>II</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12</a:t>
            </a:r>
            <a:r>
              <a:rPr lang="en-US" sz="2800" dirty="0" smtClean="0"/>
              <a:t> </a:t>
            </a:r>
            <a:r>
              <a:rPr lang="el-GR" sz="2800" dirty="0" smtClean="0"/>
              <a:t>:</a:t>
            </a:r>
            <a:r>
              <a:rPr lang="en-US" sz="2800" dirty="0" smtClean="0"/>
              <a:t> </a:t>
            </a:r>
            <a:r>
              <a:rPr lang="el-GR" sz="2800" b="1" dirty="0" smtClean="0"/>
              <a:t>Πληροφοριακά Συστήματα Υγείας</a:t>
            </a:r>
          </a:p>
          <a:p>
            <a:endParaRPr lang="el-GR" sz="1800" dirty="0" smtClean="0"/>
          </a:p>
          <a:p>
            <a:endParaRPr lang="en-US" sz="1800" dirty="0" smtClean="0"/>
          </a:p>
          <a:p>
            <a:r>
              <a:rPr lang="el-GR" sz="2800" dirty="0" smtClean="0"/>
              <a:t>Δρ</a:t>
            </a:r>
            <a:r>
              <a:rPr lang="el-GR" sz="2800" dirty="0"/>
              <a:t>.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screen">
              <a:extLst>
                <a:ext uri="{28A0092B-C50C-407E-A947-70E740481C1C}">
                  <a14:useLocalDpi xmlns:a14="http://schemas.microsoft.com/office/drawing/2010/main"/>
                </a:ext>
              </a:extLst>
            </a:blip>
            <a:srcRect t="-12494"/>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Μειονεκτήματα Χρήσης </a:t>
            </a:r>
            <a:r>
              <a:rPr lang="el-GR" sz="3600" dirty="0" smtClean="0"/>
              <a:t/>
            </a:r>
            <a:br>
              <a:rPr lang="el-GR" sz="3600" dirty="0" smtClean="0"/>
            </a:br>
            <a:r>
              <a:rPr lang="el-GR" sz="3600" dirty="0" smtClean="0"/>
              <a:t>Πληροφοριακών </a:t>
            </a:r>
            <a:r>
              <a:rPr lang="el-GR" sz="3600" dirty="0"/>
              <a:t>Συστημάτων</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1800" dirty="0">
                <a:solidFill>
                  <a:prstClr val="black">
                    <a:lumMod val="75000"/>
                    <a:lumOff val="25000"/>
                  </a:prstClr>
                </a:solidFill>
                <a:ea typeface="Tahoma" panose="020B0604030504040204" pitchFamily="34" charset="0"/>
                <a:cs typeface="Tahoma" panose="020B0604030504040204" pitchFamily="34" charset="0"/>
              </a:rPr>
              <a:t>Παρά την τεράστια επιρροή των Πληροφοριακών Συστημάτων σε επιχειρήσεις, η χρήση τους δημιούργησε και αρκετά προβλήματα. </a:t>
            </a:r>
          </a:p>
          <a:p>
            <a:pPr marL="228600" lvl="0" indent="-228600">
              <a:lnSpc>
                <a:spcPct val="90000"/>
              </a:lnSpc>
              <a:spcBef>
                <a:spcPts val="1800"/>
              </a:spcBef>
              <a:buSzPct val="80000"/>
              <a:buFont typeface="Wingdings" pitchFamily="2" charset="2"/>
              <a:buChar char="§"/>
            </a:pPr>
            <a:r>
              <a:rPr lang="el-GR" sz="1800" dirty="0">
                <a:solidFill>
                  <a:prstClr val="black">
                    <a:lumMod val="75000"/>
                    <a:lumOff val="25000"/>
                  </a:prstClr>
                </a:solidFill>
                <a:ea typeface="Tahoma" panose="020B0604030504040204" pitchFamily="34" charset="0"/>
                <a:cs typeface="Tahoma" panose="020B0604030504040204" pitchFamily="34" charset="0"/>
              </a:rPr>
              <a:t>Η ανάπτυξη ενός οποιουδήποτε ΠΣ έχει πολλές απαιτήσεις που πρέπει να ικανοποιηθούν για τη πλήρη λειτουργία του. </a:t>
            </a:r>
          </a:p>
          <a:p>
            <a:pPr marL="228600" lvl="0" indent="-228600">
              <a:lnSpc>
                <a:spcPct val="90000"/>
              </a:lnSpc>
              <a:spcBef>
                <a:spcPts val="1800"/>
              </a:spcBef>
              <a:buSzPct val="80000"/>
              <a:buFont typeface="Wingdings" pitchFamily="2" charset="2"/>
              <a:buChar char="§"/>
            </a:pPr>
            <a:r>
              <a:rPr lang="el-GR" sz="1800" dirty="0">
                <a:solidFill>
                  <a:prstClr val="black">
                    <a:lumMod val="75000"/>
                    <a:lumOff val="25000"/>
                  </a:prstClr>
                </a:solidFill>
                <a:ea typeface="Tahoma" panose="020B0604030504040204" pitchFamily="34" charset="0"/>
                <a:cs typeface="Tahoma" panose="020B0604030504040204" pitchFamily="34" charset="0"/>
              </a:rPr>
              <a:t>Πλέον συνήθη προβλήματα που προκύπτουν είναι τα εξής :</a:t>
            </a:r>
          </a:p>
          <a:p>
            <a:pPr marL="457200" lvl="1" indent="-228600">
              <a:lnSpc>
                <a:spcPct val="90000"/>
              </a:lnSpc>
              <a:spcBef>
                <a:spcPts val="600"/>
              </a:spcBef>
              <a:buSzPct val="80000"/>
              <a:buFont typeface="Wingdings" pitchFamily="2" charset="2"/>
              <a:buChar char="§"/>
            </a:pPr>
            <a:r>
              <a:rPr lang="el-GR" sz="1400" dirty="0">
                <a:solidFill>
                  <a:prstClr val="black">
                    <a:lumMod val="75000"/>
                    <a:lumOff val="25000"/>
                  </a:prstClr>
                </a:solidFill>
                <a:ea typeface="Tahoma" panose="020B0604030504040204" pitchFamily="34" charset="0"/>
                <a:cs typeface="Tahoma" panose="020B0604030504040204" pitchFamily="34" charset="0"/>
              </a:rPr>
              <a:t>Πολλές φορές ένα πληροφοριακό σύστημα </a:t>
            </a:r>
            <a:r>
              <a:rPr lang="el-GR" sz="1400" u="sng" dirty="0">
                <a:solidFill>
                  <a:prstClr val="black">
                    <a:lumMod val="75000"/>
                    <a:lumOff val="25000"/>
                  </a:prstClr>
                </a:solidFill>
                <a:ea typeface="Tahoma" panose="020B0604030504040204" pitchFamily="34" charset="0"/>
                <a:cs typeface="Tahoma" panose="020B0604030504040204" pitchFamily="34" charset="0"/>
              </a:rPr>
              <a:t>μπορεί να μην είναι εύχρηστο</a:t>
            </a:r>
            <a:r>
              <a:rPr lang="el-GR" sz="1400" dirty="0">
                <a:solidFill>
                  <a:prstClr val="black">
                    <a:lumMod val="75000"/>
                    <a:lumOff val="25000"/>
                  </a:prstClr>
                </a:solidFill>
                <a:ea typeface="Tahoma" panose="020B0604030504040204" pitchFamily="34" charset="0"/>
                <a:cs typeface="Tahoma" panose="020B0604030504040204" pitchFamily="34" charset="0"/>
              </a:rPr>
              <a:t> για χρήστες που δε σχετίζονται αρκετά με την τεχνολογία, με αποτέλεσμα να δυσανασχετούν και να μην μπορούν να το χρησιμοποιήσουν παραγωγικά</a:t>
            </a:r>
          </a:p>
          <a:p>
            <a:pPr marL="457200" lvl="1" indent="-228600">
              <a:lnSpc>
                <a:spcPct val="90000"/>
              </a:lnSpc>
              <a:spcBef>
                <a:spcPts val="600"/>
              </a:spcBef>
              <a:buSzPct val="80000"/>
              <a:buFont typeface="Wingdings" pitchFamily="2" charset="2"/>
              <a:buChar char="§"/>
            </a:pPr>
            <a:r>
              <a:rPr lang="el-GR" sz="1400" dirty="0">
                <a:solidFill>
                  <a:prstClr val="black">
                    <a:lumMod val="75000"/>
                    <a:lumOff val="25000"/>
                  </a:prstClr>
                </a:solidFill>
                <a:ea typeface="Tahoma" panose="020B0604030504040204" pitchFamily="34" charset="0"/>
                <a:cs typeface="Tahoma" panose="020B0604030504040204" pitchFamily="34" charset="0"/>
              </a:rPr>
              <a:t>Ένα πληροφοριακό σύστημα -αν έχει ατέλειες- μπορεί </a:t>
            </a:r>
            <a:r>
              <a:rPr lang="el-GR" sz="1400" u="sng" dirty="0">
                <a:solidFill>
                  <a:prstClr val="black">
                    <a:lumMod val="75000"/>
                    <a:lumOff val="25000"/>
                  </a:prstClr>
                </a:solidFill>
                <a:ea typeface="Tahoma" panose="020B0604030504040204" pitchFamily="34" charset="0"/>
                <a:cs typeface="Tahoma" panose="020B0604030504040204" pitchFamily="34" charset="0"/>
              </a:rPr>
              <a:t>να επιστρέψει περιττές πληροφορίες </a:t>
            </a:r>
            <a:r>
              <a:rPr lang="el-GR" sz="1400" dirty="0">
                <a:solidFill>
                  <a:prstClr val="black">
                    <a:lumMod val="75000"/>
                    <a:lumOff val="25000"/>
                  </a:prstClr>
                </a:solidFill>
                <a:ea typeface="Tahoma" panose="020B0604030504040204" pitchFamily="34" charset="0"/>
                <a:cs typeface="Tahoma" panose="020B0604030504040204" pitchFamily="34" charset="0"/>
              </a:rPr>
              <a:t>και ίσως δεν καταφέρει να ικανοποιήσει τις βασικές ανάγκες του χρήστη. Αυτό συμβαίνει συνήθως διότι είναι δύσκολος ο καθορισμός των πραγματικών απαιτήσεων μια επιχείρησης όταν δημιουργείται το πληροφοριακό σύστημα</a:t>
            </a:r>
          </a:p>
          <a:p>
            <a:pPr marL="457200" lvl="1" indent="-228600">
              <a:lnSpc>
                <a:spcPct val="90000"/>
              </a:lnSpc>
              <a:spcBef>
                <a:spcPts val="600"/>
              </a:spcBef>
              <a:buSzPct val="80000"/>
              <a:buFont typeface="Wingdings" pitchFamily="2" charset="2"/>
              <a:buChar char="§"/>
            </a:pPr>
            <a:r>
              <a:rPr lang="el-GR" sz="1400" dirty="0">
                <a:solidFill>
                  <a:prstClr val="black">
                    <a:lumMod val="75000"/>
                    <a:lumOff val="25000"/>
                  </a:prstClr>
                </a:solidFill>
                <a:ea typeface="Tahoma" panose="020B0604030504040204" pitchFamily="34" charset="0"/>
                <a:cs typeface="Tahoma" panose="020B0604030504040204" pitchFamily="34" charset="0"/>
              </a:rPr>
              <a:t>Οι συνεχείς αλλαγές και αναβαθμίσεις στο λογισμικό ενδέχεται να έχουν </a:t>
            </a:r>
            <a:r>
              <a:rPr lang="el-GR" sz="1400" u="sng" dirty="0">
                <a:solidFill>
                  <a:prstClr val="black">
                    <a:lumMod val="75000"/>
                    <a:lumOff val="25000"/>
                  </a:prstClr>
                </a:solidFill>
                <a:ea typeface="Tahoma" panose="020B0604030504040204" pitchFamily="34" charset="0"/>
                <a:cs typeface="Tahoma" panose="020B0604030504040204" pitchFamily="34" charset="0"/>
              </a:rPr>
              <a:t>μεγάλο οικονομικό κόστος </a:t>
            </a:r>
            <a:r>
              <a:rPr lang="el-GR" sz="1400" dirty="0">
                <a:solidFill>
                  <a:prstClr val="black">
                    <a:lumMod val="75000"/>
                    <a:lumOff val="25000"/>
                  </a:prstClr>
                </a:solidFill>
                <a:ea typeface="Tahoma" panose="020B0604030504040204" pitchFamily="34" charset="0"/>
                <a:cs typeface="Tahoma" panose="020B0604030504040204" pitchFamily="34" charset="0"/>
              </a:rPr>
              <a:t>στην επιχείρηση προκειμένου το λογισμικό της να είναι σύγχρονο</a:t>
            </a:r>
          </a:p>
          <a:p>
            <a:pPr marL="457200" lvl="1" indent="-228600">
              <a:lnSpc>
                <a:spcPct val="90000"/>
              </a:lnSpc>
              <a:spcBef>
                <a:spcPts val="600"/>
              </a:spcBef>
              <a:buSzPct val="80000"/>
              <a:buFont typeface="Wingdings" pitchFamily="2" charset="2"/>
              <a:buChar char="§"/>
            </a:pPr>
            <a:r>
              <a:rPr lang="el-GR" sz="1400" dirty="0">
                <a:solidFill>
                  <a:prstClr val="black">
                    <a:lumMod val="75000"/>
                    <a:lumOff val="25000"/>
                  </a:prstClr>
                </a:solidFill>
                <a:ea typeface="Tahoma" panose="020B0604030504040204" pitchFamily="34" charset="0"/>
                <a:cs typeface="Tahoma" panose="020B0604030504040204" pitchFamily="34" charset="0"/>
              </a:rPr>
              <a:t>Η συντήρηση ενός πλήρους πληροφοριακού συστήματος χρειάζεται </a:t>
            </a:r>
            <a:r>
              <a:rPr lang="el-GR" sz="1400" i="1" dirty="0">
                <a:solidFill>
                  <a:prstClr val="black">
                    <a:lumMod val="75000"/>
                    <a:lumOff val="25000"/>
                  </a:prstClr>
                </a:solidFill>
                <a:ea typeface="Tahoma" panose="020B0604030504040204" pitchFamily="34" charset="0"/>
                <a:cs typeface="Tahoma" panose="020B0604030504040204" pitchFamily="34" charset="0"/>
              </a:rPr>
              <a:t>διαρκή έλεγχο και αναβάθμιση </a:t>
            </a:r>
            <a:r>
              <a:rPr lang="el-GR" sz="1400" dirty="0">
                <a:solidFill>
                  <a:prstClr val="black">
                    <a:lumMod val="75000"/>
                    <a:lumOff val="25000"/>
                  </a:prstClr>
                </a:solidFill>
                <a:ea typeface="Tahoma" panose="020B0604030504040204" pitchFamily="34" charset="0"/>
                <a:cs typeface="Tahoma" panose="020B0604030504040204" pitchFamily="34" charset="0"/>
              </a:rPr>
              <a:t>σε εξοπλισμό, καταρτισμένο προσωπικό και άμεση αποκατάσταση τυχών λαθών ώστε να αποφευχθούν περισσότερα προβλήματα.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1187299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Μειονεκτήματα Χρήσης </a:t>
            </a:r>
            <a:r>
              <a:rPr lang="el-GR" sz="3600" dirty="0" smtClean="0"/>
              <a:t/>
            </a:r>
            <a:br>
              <a:rPr lang="el-GR" sz="3600" dirty="0" smtClean="0"/>
            </a:br>
            <a:r>
              <a:rPr lang="el-GR" sz="3600" dirty="0" smtClean="0"/>
              <a:t>Πληροφοριακών </a:t>
            </a:r>
            <a:r>
              <a:rPr lang="el-GR" sz="3600" dirty="0"/>
              <a:t>Συστημάτων</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Τόσο στην ελληνική, όσο και την παγκόσμια πραγματικότητα εμπόδια στη χρήση των Πληροφοριακών Συστημάτων θα συνεχίσουν να υπάρχουν ανεξάρτητα από την πρόοδο της τεχνολογίας. </a:t>
            </a:r>
          </a:p>
          <a:p>
            <a:pPr marL="228600" lvl="0" indent="-228600">
              <a:lnSpc>
                <a:spcPct val="90000"/>
              </a:lnSpc>
              <a:spcBef>
                <a:spcPts val="1800"/>
              </a:spcBef>
              <a:buSzPct val="80000"/>
              <a:buFont typeface="Wingdings" pitchFamily="2" charset="2"/>
              <a:buChar char="§"/>
            </a:pPr>
            <a:r>
              <a:rPr lang="el-GR" sz="2400" b="1" dirty="0">
                <a:solidFill>
                  <a:prstClr val="black">
                    <a:lumMod val="75000"/>
                    <a:lumOff val="25000"/>
                  </a:prstClr>
                </a:solidFill>
                <a:ea typeface="Tahoma" panose="020B0604030504040204" pitchFamily="34" charset="0"/>
                <a:cs typeface="Tahoma" panose="020B0604030504040204" pitchFamily="34" charset="0"/>
              </a:rPr>
              <a:t>Γι’ αυτό χρειάζεται η ενεργή παρουσία του ανθρώπινου δυναμικού και όχι η πλήρης εξάρτηση από τα Πληροφοριακά Συστήματα, παρά τις ευκολίες που μας προσφέρουν.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2600951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dirty="0"/>
              <a:t>ΠΛΗΡΟΦΟΡΙΑΚΑ ΣΥΣΤΗΜΑΤΑ ΣΤΟ ΧΩΡΟ ΤΗΣ ΥΓΕΙΑΣ</a:t>
            </a:r>
            <a:r>
              <a:rPr lang="en-US" sz="2800" dirty="0"/>
              <a:t/>
            </a:r>
            <a:br>
              <a:rPr lang="en-US" sz="2800" dirty="0"/>
            </a:br>
            <a:r>
              <a:rPr lang="el-GR" sz="2800" i="1" dirty="0"/>
              <a:t>Εισαγωγή</a:t>
            </a:r>
          </a:p>
        </p:txBody>
      </p:sp>
      <p:sp>
        <p:nvSpPr>
          <p:cNvPr id="3" name="Θέση περιεχομένου 2"/>
          <p:cNvSpPr>
            <a:spLocks noGrp="1"/>
          </p:cNvSpPr>
          <p:nvPr>
            <p:ph idx="1"/>
          </p:nvPr>
        </p:nvSpPr>
        <p:spPr>
          <a:xfrm>
            <a:off x="437785" y="1201316"/>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1800" i="1" dirty="0">
                <a:solidFill>
                  <a:prstClr val="black">
                    <a:lumMod val="75000"/>
                    <a:lumOff val="25000"/>
                  </a:prstClr>
                </a:solidFill>
                <a:ea typeface="Tahoma" panose="020B0604030504040204" pitchFamily="34" charset="0"/>
                <a:cs typeface="Tahoma" panose="020B0604030504040204" pitchFamily="34" charset="0"/>
              </a:rPr>
              <a:t>Ένα πληροφοριακό σύστημα υγείας περιλαμβάνει εκείνες τις δραστηριότητες, οι ο­ποίες έχουν ως πρωταρχικό ρόλο την προώθηση (</a:t>
            </a:r>
            <a:r>
              <a:rPr lang="en-US" sz="1800" i="1" dirty="0">
                <a:solidFill>
                  <a:prstClr val="black">
                    <a:lumMod val="75000"/>
                    <a:lumOff val="25000"/>
                  </a:prstClr>
                </a:solidFill>
                <a:ea typeface="Tahoma" panose="020B0604030504040204" pitchFamily="34" charset="0"/>
                <a:cs typeface="Tahoma" panose="020B0604030504040204" pitchFamily="34" charset="0"/>
              </a:rPr>
              <a:t>promote</a:t>
            </a:r>
            <a:r>
              <a:rPr lang="el-GR" sz="1800" i="1" dirty="0">
                <a:solidFill>
                  <a:prstClr val="black">
                    <a:lumMod val="75000"/>
                    <a:lumOff val="25000"/>
                  </a:prstClr>
                </a:solidFill>
                <a:ea typeface="Tahoma" panose="020B0604030504040204" pitchFamily="34" charset="0"/>
                <a:cs typeface="Tahoma" panose="020B0604030504040204" pitchFamily="34" charset="0"/>
              </a:rPr>
              <a:t>), την αποκατάσταση</a:t>
            </a:r>
            <a:r>
              <a:rPr lang="en-US" sz="1800" i="1" dirty="0">
                <a:solidFill>
                  <a:prstClr val="black">
                    <a:lumMod val="75000"/>
                    <a:lumOff val="25000"/>
                  </a:prstClr>
                </a:solidFill>
                <a:ea typeface="Tahoma" panose="020B0604030504040204" pitchFamily="34" charset="0"/>
                <a:cs typeface="Tahoma" panose="020B0604030504040204" pitchFamily="34" charset="0"/>
              </a:rPr>
              <a:t> </a:t>
            </a:r>
            <a:r>
              <a:rPr lang="el-GR" sz="1800" i="1" dirty="0">
                <a:solidFill>
                  <a:prstClr val="black">
                    <a:lumMod val="75000"/>
                    <a:lumOff val="25000"/>
                  </a:prstClr>
                </a:solidFill>
                <a:ea typeface="Tahoma" panose="020B0604030504040204" pitchFamily="34" charset="0"/>
                <a:cs typeface="Tahoma" panose="020B0604030504040204" pitchFamily="34" charset="0"/>
              </a:rPr>
              <a:t>ή τη διατήρηση (</a:t>
            </a:r>
            <a:r>
              <a:rPr lang="en-US" sz="1800" i="1" dirty="0">
                <a:solidFill>
                  <a:prstClr val="black">
                    <a:lumMod val="75000"/>
                    <a:lumOff val="25000"/>
                  </a:prstClr>
                </a:solidFill>
                <a:ea typeface="Tahoma" panose="020B0604030504040204" pitchFamily="34" charset="0"/>
                <a:cs typeface="Tahoma" panose="020B0604030504040204" pitchFamily="34" charset="0"/>
              </a:rPr>
              <a:t>maintain</a:t>
            </a:r>
            <a:r>
              <a:rPr lang="el-GR" sz="1800" i="1" dirty="0">
                <a:solidFill>
                  <a:prstClr val="black">
                    <a:lumMod val="75000"/>
                    <a:lumOff val="25000"/>
                  </a:prstClr>
                </a:solidFill>
                <a:ea typeface="Tahoma" panose="020B0604030504040204" pitchFamily="34" charset="0"/>
                <a:cs typeface="Tahoma" panose="020B0604030504040204" pitchFamily="34" charset="0"/>
              </a:rPr>
              <a:t>) της υγείας.</a:t>
            </a:r>
            <a:endParaRPr lang="en-US" sz="1800" i="1"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1800" dirty="0">
                <a:solidFill>
                  <a:prstClr val="black">
                    <a:lumMod val="75000"/>
                    <a:lumOff val="25000"/>
                  </a:prstClr>
                </a:solidFill>
                <a:ea typeface="Tahoma" panose="020B0604030504040204" pitchFamily="34" charset="0"/>
                <a:cs typeface="Tahoma" panose="020B0604030504040204" pitchFamily="34" charset="0"/>
              </a:rPr>
              <a:t>Στις ΗΠΑ πεθαίνουν κάθε χρόνο από ιατρικά λάθη από 44.000-98.000 ασθενείς. Επιπλέον περισσότερα από 300 εκατομμύρια $ δαπανώνται σε υπηρεσίες υγείας που χα­ρακτηρίζονται ως μη αναγκαίες, αναποτελεσματικές, μη αποδοτικές και ακατάλληλες. </a:t>
            </a:r>
            <a:endParaRPr lang="en-US" sz="18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1800" dirty="0">
                <a:solidFill>
                  <a:prstClr val="black">
                    <a:lumMod val="75000"/>
                    <a:lumOff val="25000"/>
                  </a:prstClr>
                </a:solidFill>
                <a:ea typeface="Tahoma" panose="020B0604030504040204" pitchFamily="34" charset="0"/>
                <a:cs typeface="Tahoma" panose="020B0604030504040204" pitchFamily="34" charset="0"/>
              </a:rPr>
              <a:t>Η ανάπτυξη Τεχνολογιών Επικοινωνιών και Πληροφορικής προσφέρει μεγάλη δυνατότητα υποστήριξης ατόμων και διαχείρισης της υγείας τους. Το 2004 δόθηκε ως προτεινόμενη λύση η ενσωμάτωση των ΠΣ στη διαδικασία παροχής ιατρικής φροντίδας. Ωστόσο, η χρήση αυτών των τεχνολογιών συνήθως παρεμποδίζεται από θέματα ηθικής γύρω από τα προσωπικά δεδομένα. </a:t>
            </a:r>
            <a:endParaRPr lang="en-US" sz="18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1800" dirty="0">
                <a:solidFill>
                  <a:prstClr val="black">
                    <a:lumMod val="75000"/>
                    <a:lumOff val="25000"/>
                  </a:prstClr>
                </a:solidFill>
                <a:ea typeface="Tahoma" panose="020B0604030504040204" pitchFamily="34" charset="0"/>
                <a:cs typeface="Tahoma" panose="020B0604030504040204" pitchFamily="34" charset="0"/>
              </a:rPr>
              <a:t>Χρειάζεται μία νέα παγκόσμια προσπάθεια να αντιμετωπιστούν αυτές οι ανεπιθύμητες συνέπειες μέσα σε ένα νομοθετικό πλαίσιο που να ασχολείται τό­σο με τεχνικές όσο και με ηθικές διαστάσεις της επόμενης γενιάς των χρηστών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Tree>
    <p:extLst>
      <p:ext uri="{BB962C8B-B14F-4D97-AF65-F5344CB8AC3E}">
        <p14:creationId xmlns:p14="http://schemas.microsoft.com/office/powerpoint/2010/main" val="4063199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Ιστορικό Πληροφοριακών </a:t>
            </a:r>
            <a:r>
              <a:rPr lang="el-GR" sz="3600" dirty="0" smtClean="0"/>
              <a:t/>
            </a:r>
            <a:br>
              <a:rPr lang="el-GR" sz="3600" dirty="0" smtClean="0"/>
            </a:br>
            <a:r>
              <a:rPr lang="el-GR" sz="3600" dirty="0" smtClean="0"/>
              <a:t>Συστημάτων </a:t>
            </a:r>
            <a:r>
              <a:rPr lang="el-GR" sz="3600" dirty="0"/>
              <a:t>Νοσοκομείων</a:t>
            </a:r>
            <a:endParaRPr lang="el-GR" sz="3600" i="1" dirty="0"/>
          </a:p>
        </p:txBody>
      </p:sp>
      <p:sp>
        <p:nvSpPr>
          <p:cNvPr id="3" name="Θέση περιεχομένου 2"/>
          <p:cNvSpPr>
            <a:spLocks noGrp="1"/>
          </p:cNvSpPr>
          <p:nvPr>
            <p:ph idx="1"/>
          </p:nvPr>
        </p:nvSpPr>
        <p:spPr>
          <a:xfrm>
            <a:off x="437785" y="1201316"/>
            <a:ext cx="8240150" cy="3852804"/>
          </a:xfrm>
        </p:spPr>
        <p:txBody>
          <a:bodyPr>
            <a:noAutofit/>
          </a:bodyPr>
          <a:lstStyle/>
          <a:p>
            <a:r>
              <a:rPr lang="el-GR" sz="1800" dirty="0"/>
              <a:t>Ο όρος «Ιατρική Πληροφορική» εμφανίστηκε για πρώτη φορά πριν από περίπου 38 χρόνια. Αρχικά ο όρος αυτός αναφερόταν σε όλους τους χώρους της Υγείας αν και η χρήση των υπολογιστών περιορίζονταν μόνο στην Ιατρική επιστήμη. </a:t>
            </a:r>
            <a:endParaRPr lang="en-US" sz="1800" dirty="0"/>
          </a:p>
          <a:p>
            <a:r>
              <a:rPr lang="el-GR" sz="1800" dirty="0"/>
              <a:t>Κατά την περίοδο από 1970 έως 1980, εμφανίστηκαν οι μικροϋπολογιστές και τα Πληροφοριακά Συστήματα Νοσοκομείων ξεκίνησαν να χρησιμοποιούν εφαρμογές για την υποστήριξη των οικονομικών και διοικητικών διαδικασιών του νοσοκομείου. </a:t>
            </a:r>
            <a:endParaRPr lang="en-US" sz="1800" dirty="0"/>
          </a:p>
          <a:p>
            <a:r>
              <a:rPr lang="el-GR" sz="1800" dirty="0"/>
              <a:t>Οι προσπάθειες ανάπτυξης της Πληροφορικής στη νοσηλευτική διαδικασία παρουσιάζονται για πρώτη φορά το 1982 στην Αγγλία κατά τη διάρκεια διεθνούς συνεδρίου. </a:t>
            </a:r>
            <a:endParaRPr lang="en-US" sz="1800" dirty="0"/>
          </a:p>
          <a:p>
            <a:r>
              <a:rPr lang="el-GR" sz="1800" dirty="0"/>
              <a:t>Η Νοσηλευτική Πληροφορική συνδυάζει στοιχεία της Επιστήμης των Υπολογιστών, της Πληροφορικής και της Νοσηλευτικής Επιστήμης. </a:t>
            </a:r>
            <a:endParaRPr lang="en-US" sz="1800" dirty="0"/>
          </a:p>
          <a:p>
            <a:r>
              <a:rPr lang="el-GR" sz="1800" dirty="0"/>
              <a:t>Από τη δεκαετία του 1990 μέχρι και σήμερα τα Πληροφοριακά Συστήματα Νοσο­κομείων έχουν δείξει αξιοσημείωτη πρόοδο σε σχέση με τα αρχικά</a:t>
            </a:r>
            <a:r>
              <a:rPr lang="en-US" sz="1800" dirty="0"/>
              <a:t>.</a:t>
            </a:r>
            <a:endParaRPr lang="el-GR" sz="1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3134498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a:t>Κριτήρια Πληροφοριακών Συστημάτων Υγείας</a:t>
            </a:r>
            <a:endParaRPr lang="el-GR" sz="4000" i="1" dirty="0"/>
          </a:p>
        </p:txBody>
      </p:sp>
      <p:sp>
        <p:nvSpPr>
          <p:cNvPr id="3" name="Θέση περιεχομένου 2"/>
          <p:cNvSpPr>
            <a:spLocks noGrp="1"/>
          </p:cNvSpPr>
          <p:nvPr>
            <p:ph idx="1"/>
          </p:nvPr>
        </p:nvSpPr>
        <p:spPr>
          <a:xfrm>
            <a:off x="437785" y="1380960"/>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200" b="1" dirty="0">
                <a:solidFill>
                  <a:prstClr val="black">
                    <a:lumMod val="75000"/>
                    <a:lumOff val="25000"/>
                  </a:prstClr>
                </a:solidFill>
                <a:ea typeface="Tahoma" panose="020B0604030504040204" pitchFamily="34" charset="0"/>
                <a:cs typeface="Tahoma" panose="020B0604030504040204" pitchFamily="34" charset="0"/>
              </a:rPr>
              <a:t>Ασφάλεια Και Πιστοποίηση Ταυτότητας</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Οι βάσεις δεδομένων που διαθέτουν στοιχεία των ασθενών πρέπει να είναι απολύτως ασφαλείς, ώστε να μη δίδεται η δυνατότητα σε επίδοξους εισ­βολείς να δουν ή να τροποποιήσουν πολύτιμα στοιχεία ασθενών. </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Πρέπει να υπάρχει σε όλα τα στάδια της πληροφορίας δηλαδή όχι μόνο μέσα στη βάση δεδομένων, αλλά και κατά τη μετάδοση της πληροφορίας από τον ασθενή ή και προς τον ιατρό του ασθενούς. </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Δυνατότητα πιστοποίησης ταυτότητας, ώστε να μην μπορεί ένας επίδοξος εισβολέας να χρησιμοποιήσει στοιχεία άλλου και να δει ηλεκτρονικές πληροφορίες υγείας που διαφο­ρετικά δε θα του επιτρεπόταν. </a:t>
            </a:r>
            <a:endParaRPr lang="el-GR" sz="2200" b="1" dirty="0">
              <a:solidFill>
                <a:prstClr val="black">
                  <a:lumMod val="75000"/>
                  <a:lumOff val="25000"/>
                </a:prstClr>
              </a:solidFill>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1150065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a:t>Κριτήρια Πληροφοριακών Συστημάτων Υγείας</a:t>
            </a:r>
            <a:endParaRPr lang="el-GR" sz="4000" i="1" dirty="0"/>
          </a:p>
        </p:txBody>
      </p:sp>
      <p:sp>
        <p:nvSpPr>
          <p:cNvPr id="3" name="Θέση περιεχομένου 2"/>
          <p:cNvSpPr>
            <a:spLocks noGrp="1"/>
          </p:cNvSpPr>
          <p:nvPr>
            <p:ph idx="1"/>
          </p:nvPr>
        </p:nvSpPr>
        <p:spPr>
          <a:xfrm>
            <a:off x="437785" y="1380960"/>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200" b="1" dirty="0" err="1">
                <a:solidFill>
                  <a:prstClr val="black">
                    <a:lumMod val="75000"/>
                    <a:lumOff val="25000"/>
                  </a:prstClr>
                </a:solidFill>
                <a:ea typeface="Tahoma" panose="020B0604030504040204" pitchFamily="34" charset="0"/>
                <a:cs typeface="Tahoma" panose="020B0604030504040204" pitchFamily="34" charset="0"/>
              </a:rPr>
              <a:t>Διαλειτουργικότητα</a:t>
            </a:r>
            <a:endParaRPr lang="el-GR" sz="2200" b="1"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Δυ­νατότητα μεταφοράς και χρήσης της πληροφορίας με ενιαίο και αποτελεσματικό τρόπο από διαφορετικούς οργανισμούς και πληροφοριακά συστήματα. </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Δυνατότητα ανταλλαγής και ενοποίησης (</a:t>
            </a:r>
            <a:r>
              <a:rPr lang="en-US" sz="2200" dirty="0">
                <a:solidFill>
                  <a:prstClr val="black">
                    <a:lumMod val="75000"/>
                    <a:lumOff val="25000"/>
                  </a:prstClr>
                </a:solidFill>
                <a:ea typeface="Tahoma" panose="020B0604030504040204" pitchFamily="34" charset="0"/>
                <a:cs typeface="Tahoma" panose="020B0604030504040204" pitchFamily="34" charset="0"/>
              </a:rPr>
              <a:t>integration</a:t>
            </a:r>
            <a:r>
              <a:rPr lang="el-GR" sz="2200" dirty="0">
                <a:solidFill>
                  <a:prstClr val="black">
                    <a:lumMod val="75000"/>
                    <a:lumOff val="25000"/>
                  </a:prstClr>
                </a:solidFill>
                <a:ea typeface="Tahoma" panose="020B0604030504040204" pitchFamily="34" charset="0"/>
                <a:cs typeface="Tahoma" panose="020B0604030504040204" pitchFamily="34" charset="0"/>
              </a:rPr>
              <a:t>) δεδομένων που προέρχονται από διαφορετικά πληροφοριακά περιβάλλοντα μέσω της υιοθέτησης κοινών προτύπων.</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Στην περίπτωση των ηλεκτρονικών υπηρεσιών υγείας, η φύση της πληροφορίας που αποθηκεύεται και μεταδίδεται κάνει τη </a:t>
            </a:r>
            <a:r>
              <a:rPr lang="el-GR" sz="2200" dirty="0" err="1">
                <a:solidFill>
                  <a:prstClr val="black">
                    <a:lumMod val="75000"/>
                    <a:lumOff val="25000"/>
                  </a:prstClr>
                </a:solidFill>
                <a:ea typeface="Tahoma" panose="020B0604030504040204" pitchFamily="34" charset="0"/>
                <a:cs typeface="Tahoma" panose="020B0604030504040204" pitchFamily="34" charset="0"/>
              </a:rPr>
              <a:t>διαλειτουργικότητα</a:t>
            </a:r>
            <a:r>
              <a:rPr lang="el-GR" sz="2200" dirty="0">
                <a:solidFill>
                  <a:prstClr val="black">
                    <a:lumMod val="75000"/>
                    <a:lumOff val="25000"/>
                  </a:prstClr>
                </a:solidFill>
                <a:ea typeface="Tahoma" panose="020B0604030504040204" pitchFamily="34" charset="0"/>
                <a:cs typeface="Tahoma" panose="020B0604030504040204" pitchFamily="34" charset="0"/>
              </a:rPr>
              <a:t> να είναι μια από τις ση­μαντικότερες απαιτήσεις των σύγχρονων πληροφοριακών συστημάτων υγείας.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473730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a:t>Κριτήρια Πληροφοριακών Συστημάτων Υγείας</a:t>
            </a:r>
            <a:endParaRPr lang="el-GR" sz="4000" i="1" dirty="0"/>
          </a:p>
        </p:txBody>
      </p:sp>
      <p:sp>
        <p:nvSpPr>
          <p:cNvPr id="3" name="Θέση περιεχομένου 2"/>
          <p:cNvSpPr>
            <a:spLocks noGrp="1"/>
          </p:cNvSpPr>
          <p:nvPr>
            <p:ph idx="1"/>
          </p:nvPr>
        </p:nvSpPr>
        <p:spPr>
          <a:xfrm>
            <a:off x="437785" y="1380960"/>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b="1" dirty="0">
                <a:solidFill>
                  <a:prstClr val="black">
                    <a:lumMod val="75000"/>
                    <a:lumOff val="25000"/>
                  </a:prstClr>
                </a:solidFill>
                <a:ea typeface="Tahoma" panose="020B0604030504040204" pitchFamily="34" charset="0"/>
                <a:cs typeface="Tahoma" panose="020B0604030504040204" pitchFamily="34" charset="0"/>
              </a:rPr>
              <a:t>Πρότυπα</a:t>
            </a:r>
          </a:p>
          <a:p>
            <a:pPr marL="228600" lvl="0" indent="-228600">
              <a:lnSpc>
                <a:spcPct val="90000"/>
              </a:lnSpc>
              <a:spcBef>
                <a:spcPts val="1800"/>
              </a:spcBef>
              <a:buSzPct val="80000"/>
              <a:buFont typeface="Wingdings" pitchFamily="2" charset="2"/>
              <a:buChar char="§"/>
            </a:pPr>
            <a:r>
              <a:rPr lang="el-GR" sz="2400" dirty="0">
                <a:solidFill>
                  <a:prstClr val="black"/>
                </a:solidFill>
                <a:ea typeface="Tahoma" panose="020B0604030504040204" pitchFamily="34" charset="0"/>
                <a:cs typeface="Tahoma" panose="020B0604030504040204" pitchFamily="34" charset="0"/>
              </a:rPr>
              <a:t>Η </a:t>
            </a:r>
            <a:r>
              <a:rPr lang="el-GR" sz="2400" dirty="0" err="1">
                <a:solidFill>
                  <a:prstClr val="black"/>
                </a:solidFill>
                <a:ea typeface="Tahoma" panose="020B0604030504040204" pitchFamily="34" charset="0"/>
                <a:cs typeface="Tahoma" panose="020B0604030504040204" pitchFamily="34" charset="0"/>
              </a:rPr>
              <a:t>διαλειτουργικότητα</a:t>
            </a:r>
            <a:r>
              <a:rPr lang="el-GR" sz="2400" dirty="0">
                <a:solidFill>
                  <a:prstClr val="black"/>
                </a:solidFill>
                <a:ea typeface="Tahoma" panose="020B0604030504040204" pitchFamily="34" charset="0"/>
                <a:cs typeface="Tahoma" panose="020B0604030504040204" pitchFamily="34" charset="0"/>
              </a:rPr>
              <a:t> συνδέεται και με τη δημιουργία προτύ­πων δηλαδή κοινών τρόπων σχεδιασμού και υλοποίησης υλικού και λογισμικού τους οποίους πρέπει υποχρεωτικά να τηρούν όλες οι εμπλεκόμενες οντότητες, ώστε και μεγα­λύτερη αξία να δώσουν στα προϊόντα και υπηρεσίες τους, αλλά και μεγαλύτερο μερίδιο στην αγορά να αποκτήσουν.</a:t>
            </a:r>
          </a:p>
          <a:p>
            <a:pPr marL="457200" lvl="1" indent="-228600">
              <a:lnSpc>
                <a:spcPct val="90000"/>
              </a:lnSpc>
              <a:spcBef>
                <a:spcPts val="600"/>
              </a:spcBef>
              <a:buSzPct val="80000"/>
              <a:buFont typeface="Wingdings" pitchFamily="2" charset="2"/>
              <a:buChar char="ü"/>
            </a:pPr>
            <a:r>
              <a:rPr lang="en-US" sz="2200" dirty="0" smtClean="0">
                <a:solidFill>
                  <a:prstClr val="black"/>
                </a:solidFill>
                <a:ea typeface="Tahoma" panose="020B0604030504040204" pitchFamily="34" charset="0"/>
                <a:cs typeface="Tahoma" panose="020B0604030504040204" pitchFamily="34" charset="0"/>
              </a:rPr>
              <a:t>Health </a:t>
            </a:r>
            <a:r>
              <a:rPr lang="en-US" sz="2200" dirty="0">
                <a:solidFill>
                  <a:prstClr val="black"/>
                </a:solidFill>
                <a:ea typeface="Tahoma" panose="020B0604030504040204" pitchFamily="34" charset="0"/>
                <a:cs typeface="Tahoma" panose="020B0604030504040204" pitchFamily="34" charset="0"/>
              </a:rPr>
              <a:t>Level Seven (HL7)</a:t>
            </a:r>
            <a:endParaRPr lang="el-GR" sz="2200" dirty="0">
              <a:solidFill>
                <a:prstClr val="black"/>
              </a:solidFill>
              <a:ea typeface="Tahoma" panose="020B0604030504040204" pitchFamily="34" charset="0"/>
              <a:cs typeface="Tahoma" panose="020B0604030504040204" pitchFamily="34" charset="0"/>
            </a:endParaRPr>
          </a:p>
          <a:p>
            <a:pPr marL="457200" lvl="1" indent="-228600">
              <a:lnSpc>
                <a:spcPct val="90000"/>
              </a:lnSpc>
              <a:spcBef>
                <a:spcPts val="600"/>
              </a:spcBef>
              <a:buSzPct val="80000"/>
              <a:buFont typeface="Wingdings" pitchFamily="2" charset="2"/>
              <a:buChar char="ü"/>
            </a:pPr>
            <a:r>
              <a:rPr lang="en-US" sz="2200" dirty="0">
                <a:solidFill>
                  <a:prstClr val="black"/>
                </a:solidFill>
                <a:ea typeface="Tahoma" panose="020B0604030504040204" pitchFamily="34" charset="0"/>
                <a:cs typeface="Tahoma" panose="020B0604030504040204" pitchFamily="34" charset="0"/>
              </a:rPr>
              <a:t>DICOM (Digital Imaging and Communications in Medicine)</a:t>
            </a:r>
            <a:endParaRPr lang="el-GR" sz="2200" dirty="0">
              <a:solidFill>
                <a:prstClr val="black"/>
              </a:solidFill>
              <a:ea typeface="Tahoma" panose="020B0604030504040204" pitchFamily="34" charset="0"/>
              <a:cs typeface="Tahoma" panose="020B0604030504040204" pitchFamily="34" charset="0"/>
            </a:endParaRPr>
          </a:p>
          <a:p>
            <a:pPr marL="457200" lvl="1" indent="-228600">
              <a:lnSpc>
                <a:spcPct val="90000"/>
              </a:lnSpc>
              <a:spcBef>
                <a:spcPts val="600"/>
              </a:spcBef>
              <a:buSzPct val="80000"/>
              <a:buFont typeface="Wingdings" pitchFamily="2" charset="2"/>
              <a:buChar char="ü"/>
            </a:pPr>
            <a:r>
              <a:rPr lang="en-US" sz="2200" dirty="0">
                <a:solidFill>
                  <a:prstClr val="black"/>
                </a:solidFill>
                <a:ea typeface="Tahoma" panose="020B0604030504040204" pitchFamily="34" charset="0"/>
                <a:cs typeface="Tahoma" panose="020B0604030504040204" pitchFamily="34" charset="0"/>
              </a:rPr>
              <a:t>SNOMED </a:t>
            </a:r>
            <a:r>
              <a:rPr lang="el-GR" sz="2200" dirty="0">
                <a:solidFill>
                  <a:prstClr val="black"/>
                </a:solidFill>
                <a:ea typeface="Tahoma" panose="020B0604030504040204" pitchFamily="34" charset="0"/>
                <a:cs typeface="Tahoma" panose="020B0604030504040204" pitchFamily="34" charset="0"/>
              </a:rPr>
              <a:t>κ</a:t>
            </a:r>
            <a:r>
              <a:rPr lang="en-US" sz="2200" dirty="0">
                <a:solidFill>
                  <a:prstClr val="black"/>
                </a:solidFill>
                <a:ea typeface="Tahoma" panose="020B0604030504040204" pitchFamily="34" charset="0"/>
                <a:cs typeface="Tahoma" panose="020B0604030504040204" pitchFamily="34" charset="0"/>
              </a:rPr>
              <a:t>.</a:t>
            </a:r>
            <a:r>
              <a:rPr lang="el-GR" sz="2200" dirty="0">
                <a:solidFill>
                  <a:prstClr val="black"/>
                </a:solidFill>
                <a:ea typeface="Tahoma" panose="020B0604030504040204" pitchFamily="34" charset="0"/>
                <a:cs typeface="Tahoma" panose="020B0604030504040204" pitchFamily="34" charset="0"/>
              </a:rPr>
              <a:t>λ</a:t>
            </a:r>
            <a:r>
              <a:rPr lang="en-US" sz="2200" dirty="0">
                <a:solidFill>
                  <a:prstClr val="black"/>
                </a:solidFill>
                <a:ea typeface="Tahoma" panose="020B0604030504040204" pitchFamily="34" charset="0"/>
                <a:cs typeface="Tahoma" panose="020B0604030504040204" pitchFamily="34" charset="0"/>
              </a:rPr>
              <a:t>.</a:t>
            </a:r>
            <a:r>
              <a:rPr lang="el-GR" sz="2200" dirty="0">
                <a:solidFill>
                  <a:prstClr val="black"/>
                </a:solidFill>
                <a:ea typeface="Tahoma" panose="020B0604030504040204" pitchFamily="34" charset="0"/>
                <a:cs typeface="Tahoma" panose="020B0604030504040204" pitchFamily="34" charset="0"/>
              </a:rPr>
              <a:t>π</a:t>
            </a:r>
            <a:r>
              <a:rPr lang="en-US" sz="2200" dirty="0">
                <a:solidFill>
                  <a:prstClr val="black"/>
                </a:solidFill>
                <a:ea typeface="Tahoma" panose="020B0604030504040204" pitchFamily="34" charset="0"/>
                <a:cs typeface="Tahoma" panose="020B0604030504040204" pitchFamily="34" charset="0"/>
              </a:rPr>
              <a:t>.</a:t>
            </a:r>
            <a:endParaRPr lang="el-GR" sz="2200" dirty="0">
              <a:solidFill>
                <a:prstClr val="black"/>
              </a:solidFill>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300608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a:t>Κριτήρια Πληροφοριακών Συστημάτων Υγείας</a:t>
            </a:r>
            <a:endParaRPr lang="el-GR" sz="4000" i="1" dirty="0"/>
          </a:p>
        </p:txBody>
      </p:sp>
      <p:sp>
        <p:nvSpPr>
          <p:cNvPr id="3" name="Θέση περιεχομένου 2"/>
          <p:cNvSpPr>
            <a:spLocks noGrp="1"/>
          </p:cNvSpPr>
          <p:nvPr>
            <p:ph idx="1"/>
          </p:nvPr>
        </p:nvSpPr>
        <p:spPr>
          <a:xfrm>
            <a:off x="437785" y="1380960"/>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200" b="1" dirty="0">
                <a:solidFill>
                  <a:prstClr val="black">
                    <a:lumMod val="75000"/>
                    <a:lumOff val="25000"/>
                  </a:prstClr>
                </a:solidFill>
                <a:ea typeface="Tahoma" panose="020B0604030504040204" pitchFamily="34" charset="0"/>
                <a:cs typeface="Tahoma" panose="020B0604030504040204" pitchFamily="34" charset="0"/>
              </a:rPr>
              <a:t>Άλλα Κριτήρια Αξιολόγησης ΠΣΥ</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Απαιτείται οι υπηρεσίες αυτές να είναι καινοτόμες και σύμφωνες με τις προτεραιότητες που έχει θέσει η Ευρωπαϊκή Ένωση. </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Να διευκολύνεται η έγ­καιρη διάγνωση και άρα θεραπεία κάποιας ασθένειας.</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Αξιοπιστία των διαφόρων συστημάτων ηλεκτρονικής υγείας.</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Κατά πόσο τα συστήματα που χρησιμοποιούνται είναι επεμβατικά ή όχι (σύμφωνο και με τις κατευθυντήριες γραμμές της Ευρωπαϊκής Ένωσης, η οποία ζητάει όσο το δυνατόν μη επεμβατικές μεθόδους).</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Η αναγκαία υποδομή του δικτύου. </a:t>
            </a:r>
            <a:endParaRPr lang="el-GR" sz="2200" dirty="0">
              <a:solidFill>
                <a:prstClr val="black"/>
              </a:solidFill>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27173285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37785" y="145296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Το </a:t>
            </a:r>
            <a:r>
              <a:rPr lang="el-GR" sz="2200" dirty="0">
                <a:solidFill>
                  <a:prstClr val="black">
                    <a:lumMod val="75000"/>
                    <a:lumOff val="25000"/>
                  </a:prstClr>
                </a:solidFill>
                <a:ea typeface="Tahoma" panose="020B0604030504040204" pitchFamily="34" charset="0"/>
                <a:cs typeface="Tahoma" panose="020B0604030504040204" pitchFamily="34" charset="0"/>
              </a:rPr>
              <a:t>υπολογιστικό σύστημα το οποίο συντελεί στη συνύπαρξη και την επικοινωνία της εξωτερικής και της εσωτερικής ροής των πληροφοριών σε ένα νοσοκομείο, καθώς και για τον κοινό τρόπο (περιβάλλον) λειτουργίας στις εφαρμογές (λογισμικό) που λειτουργούν μέσα στο νοσοκομείο.</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Στόχος ενός ΠΣΝ είναι να συλλέγει, αποθηκεύει, επεξεργάζεται και να ανακτά πληροφορίες, με τη βοήθεια Η/Υ και ειδικού εξοπλισμού, σχετικά με την περίθαλψη των ασθενών και όλες τις διοικητικές λειτουργίες προκειμένου να καλύψει τις λειτουργικές ανάγκες όλων των εξουσιοδοτημένων χρηστών.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
        <p:nvSpPr>
          <p:cNvPr id="6" name="Τίτλος 1"/>
          <p:cNvSpPr>
            <a:spLocks noGrp="1"/>
          </p:cNvSpPr>
          <p:nvPr>
            <p:ph type="title"/>
          </p:nvPr>
        </p:nvSpPr>
        <p:spPr>
          <a:xfrm>
            <a:off x="251520" y="228865"/>
            <a:ext cx="8568952" cy="952500"/>
          </a:xfrm>
        </p:spPr>
        <p:txBody>
          <a:bodyPr>
            <a:noAutofit/>
          </a:bodyPr>
          <a:lstStyle/>
          <a:p>
            <a:r>
              <a:rPr lang="el-GR" sz="3200" dirty="0" smtClean="0">
                <a:solidFill>
                  <a:prstClr val="black"/>
                </a:solidFill>
              </a:rPr>
              <a:t>Κατηγορίες Πληροφοριακών Συστημάτων Υγείας</a:t>
            </a:r>
            <a:r>
              <a:rPr lang="en-US" dirty="0" smtClean="0">
                <a:solidFill>
                  <a:prstClr val="black"/>
                </a:solidFill>
              </a:rPr>
              <a:t/>
            </a:r>
            <a:br>
              <a:rPr lang="en-US" dirty="0" smtClean="0">
                <a:solidFill>
                  <a:prstClr val="black"/>
                </a:solidFill>
              </a:rPr>
            </a:br>
            <a:r>
              <a:rPr lang="en-US" sz="2800" i="1" dirty="0" smtClean="0"/>
              <a:t>1</a:t>
            </a:r>
            <a:r>
              <a:rPr lang="el-GR" sz="2800" i="1" dirty="0" smtClean="0"/>
              <a:t>. </a:t>
            </a:r>
            <a:r>
              <a:rPr lang="el-GR" sz="2800" i="1" dirty="0"/>
              <a:t>Νοσοκομειακά Συστήματα Πληροφοριών</a:t>
            </a:r>
          </a:p>
        </p:txBody>
      </p:sp>
    </p:spTree>
    <p:extLst>
      <p:ext uri="{BB962C8B-B14F-4D97-AF65-F5344CB8AC3E}">
        <p14:creationId xmlns:p14="http://schemas.microsoft.com/office/powerpoint/2010/main" val="1731797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a:t>Κατηγορίες Πληροφοριακών Συστημάτων Υγείας</a:t>
            </a:r>
            <a:endParaRPr lang="el-GR" sz="4000" i="1" dirty="0"/>
          </a:p>
        </p:txBody>
      </p:sp>
      <p:sp>
        <p:nvSpPr>
          <p:cNvPr id="3" name="Θέση περιεχομένου 2"/>
          <p:cNvSpPr>
            <a:spLocks noGrp="1"/>
          </p:cNvSpPr>
          <p:nvPr>
            <p:ph idx="1"/>
          </p:nvPr>
        </p:nvSpPr>
        <p:spPr>
          <a:xfrm>
            <a:off x="437785" y="145296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b="1" i="1" dirty="0">
                <a:solidFill>
                  <a:prstClr val="black"/>
                </a:solidFill>
                <a:ea typeface="Tahoma" panose="020B0604030504040204" pitchFamily="34" charset="0"/>
                <a:cs typeface="Tahoma" panose="020B0604030504040204" pitchFamily="34" charset="0"/>
              </a:rPr>
              <a:t>Διάκριση σε 3 κατηγορίες:</a:t>
            </a:r>
          </a:p>
          <a:p>
            <a:pPr marL="457200" lvl="1" indent="-228600">
              <a:lnSpc>
                <a:spcPct val="90000"/>
              </a:lnSpc>
              <a:spcBef>
                <a:spcPts val="600"/>
              </a:spcBef>
              <a:spcAft>
                <a:spcPts val="1200"/>
              </a:spcAft>
              <a:buSzPct val="80000"/>
              <a:buFont typeface="Wingdings" pitchFamily="2" charset="2"/>
              <a:buChar char="§"/>
            </a:pPr>
            <a:r>
              <a:rPr lang="el-GR" b="1" dirty="0" smtClean="0">
                <a:solidFill>
                  <a:prstClr val="black"/>
                </a:solidFill>
                <a:ea typeface="Tahoma" panose="020B0604030504040204" pitchFamily="34" charset="0"/>
                <a:cs typeface="Tahoma" panose="020B0604030504040204" pitchFamily="34" charset="0"/>
              </a:rPr>
              <a:t>Κεντρικά </a:t>
            </a:r>
            <a:r>
              <a:rPr lang="el-GR" b="1" dirty="0">
                <a:solidFill>
                  <a:prstClr val="black"/>
                </a:solidFill>
                <a:ea typeface="Tahoma" panose="020B0604030504040204" pitchFamily="34" charset="0"/>
                <a:cs typeface="Tahoma" panose="020B0604030504040204" pitchFamily="34" charset="0"/>
              </a:rPr>
              <a:t>συστήματα: </a:t>
            </a:r>
            <a:r>
              <a:rPr lang="el-GR" sz="2600" dirty="0">
                <a:solidFill>
                  <a:prstClr val="black"/>
                </a:solidFill>
                <a:ea typeface="Tahoma" panose="020B0604030504040204" pitchFamily="34" charset="0"/>
                <a:cs typeface="Tahoma" panose="020B0604030504040204" pitchFamily="34" charset="0"/>
              </a:rPr>
              <a:t>Αποτελούνται από ένα κεντρικό σύστημα Η/Υ το οποίο διαχειρίζεται τα δεδομένα που χρειάζεται όλο το νοσοκομείο. </a:t>
            </a:r>
          </a:p>
          <a:p>
            <a:pPr marL="457200" lvl="1" indent="-228600">
              <a:lnSpc>
                <a:spcPct val="90000"/>
              </a:lnSpc>
              <a:spcBef>
                <a:spcPts val="600"/>
              </a:spcBef>
              <a:spcAft>
                <a:spcPts val="1200"/>
              </a:spcAft>
              <a:buSzPct val="80000"/>
              <a:buFont typeface="Wingdings" pitchFamily="2" charset="2"/>
              <a:buChar char="§"/>
            </a:pPr>
            <a:r>
              <a:rPr lang="el-GR" sz="2600" dirty="0">
                <a:solidFill>
                  <a:prstClr val="black"/>
                </a:solidFill>
                <a:ea typeface="Tahoma" panose="020B0604030504040204" pitchFamily="34" charset="0"/>
                <a:cs typeface="Tahoma" panose="020B0604030504040204" pitchFamily="34" charset="0"/>
              </a:rPr>
              <a:t>Δεν παρατηρούνται προβλήματα συμβατότητας. </a:t>
            </a:r>
          </a:p>
          <a:p>
            <a:pPr marL="457200" lvl="1" indent="-228600">
              <a:lnSpc>
                <a:spcPct val="90000"/>
              </a:lnSpc>
              <a:spcBef>
                <a:spcPts val="600"/>
              </a:spcBef>
              <a:spcAft>
                <a:spcPts val="1200"/>
              </a:spcAft>
              <a:buSzPct val="80000"/>
              <a:buFont typeface="Wingdings" pitchFamily="2" charset="2"/>
              <a:buChar char="§"/>
            </a:pPr>
            <a:r>
              <a:rPr lang="el-GR" sz="2600" dirty="0">
                <a:solidFill>
                  <a:prstClr val="black"/>
                </a:solidFill>
                <a:ea typeface="Tahoma" panose="020B0604030504040204" pitchFamily="34" charset="0"/>
                <a:cs typeface="Tahoma" panose="020B0604030504040204" pitchFamily="34" charset="0"/>
              </a:rPr>
              <a:t>Ένα σημαντικό μειονέκτημα τους όμως είναι η διασύν­δεση και η συνεργασία του κεντρικού υπολογιστή με άλλες εφαρμογές και συστή­ματα.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2043150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r>
              <a:rPr lang="en-US" b="1" dirty="0" smtClean="0"/>
              <a:t>I</a:t>
            </a:r>
            <a:endParaRPr lang="el-GR" b="1" dirty="0" smtClean="0"/>
          </a:p>
          <a:p>
            <a:pPr lvl="0" algn="l"/>
            <a:r>
              <a:rPr lang="el-GR" sz="2800" b="1" dirty="0" smtClean="0"/>
              <a:t>Ενότητα 12</a:t>
            </a:r>
            <a:r>
              <a:rPr lang="en-US" sz="2800" b="1" dirty="0" smtClean="0"/>
              <a:t> </a:t>
            </a:r>
            <a:r>
              <a:rPr lang="el-GR" sz="2800" b="1" dirty="0" smtClean="0"/>
              <a:t>:</a:t>
            </a:r>
            <a:r>
              <a:rPr lang="en-US" sz="2800" b="1" dirty="0"/>
              <a:t> </a:t>
            </a:r>
            <a:r>
              <a:rPr lang="el-GR" sz="2800" dirty="0"/>
              <a:t>Πληροφοριακά Συστήματα Υγείας</a:t>
            </a:r>
            <a:endParaRPr lang="el-GR" sz="2800" dirty="0" smtClean="0"/>
          </a:p>
          <a:p>
            <a:pPr lvl="0" algn="l"/>
            <a:endParaRPr lang="en-US" sz="1400" dirty="0" smtClean="0">
              <a:solidFill>
                <a:schemeClr val="tx2">
                  <a:lumMod val="50000"/>
                </a:schemeClr>
              </a:solidFill>
            </a:endParaRPr>
          </a:p>
          <a:p>
            <a:pPr lvl="0" algn="l"/>
            <a:endParaRPr lang="en-US" sz="2800" dirty="0">
              <a:solidFill>
                <a:schemeClr val="tx2">
                  <a:lumMod val="50000"/>
                </a:schemeClr>
              </a:solidFill>
            </a:endParaRPr>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a:t>Κατηγορίες Πληροφοριακών Συστημάτων Υγείας</a:t>
            </a:r>
            <a:endParaRPr lang="el-GR" sz="4000" i="1" dirty="0"/>
          </a:p>
        </p:txBody>
      </p:sp>
      <p:sp>
        <p:nvSpPr>
          <p:cNvPr id="3" name="Θέση περιεχομένου 2"/>
          <p:cNvSpPr>
            <a:spLocks noGrp="1"/>
          </p:cNvSpPr>
          <p:nvPr>
            <p:ph idx="1"/>
          </p:nvPr>
        </p:nvSpPr>
        <p:spPr>
          <a:xfrm>
            <a:off x="437785" y="145296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b="1" dirty="0">
                <a:solidFill>
                  <a:prstClr val="black"/>
                </a:solidFill>
                <a:ea typeface="Tahoma" panose="020B0604030504040204" pitchFamily="34" charset="0"/>
                <a:cs typeface="Tahoma" panose="020B0604030504040204" pitchFamily="34" charset="0"/>
              </a:rPr>
              <a:t>Αρθρωτά συστήματα: </a:t>
            </a:r>
            <a:r>
              <a:rPr lang="el-GR" sz="2400" dirty="0">
                <a:solidFill>
                  <a:prstClr val="black"/>
                </a:solidFill>
                <a:ea typeface="Tahoma" panose="020B0604030504040204" pitchFamily="34" charset="0"/>
                <a:cs typeface="Tahoma" panose="020B0604030504040204" pitchFamily="34" charset="0"/>
              </a:rPr>
              <a:t>Η επεξεργασία των πληροφοριών γίνεται κυρίως τοπικά από επιμέρους συστήματα που επικοινωνούν με το κεντρικό με άμεση σύνδεση. </a:t>
            </a:r>
          </a:p>
          <a:p>
            <a:pPr marL="228600" lvl="0" indent="-228600">
              <a:lnSpc>
                <a:spcPct val="90000"/>
              </a:lnSpc>
              <a:spcBef>
                <a:spcPts val="1800"/>
              </a:spcBef>
              <a:buSzPct val="80000"/>
              <a:buFont typeface="Wingdings" pitchFamily="2" charset="2"/>
              <a:buChar char="§"/>
            </a:pPr>
            <a:r>
              <a:rPr lang="el-GR" sz="2400" dirty="0">
                <a:solidFill>
                  <a:prstClr val="black"/>
                </a:solidFill>
                <a:ea typeface="Tahoma" panose="020B0604030504040204" pitchFamily="34" charset="0"/>
                <a:cs typeface="Tahoma" panose="020B0604030504040204" pitchFamily="34" charset="0"/>
              </a:rPr>
              <a:t>Οι ε­φαρμογές, που είναι σημαντικές για πολλά τμήματα του νοσοκομείου τοποθετούν­ται σε ένα κεντρικό υπολογιστή. </a:t>
            </a:r>
          </a:p>
          <a:p>
            <a:pPr marL="228600" lvl="0" indent="-228600">
              <a:lnSpc>
                <a:spcPct val="90000"/>
              </a:lnSpc>
              <a:spcBef>
                <a:spcPts val="1800"/>
              </a:spcBef>
              <a:buSzPct val="80000"/>
              <a:buFont typeface="Wingdings" pitchFamily="2" charset="2"/>
              <a:buChar char="§"/>
            </a:pPr>
            <a:r>
              <a:rPr lang="el-GR" sz="2400" dirty="0">
                <a:solidFill>
                  <a:prstClr val="black"/>
                </a:solidFill>
                <a:ea typeface="Tahoma" panose="020B0604030504040204" pitchFamily="34" charset="0"/>
                <a:cs typeface="Tahoma" panose="020B0604030504040204" pitchFamily="34" charset="0"/>
              </a:rPr>
              <a:t>Εύκολη η εγκατάσ­ταση και επέκταση τους, ενώ ένα μεγάλο μειονέκτημα αποτελεί η ασυμβατότητα των υποσυστημάτων. </a:t>
            </a:r>
          </a:p>
          <a:p>
            <a:pPr marL="228600" lvl="0" indent="-228600">
              <a:lnSpc>
                <a:spcPct val="90000"/>
              </a:lnSpc>
              <a:spcBef>
                <a:spcPts val="1800"/>
              </a:spcBef>
              <a:buSzPct val="80000"/>
              <a:buFont typeface="Wingdings" pitchFamily="2" charset="2"/>
              <a:buChar char="§"/>
            </a:pPr>
            <a:r>
              <a:rPr lang="el-GR" sz="2400" dirty="0">
                <a:solidFill>
                  <a:prstClr val="black"/>
                </a:solidFill>
                <a:ea typeface="Tahoma" panose="020B0604030504040204" pitchFamily="34" charset="0"/>
                <a:cs typeface="Tahoma" panose="020B0604030504040204" pitchFamily="34" charset="0"/>
              </a:rPr>
              <a:t>Καθώς το σύστημα επεκτείνεται με την προσθήκη ανεξάρτη­των εφαρμογών, γίνεται πιο πολύπλοκη η συνεργασία και διασύνδεση των επιμέ­ρους τμημάτων.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Tree>
    <p:extLst>
      <p:ext uri="{BB962C8B-B14F-4D97-AF65-F5344CB8AC3E}">
        <p14:creationId xmlns:p14="http://schemas.microsoft.com/office/powerpoint/2010/main" val="3281360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smtClean="0"/>
              <a:t>Κατηγορίες Πληροφοριακών Συστημάτων Υγείας</a:t>
            </a:r>
            <a:endParaRPr lang="el-GR" sz="4000" i="1" dirty="0"/>
          </a:p>
        </p:txBody>
      </p:sp>
      <p:sp>
        <p:nvSpPr>
          <p:cNvPr id="3" name="Θέση περιεχομένου 2"/>
          <p:cNvSpPr>
            <a:spLocks noGrp="1"/>
          </p:cNvSpPr>
          <p:nvPr>
            <p:ph idx="1"/>
          </p:nvPr>
        </p:nvSpPr>
        <p:spPr>
          <a:xfrm>
            <a:off x="437785" y="145296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b="1" dirty="0">
                <a:solidFill>
                  <a:prstClr val="black">
                    <a:lumMod val="75000"/>
                    <a:lumOff val="25000"/>
                  </a:prstClr>
                </a:solidFill>
                <a:ea typeface="Tahoma" panose="020B0604030504040204" pitchFamily="34" charset="0"/>
                <a:cs typeface="Tahoma" panose="020B0604030504040204" pitchFamily="34" charset="0"/>
              </a:rPr>
              <a:t>Κατανεμημένα συστήματα:</a:t>
            </a:r>
            <a:r>
              <a:rPr lang="el-GR" sz="2800" dirty="0">
                <a:solidFill>
                  <a:prstClr val="black">
                    <a:lumMod val="75000"/>
                    <a:lumOff val="25000"/>
                  </a:prstClr>
                </a:solidFill>
                <a:ea typeface="Tahoma" panose="020B0604030504040204" pitchFamily="34" charset="0"/>
                <a:cs typeface="Tahoma" panose="020B0604030504040204" pitchFamily="34" charset="0"/>
              </a:rPr>
              <a:t> Η επεξεργασία της πληροφορίας γίνεται τοπικά από ανεξάρτητα συστήματα Η/Υ τα οποία μοιράζονται τα δεδομένα μέσω δικτυακού ε­ξοπλισμού. </a:t>
            </a:r>
          </a:p>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Η ανεξάρτητη .κατανεμημένη και ετερογενής φύση των κατανεμημένων συστημάτων συνέβαλε στην ανάπτυξη λογισμικού για τη συνεργασία και τη διαχεί­ριση όλων των υποσυστημάτων.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1600886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smtClean="0"/>
              <a:t>Κατηγορίες Πληροφοριακών Συστημάτων Υγείας</a:t>
            </a:r>
            <a:endParaRPr lang="el-GR" sz="4000" i="1" dirty="0"/>
          </a:p>
        </p:txBody>
      </p:sp>
      <p:sp>
        <p:nvSpPr>
          <p:cNvPr id="3" name="Θέση περιεχομένου 2"/>
          <p:cNvSpPr>
            <a:spLocks noGrp="1"/>
          </p:cNvSpPr>
          <p:nvPr>
            <p:ph idx="1"/>
          </p:nvPr>
        </p:nvSpPr>
        <p:spPr>
          <a:xfrm>
            <a:off x="437785" y="145296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b="1" dirty="0">
                <a:solidFill>
                  <a:prstClr val="black">
                    <a:lumMod val="75000"/>
                    <a:lumOff val="25000"/>
                  </a:prstClr>
                </a:solidFill>
                <a:ea typeface="Tahoma" panose="020B0604030504040204" pitchFamily="34" charset="0"/>
                <a:cs typeface="Tahoma" panose="020B0604030504040204" pitchFamily="34" charset="0"/>
              </a:rPr>
              <a:t>Βασικά υποσυστήματα ΠΣΝ</a:t>
            </a:r>
          </a:p>
          <a:p>
            <a:pPr marL="228600" lvl="1" indent="0">
              <a:lnSpc>
                <a:spcPct val="90000"/>
              </a:lnSpc>
              <a:spcBef>
                <a:spcPts val="600"/>
              </a:spcBef>
              <a:spcAft>
                <a:spcPts val="1800"/>
              </a:spcAft>
              <a:buSzPct val="80000"/>
              <a:buNone/>
            </a:pPr>
            <a:r>
              <a:rPr lang="el-GR" sz="2400" dirty="0">
                <a:solidFill>
                  <a:prstClr val="black">
                    <a:lumMod val="75000"/>
                    <a:lumOff val="25000"/>
                  </a:prstClr>
                </a:solidFill>
                <a:ea typeface="Tahoma" panose="020B0604030504040204" pitchFamily="34" charset="0"/>
                <a:cs typeface="Tahoma" panose="020B0604030504040204" pitchFamily="34" charset="0"/>
              </a:rPr>
              <a:t>α. Υποσύστημα ιατρικών πληροφοριών και εφαρμογών ασθενή </a:t>
            </a:r>
          </a:p>
          <a:p>
            <a:pPr marL="228600" lvl="1" indent="0">
              <a:lnSpc>
                <a:spcPct val="90000"/>
              </a:lnSpc>
              <a:spcBef>
                <a:spcPts val="600"/>
              </a:spcBef>
              <a:spcAft>
                <a:spcPts val="1800"/>
              </a:spcAft>
              <a:buSzPct val="80000"/>
              <a:buNone/>
            </a:pPr>
            <a:r>
              <a:rPr lang="el-GR" sz="2400" dirty="0">
                <a:solidFill>
                  <a:prstClr val="black">
                    <a:lumMod val="75000"/>
                    <a:lumOff val="25000"/>
                  </a:prstClr>
                </a:solidFill>
                <a:ea typeface="Tahoma" panose="020B0604030504040204" pitchFamily="34" charset="0"/>
                <a:cs typeface="Tahoma" panose="020B0604030504040204" pitchFamily="34" charset="0"/>
              </a:rPr>
              <a:t>β. Υποσύστημα διοικητικών διαχειριστικών εφαρμογών νοσοκομείου</a:t>
            </a:r>
          </a:p>
          <a:p>
            <a:pPr marL="228600" lvl="1" indent="0">
              <a:lnSpc>
                <a:spcPct val="90000"/>
              </a:lnSpc>
              <a:spcBef>
                <a:spcPts val="600"/>
              </a:spcBef>
              <a:spcAft>
                <a:spcPts val="1800"/>
              </a:spcAft>
              <a:buSzPct val="80000"/>
              <a:buNone/>
            </a:pPr>
            <a:r>
              <a:rPr lang="el-GR" sz="2400" dirty="0">
                <a:solidFill>
                  <a:prstClr val="black">
                    <a:lumMod val="75000"/>
                    <a:lumOff val="25000"/>
                  </a:prstClr>
                </a:solidFill>
                <a:ea typeface="Tahoma" panose="020B0604030504040204" pitchFamily="34" charset="0"/>
                <a:cs typeface="Tahoma" panose="020B0604030504040204" pitchFamily="34" charset="0"/>
              </a:rPr>
              <a:t>Μπορεί να συμπεριληφθεί και μια τρίτη κατηγορία υποσυστημάτων που εξυπηρετούν συγκεκριμέ­νες εξειδικευμένες εφαρμογές, όπως τα Συστήματα Υποστήριξης Λήψης Απόφασης (ΣΥΛΑ) και τα Συστήματα Τηλεϊατρικής.</a:t>
            </a:r>
            <a:endParaRPr lang="el-GR" sz="2400" dirty="0">
              <a:solidFill>
                <a:prstClr val="black"/>
              </a:solidFill>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3241590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4000" dirty="0" smtClean="0"/>
              <a:t>Κατηγορίες Πληροφοριακών Συστημάτων Υγείας</a:t>
            </a:r>
            <a:endParaRPr lang="el-GR" sz="4000" i="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grpSp>
        <p:nvGrpSpPr>
          <p:cNvPr id="10" name="Ομάδα 9"/>
          <p:cNvGrpSpPr/>
          <p:nvPr/>
        </p:nvGrpSpPr>
        <p:grpSpPr>
          <a:xfrm>
            <a:off x="1509495" y="1478675"/>
            <a:ext cx="5366761" cy="4236325"/>
            <a:chOff x="600032" y="975244"/>
            <a:chExt cx="7296795" cy="6044146"/>
          </a:xfrm>
        </p:grpSpPr>
        <p:pic>
          <p:nvPicPr>
            <p:cNvPr id="8" name="Εικόνα 7"/>
            <p:cNvPicPr>
              <a:picLocks noChangeAspect="1"/>
            </p:cNvPicPr>
            <p:nvPr/>
          </p:nvPicPr>
          <p:blipFill>
            <a:blip r:embed="rId3"/>
            <a:stretch>
              <a:fillRect/>
            </a:stretch>
          </p:blipFill>
          <p:spPr>
            <a:xfrm>
              <a:off x="1187624" y="1181365"/>
              <a:ext cx="6709203" cy="5544000"/>
            </a:xfrm>
            <a:prstGeom prst="rect">
              <a:avLst/>
            </a:prstGeom>
            <a:ln>
              <a:noFill/>
            </a:ln>
            <a:effectLst>
              <a:outerShdw blurRad="292100" dist="139700" dir="2700000" algn="tl" rotWithShape="0">
                <a:srgbClr val="333333">
                  <a:alpha val="65000"/>
                </a:srgbClr>
              </a:outerShdw>
            </a:effectLst>
          </p:spPr>
        </p:pic>
        <p:sp>
          <p:nvSpPr>
            <p:cNvPr id="9" name="Ορθογώνιο 8"/>
            <p:cNvSpPr/>
            <p:nvPr/>
          </p:nvSpPr>
          <p:spPr>
            <a:xfrm rot="16200000">
              <a:off x="-2183613" y="3758889"/>
              <a:ext cx="6044146" cy="476856"/>
            </a:xfrm>
            <a:prstGeom prst="rect">
              <a:avLst/>
            </a:prstGeom>
          </p:spPr>
          <p:txBody>
            <a:bodyPr wrap="none">
              <a:spAutoFit/>
            </a:bodyPr>
            <a:lstStyle/>
            <a:p>
              <a:r>
                <a:rPr lang="el-GR" sz="1600" dirty="0">
                  <a:solidFill>
                    <a:prstClr val="black"/>
                  </a:solidFill>
                  <a:latin typeface="Franklin Gothic Medium"/>
                </a:rPr>
                <a:t>Πληροφοριακό Σύστημα Νοσοκομείου (ΠΣΝ)</a:t>
              </a:r>
            </a:p>
          </p:txBody>
        </p:sp>
      </p:grpSp>
    </p:spTree>
    <p:extLst>
      <p:ext uri="{BB962C8B-B14F-4D97-AF65-F5344CB8AC3E}">
        <p14:creationId xmlns:p14="http://schemas.microsoft.com/office/powerpoint/2010/main" val="3926819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Κατηγορίες Πληροφοριακών Συστημάτων Υγείας</a:t>
            </a:r>
          </a:p>
        </p:txBody>
      </p:sp>
      <p:sp>
        <p:nvSpPr>
          <p:cNvPr id="3" name="Θέση περιεχομένου 2"/>
          <p:cNvSpPr>
            <a:spLocks noGrp="1"/>
          </p:cNvSpPr>
          <p:nvPr>
            <p:ph idx="1"/>
          </p:nvPr>
        </p:nvSpPr>
        <p:spPr>
          <a:xfrm>
            <a:off x="437785" y="1300518"/>
            <a:ext cx="8240150" cy="3852804"/>
          </a:xfrm>
        </p:spPr>
        <p:txBody>
          <a:bodyPr>
            <a:noAutofit/>
          </a:bodyPr>
          <a:lstStyle/>
          <a:p>
            <a:r>
              <a:rPr lang="el-GR" sz="2000" b="1" dirty="0"/>
              <a:t>Τα υποσυστήματα αυτά υποδιαιρούνται στα ακόλουθα:</a:t>
            </a:r>
          </a:p>
          <a:p>
            <a:r>
              <a:rPr lang="el-GR" sz="2000" dirty="0"/>
              <a:t>Υποσύστημα Πυρήνα</a:t>
            </a:r>
          </a:p>
          <a:p>
            <a:r>
              <a:rPr lang="el-GR" sz="2000" dirty="0"/>
              <a:t>Υποσύστημα Διοικητικό &amp; Οικονομικό</a:t>
            </a:r>
          </a:p>
          <a:p>
            <a:r>
              <a:rPr lang="el-GR" sz="2000" dirty="0"/>
              <a:t>Υποσύστημα Επικοινωνιών Και Δικτύωσης</a:t>
            </a:r>
          </a:p>
          <a:p>
            <a:r>
              <a:rPr lang="el-GR" sz="2000" dirty="0"/>
              <a:t>Υποσύστημα Διαχείρισης Και Υποστήριξης Επιμέρους Τμημάτων</a:t>
            </a:r>
          </a:p>
          <a:p>
            <a:r>
              <a:rPr lang="el-GR" sz="2000" dirty="0"/>
              <a:t>Υποσύστημα Ιατρικής Τεκμηρίωσης</a:t>
            </a:r>
          </a:p>
          <a:p>
            <a:r>
              <a:rPr lang="el-GR" sz="2000" dirty="0"/>
              <a:t>Υποσύστημα Ιατρικής Υποστήριξης</a:t>
            </a:r>
          </a:p>
          <a:p>
            <a:r>
              <a:rPr lang="el-GR" sz="2000" dirty="0"/>
              <a:t>Υποσύστημα Υποστήριξης Νοσηλευτικής Δραστηριότητας</a:t>
            </a:r>
          </a:p>
          <a:p>
            <a:r>
              <a:rPr lang="el-GR" sz="2000" dirty="0"/>
              <a:t>Υποσύστημα Υποστήριξης Ιατρικής Έρευνας</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2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947943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Κατηγορίες Πληροφοριακών Συστημάτων Υγείας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
        <p:nvSpPr>
          <p:cNvPr id="8" name="Σύμβολο κράτησης θέσης περιεχομένου 2"/>
          <p:cNvSpPr>
            <a:spLocks noGrp="1"/>
          </p:cNvSpPr>
          <p:nvPr>
            <p:ph idx="1"/>
          </p:nvPr>
        </p:nvSpPr>
        <p:spPr>
          <a:xfrm>
            <a:off x="179512" y="1425801"/>
            <a:ext cx="4752528" cy="4572001"/>
          </a:xfrm>
        </p:spPr>
        <p:txBody>
          <a:bodyPr>
            <a:noAutofit/>
          </a:bodyPr>
          <a:lstStyle/>
          <a:p>
            <a:r>
              <a:rPr lang="el-GR" sz="2400" dirty="0"/>
              <a:t>Δ</a:t>
            </a:r>
            <a:r>
              <a:rPr lang="el-GR" sz="2400" dirty="0" smtClean="0"/>
              <a:t>ομή ενός </a:t>
            </a:r>
            <a:r>
              <a:rPr lang="el-GR" sz="2400" dirty="0"/>
              <a:t>Πληροφοριακού Συστήματος </a:t>
            </a:r>
            <a:r>
              <a:rPr lang="el-GR" sz="2400" dirty="0" smtClean="0"/>
              <a:t>Νοσοκομείου</a:t>
            </a:r>
          </a:p>
          <a:p>
            <a:r>
              <a:rPr lang="el-GR" sz="2400" dirty="0" smtClean="0">
                <a:solidFill>
                  <a:schemeClr val="tx1"/>
                </a:solidFill>
              </a:rPr>
              <a:t>Προϋποθέσεις επιτυχίας</a:t>
            </a:r>
          </a:p>
          <a:p>
            <a:pPr lvl="1">
              <a:spcAft>
                <a:spcPts val="2400"/>
              </a:spcAft>
              <a:buFont typeface="Wingdings" panose="05000000000000000000" pitchFamily="2" charset="2"/>
              <a:buChar char="ü"/>
            </a:pPr>
            <a:r>
              <a:rPr lang="el-GR" sz="2000" dirty="0" smtClean="0">
                <a:solidFill>
                  <a:schemeClr val="tx1"/>
                </a:solidFill>
              </a:rPr>
              <a:t>Αξιοπιστία</a:t>
            </a:r>
          </a:p>
          <a:p>
            <a:pPr lvl="1">
              <a:spcAft>
                <a:spcPts val="2400"/>
              </a:spcAft>
              <a:buFont typeface="Wingdings" panose="05000000000000000000" pitchFamily="2" charset="2"/>
              <a:buChar char="ü"/>
            </a:pPr>
            <a:r>
              <a:rPr lang="el-GR" sz="2000" dirty="0" smtClean="0">
                <a:solidFill>
                  <a:schemeClr val="tx1"/>
                </a:solidFill>
              </a:rPr>
              <a:t>Ασφάλεια</a:t>
            </a:r>
          </a:p>
          <a:p>
            <a:pPr lvl="1">
              <a:spcAft>
                <a:spcPts val="2400"/>
              </a:spcAft>
              <a:buFont typeface="Wingdings" panose="05000000000000000000" pitchFamily="2" charset="2"/>
              <a:buChar char="ü"/>
            </a:pPr>
            <a:r>
              <a:rPr lang="el-GR" sz="2000" dirty="0" smtClean="0">
                <a:solidFill>
                  <a:schemeClr val="tx1"/>
                </a:solidFill>
              </a:rPr>
              <a:t>Έλεγχος </a:t>
            </a:r>
            <a:r>
              <a:rPr lang="el-GR" sz="2000" dirty="0">
                <a:solidFill>
                  <a:schemeClr val="tx1"/>
                </a:solidFill>
              </a:rPr>
              <a:t>του </a:t>
            </a:r>
            <a:r>
              <a:rPr lang="el-GR" sz="2000" dirty="0" smtClean="0">
                <a:solidFill>
                  <a:schemeClr val="tx1"/>
                </a:solidFill>
              </a:rPr>
              <a:t>κόστους</a:t>
            </a:r>
          </a:p>
          <a:p>
            <a:pPr lvl="1">
              <a:spcAft>
                <a:spcPts val="2400"/>
              </a:spcAft>
              <a:buFont typeface="Wingdings" panose="05000000000000000000" pitchFamily="2" charset="2"/>
              <a:buChar char="ü"/>
            </a:pPr>
            <a:r>
              <a:rPr lang="el-GR" sz="2000" dirty="0" smtClean="0">
                <a:solidFill>
                  <a:schemeClr val="tx1"/>
                </a:solidFill>
              </a:rPr>
              <a:t>Λειτουργικότητα</a:t>
            </a:r>
            <a:endParaRPr lang="el-GR" sz="2000" dirty="0"/>
          </a:p>
        </p:txBody>
      </p:sp>
      <p:pic>
        <p:nvPicPr>
          <p:cNvPr id="9" name="Εικόνα 8"/>
          <p:cNvPicPr>
            <a:picLocks noChangeAspect="1"/>
          </p:cNvPicPr>
          <p:nvPr/>
        </p:nvPicPr>
        <p:blipFill>
          <a:blip r:embed="rId3"/>
          <a:stretch>
            <a:fillRect/>
          </a:stretch>
        </p:blipFill>
        <p:spPr>
          <a:xfrm>
            <a:off x="4139952" y="1425801"/>
            <a:ext cx="4668227" cy="38273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7800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28865"/>
            <a:ext cx="8568952" cy="952500"/>
          </a:xfrm>
        </p:spPr>
        <p:txBody>
          <a:bodyPr>
            <a:noAutofit/>
          </a:bodyPr>
          <a:lstStyle/>
          <a:p>
            <a:r>
              <a:rPr lang="el-GR" sz="3200" dirty="0">
                <a:solidFill>
                  <a:prstClr val="black"/>
                </a:solidFill>
              </a:rPr>
              <a:t>Κατηγορίες Πληροφοριακών Συστημάτων </a:t>
            </a:r>
            <a:r>
              <a:rPr lang="el-GR" sz="3200" dirty="0" smtClean="0">
                <a:solidFill>
                  <a:prstClr val="black"/>
                </a:solidFill>
              </a:rPr>
              <a:t>Υγείας</a:t>
            </a:r>
            <a:r>
              <a:rPr lang="en-US" dirty="0" smtClean="0">
                <a:solidFill>
                  <a:prstClr val="black"/>
                </a:solidFill>
              </a:rPr>
              <a:t/>
            </a:r>
            <a:br>
              <a:rPr lang="en-US" dirty="0" smtClean="0">
                <a:solidFill>
                  <a:prstClr val="black"/>
                </a:solidFill>
              </a:rPr>
            </a:br>
            <a:r>
              <a:rPr lang="el-GR" sz="2800" i="1" dirty="0" smtClean="0"/>
              <a:t>2</a:t>
            </a:r>
            <a:r>
              <a:rPr lang="el-GR" sz="2800" i="1" dirty="0"/>
              <a:t>. Νοσηλευτικά Συστήματα Πληροφοριών</a:t>
            </a:r>
          </a:p>
        </p:txBody>
      </p:sp>
      <p:sp>
        <p:nvSpPr>
          <p:cNvPr id="3" name="Θέση περιεχομένου 2"/>
          <p:cNvSpPr>
            <a:spLocks noGrp="1"/>
          </p:cNvSpPr>
          <p:nvPr>
            <p:ph idx="1"/>
          </p:nvPr>
        </p:nvSpPr>
        <p:spPr>
          <a:xfrm>
            <a:off x="437785" y="1380960"/>
            <a:ext cx="8240150" cy="3852804"/>
          </a:xfrm>
        </p:spPr>
        <p:txBody>
          <a:bodyPr>
            <a:noAutofit/>
          </a:bodyPr>
          <a:lstStyle/>
          <a:p>
            <a:r>
              <a:rPr lang="el-GR" sz="2400" dirty="0" smtClean="0"/>
              <a:t>Τα </a:t>
            </a:r>
            <a:r>
              <a:rPr lang="el-GR" sz="2400" dirty="0"/>
              <a:t>Νοσηλευτικά συστήματα πληροφοριών (</a:t>
            </a:r>
            <a:r>
              <a:rPr lang="en-US" sz="2400" dirty="0"/>
              <a:t>NIS</a:t>
            </a:r>
            <a:r>
              <a:rPr lang="el-GR" sz="2400" dirty="0"/>
              <a:t>) είναι συστήματα που επεξεργά­ζονται και αναλύουν κλινικά στοιχεία από διάφορα περιβάλλοντα υγειονομικής περί­θαλψης και τα διαθέτουν στο νοσηλευτικό προσωπικό για τη βελτίωση της φροντίδας του ασθενούς. </a:t>
            </a:r>
          </a:p>
          <a:p>
            <a:r>
              <a:rPr lang="el-GR" sz="2400" dirty="0"/>
              <a:t>Μερικά από τα παραδείγματα το­μέων που εφαρμόζονται σήμερα τα νοσηλευτικά πληροφοριακά συστήματα είναι η ψυ­χική υγεία, η νεογνολογία, η ουρολογία, η ογκολογία, η μαιευτική, η χειρουργική, ο έ­λεγχος λοιμώξεων κτλ.</a:t>
            </a:r>
          </a:p>
          <a:p>
            <a:pPr algn="just">
              <a:lnSpc>
                <a:spcPts val="2065"/>
              </a:lnSpc>
              <a:spcBef>
                <a:spcPts val="0"/>
              </a:spcBef>
              <a:spcAft>
                <a:spcPts val="0"/>
              </a:spcAft>
              <a:buClr>
                <a:srgbClr val="000000"/>
              </a:buClr>
              <a:buSzPts val="1200"/>
              <a:buFont typeface="+mj-lt"/>
              <a:buAutoNum type="arabicPeriod"/>
            </a:pPr>
            <a:endParaRPr lang="el-GR" sz="24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4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914158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Χαρακτηριστικά.</a:t>
            </a:r>
          </a:p>
        </p:txBody>
      </p:sp>
      <p:sp>
        <p:nvSpPr>
          <p:cNvPr id="3" name="Θέση περιεχομένου 2"/>
          <p:cNvSpPr>
            <a:spLocks noGrp="1"/>
          </p:cNvSpPr>
          <p:nvPr>
            <p:ph idx="1"/>
          </p:nvPr>
        </p:nvSpPr>
        <p:spPr>
          <a:xfrm>
            <a:off x="437785" y="1380960"/>
            <a:ext cx="8240150" cy="3852804"/>
          </a:xfrm>
        </p:spPr>
        <p:txBody>
          <a:bodyPr>
            <a:noAutofit/>
          </a:bodyPr>
          <a:lstStyle/>
          <a:p>
            <a:r>
              <a:rPr lang="el-GR" sz="2400" b="1" dirty="0"/>
              <a:t>Χαρακτηριστικά.</a:t>
            </a:r>
          </a:p>
          <a:p>
            <a:r>
              <a:rPr lang="el-GR" sz="2400" i="1" dirty="0"/>
              <a:t>Αποτύπωση Ασθενούς:</a:t>
            </a:r>
            <a:r>
              <a:rPr lang="el-GR" sz="2400" dirty="0"/>
              <a:t> Κάθε ασθενής δηλώνει τα στοιχεία εισαγωγής του, τις εξετάσεις που έχει υποβληθεί και τη νοσηλευτική φροντίδα που του ανατέθηκε. </a:t>
            </a:r>
          </a:p>
          <a:p>
            <a:r>
              <a:rPr lang="el-GR" sz="2400" i="1" dirty="0"/>
              <a:t>Οργάνωση προσωπικού:</a:t>
            </a:r>
            <a:r>
              <a:rPr lang="el-GR" sz="2400" dirty="0"/>
              <a:t> Το προσωπικό οργανώνει τις βάρδιες και τις εφημερίες του με προγράμματα, που προσαρμόζονται ανάλογα στις ανάγκες κάθε νοσηλευτικού ιδρύμα­τος. Οι Νοσηλευτές ενημερώνονται έγκαιρα με αυτό το χρονοδιάγραμμα.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2062832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Χαρακτηριστικά.</a:t>
            </a:r>
          </a:p>
        </p:txBody>
      </p:sp>
      <p:sp>
        <p:nvSpPr>
          <p:cNvPr id="3" name="Θέση περιεχομένου 2"/>
          <p:cNvSpPr>
            <a:spLocks noGrp="1"/>
          </p:cNvSpPr>
          <p:nvPr>
            <p:ph idx="1"/>
          </p:nvPr>
        </p:nvSpPr>
        <p:spPr>
          <a:xfrm>
            <a:off x="437785" y="1380960"/>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b="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Πλεονεκτήματα</a:t>
            </a:r>
          </a:p>
          <a:p>
            <a:pPr marL="228600" lvl="0" indent="-228600">
              <a:lnSpc>
                <a:spcPct val="90000"/>
              </a:lnSpc>
              <a:spcBef>
                <a:spcPts val="1800"/>
              </a:spcBef>
              <a:buSzPct val="80000"/>
              <a:buFont typeface="Wingdings" pitchFamily="2" charset="2"/>
              <a:buChar char="§"/>
            </a:pPr>
            <a:r>
              <a:rPr lang="el-GR" sz="2000" i="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Βελτιωμένος σχεδιασμός φροντίδας: </a:t>
            </a:r>
            <a:r>
              <a:rPr lang="el-GR" sz="20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Πλάνο φροντίδας για τον ασθενή σε μικρό χρονικό διάστημα, ενώ τα στοιχεία που κα­ταγράφονται αποτυπώνουν μία πλήρη εικόνα της κατάστασης του. Έτσι εξασφαλίζεται πολύτιμος χρόνος νοσηλείας και αποδοτικότερη εξυπηρέτηση των ασθενών.</a:t>
            </a:r>
          </a:p>
          <a:p>
            <a:pPr marL="228600" lvl="0" indent="-228600">
              <a:lnSpc>
                <a:spcPct val="90000"/>
              </a:lnSpc>
              <a:spcBef>
                <a:spcPts val="1800"/>
              </a:spcBef>
              <a:buSzPct val="80000"/>
              <a:buFont typeface="Wingdings" pitchFamily="2" charset="2"/>
              <a:buChar char="§"/>
            </a:pPr>
            <a:r>
              <a:rPr lang="el-GR" sz="2000" i="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Ενίσχυση λειτουργικότητας και μείωση του φόρτου εργασίας: </a:t>
            </a:r>
            <a:r>
              <a:rPr lang="el-GR" sz="20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Αποτελεσματικό πρόγραμμα βαρδιών. Έτσι ο χρόνος αξιοποιείται σωστά, χωρίς να δαπανάται σε γραφειοκρατία. </a:t>
            </a:r>
          </a:p>
          <a:p>
            <a:pPr marL="228600" lvl="0" indent="-228600">
              <a:lnSpc>
                <a:spcPct val="90000"/>
              </a:lnSpc>
              <a:spcBef>
                <a:spcPts val="1800"/>
              </a:spcBef>
              <a:buSzPct val="80000"/>
              <a:buFont typeface="Wingdings" pitchFamily="2" charset="2"/>
              <a:buChar char="§"/>
            </a:pPr>
            <a:r>
              <a:rPr lang="el-GR" sz="2000" i="1"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Προσεκτική χορήγηση φαρμάκων:</a:t>
            </a:r>
            <a:r>
              <a:rPr lang="el-GR" sz="20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 Αποφυγή σοβαρών λαθών κατά τις δόσεις (αλλεργίες, άσκοπη χορήγηση ναρκωτικών ουσιών </a:t>
            </a:r>
            <a:r>
              <a:rPr lang="el-GR" sz="2000" dirty="0" err="1">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κλπ</a:t>
            </a:r>
            <a:r>
              <a:rPr lang="el-GR" sz="2000" dirty="0">
                <a:solidFill>
                  <a:prstClr val="black">
                    <a:lumMod val="75000"/>
                    <a:lumOff val="25000"/>
                  </a:prstClr>
                </a:solidFill>
                <a:latin typeface="Tahoma" panose="020B0604030504040204" pitchFamily="34" charset="0"/>
                <a:ea typeface="Tahoma" panose="020B0604030504040204" pitchFamily="34" charset="0"/>
                <a:cs typeface="Tahoma" panose="020B0604030504040204" pitchFamily="34" charset="0"/>
              </a:rPr>
              <a:t>). </a:t>
            </a:r>
            <a:endParaRPr lang="el-GR"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3584761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37785" y="1273324"/>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200" dirty="0" smtClean="0">
                <a:solidFill>
                  <a:prstClr val="black">
                    <a:lumMod val="75000"/>
                    <a:lumOff val="25000"/>
                  </a:prstClr>
                </a:solidFill>
                <a:ea typeface="Tahoma" panose="020B0604030504040204" pitchFamily="34" charset="0"/>
                <a:cs typeface="Tahoma" panose="020B0604030504040204" pitchFamily="34" charset="0"/>
              </a:rPr>
              <a:t>Τα </a:t>
            </a:r>
            <a:r>
              <a:rPr lang="el-GR" sz="2200" dirty="0">
                <a:solidFill>
                  <a:prstClr val="black">
                    <a:lumMod val="75000"/>
                    <a:lumOff val="25000"/>
                  </a:prstClr>
                </a:solidFill>
                <a:ea typeface="Tahoma" panose="020B0604030504040204" pitchFamily="34" charset="0"/>
                <a:cs typeface="Tahoma" panose="020B0604030504040204" pitchFamily="34" charset="0"/>
              </a:rPr>
              <a:t>εργαστηριακά πληροφοριακά συστήματα (</a:t>
            </a:r>
            <a:r>
              <a:rPr lang="en-US" sz="2200" dirty="0">
                <a:solidFill>
                  <a:prstClr val="black">
                    <a:lumMod val="75000"/>
                    <a:lumOff val="25000"/>
                  </a:prstClr>
                </a:solidFill>
                <a:ea typeface="Tahoma" panose="020B0604030504040204" pitchFamily="34" charset="0"/>
                <a:cs typeface="Tahoma" panose="020B0604030504040204" pitchFamily="34" charset="0"/>
              </a:rPr>
              <a:t>Laboratory Information Systems</a:t>
            </a:r>
            <a:r>
              <a:rPr lang="el-GR" sz="2200" dirty="0">
                <a:solidFill>
                  <a:prstClr val="black">
                    <a:lumMod val="75000"/>
                    <a:lumOff val="25000"/>
                  </a:prstClr>
                </a:solidFill>
                <a:ea typeface="Tahoma" panose="020B0604030504040204" pitchFamily="34" charset="0"/>
                <a:cs typeface="Tahoma" panose="020B0604030504040204" pitchFamily="34" charset="0"/>
              </a:rPr>
              <a:t>) αναφέρονται σε λογισμικό υπολογιστή, συνδεδεμένο με τον αντίστοιχο ιατρικό εξοπλισ­μό. </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Δυνατή η αρχειοθέτηση των στοιχείων των ασθε­νών, η ενημέρωση των κλινικών εξετάσεων, η βαθμονόμηση οργάνων και άλλες εφαρ­μογές. </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Στα εργαστήρια χρησιμοποιούνται ειδικές ιατρικές συσκευές για μετρήσεις που ονομάζονται εργαστηριακοί αναλυτές. Οι ενδείξεις από τις συσκευές αυτές αποθηκεύον­ται αυτόματα στα πληροφοριακά συστήματα με τη χρήση μικροεπεξεργαστών τελευταί­ας τεχνολογίας.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29</a:t>
            </a:fld>
            <a:endParaRPr lang="el-GR" dirty="0"/>
          </a:p>
        </p:txBody>
      </p:sp>
      <p:sp>
        <p:nvSpPr>
          <p:cNvPr id="6" name="Τίτλος 1"/>
          <p:cNvSpPr>
            <a:spLocks noGrp="1"/>
          </p:cNvSpPr>
          <p:nvPr>
            <p:ph type="title"/>
          </p:nvPr>
        </p:nvSpPr>
        <p:spPr>
          <a:xfrm>
            <a:off x="251520" y="228865"/>
            <a:ext cx="8568952" cy="952500"/>
          </a:xfrm>
        </p:spPr>
        <p:txBody>
          <a:bodyPr>
            <a:noAutofit/>
          </a:bodyPr>
          <a:lstStyle/>
          <a:p>
            <a:r>
              <a:rPr lang="el-GR" sz="3200" dirty="0">
                <a:solidFill>
                  <a:prstClr val="black"/>
                </a:solidFill>
              </a:rPr>
              <a:t>Κατηγορίες Πληροφοριακών Συστημάτων </a:t>
            </a:r>
            <a:r>
              <a:rPr lang="el-GR" sz="3200" dirty="0" smtClean="0">
                <a:solidFill>
                  <a:prstClr val="black"/>
                </a:solidFill>
              </a:rPr>
              <a:t>Υγείας</a:t>
            </a:r>
            <a:r>
              <a:rPr lang="en-US" dirty="0" smtClean="0">
                <a:solidFill>
                  <a:prstClr val="black"/>
                </a:solidFill>
              </a:rPr>
              <a:t/>
            </a:r>
            <a:br>
              <a:rPr lang="en-US" dirty="0" smtClean="0">
                <a:solidFill>
                  <a:prstClr val="black"/>
                </a:solidFill>
              </a:rPr>
            </a:br>
            <a:r>
              <a:rPr lang="en-US" sz="2800" i="1" dirty="0" smtClean="0"/>
              <a:t>3</a:t>
            </a:r>
            <a:r>
              <a:rPr lang="el-GR" sz="2800" i="1" dirty="0"/>
              <a:t>. Πληροφοριακά Συστήματα Εργαστηρίου</a:t>
            </a:r>
          </a:p>
        </p:txBody>
      </p:sp>
    </p:spTree>
    <p:extLst>
      <p:ext uri="{BB962C8B-B14F-4D97-AF65-F5344CB8AC3E}">
        <p14:creationId xmlns:p14="http://schemas.microsoft.com/office/powerpoint/2010/main" val="428360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Χαρακτηριστικά.</a:t>
            </a:r>
          </a:p>
        </p:txBody>
      </p:sp>
      <p:sp>
        <p:nvSpPr>
          <p:cNvPr id="3" name="Θέση περιεχομένου 2"/>
          <p:cNvSpPr>
            <a:spLocks noGrp="1"/>
          </p:cNvSpPr>
          <p:nvPr>
            <p:ph idx="1"/>
          </p:nvPr>
        </p:nvSpPr>
        <p:spPr>
          <a:xfrm>
            <a:off x="437785" y="1273324"/>
            <a:ext cx="8240150" cy="3852804"/>
          </a:xfrm>
        </p:spPr>
        <p:txBody>
          <a:bodyPr>
            <a:noAutofit/>
          </a:bodyPr>
          <a:lstStyle/>
          <a:p>
            <a:pPr marL="228600" indent="-228600">
              <a:spcBef>
                <a:spcPts val="1800"/>
              </a:spcBef>
              <a:buSzPct val="80000"/>
              <a:buFont typeface="Wingdings" pitchFamily="2" charset="2"/>
              <a:buChar char="§"/>
            </a:pPr>
            <a:r>
              <a:rPr lang="el-GR" sz="2200" b="1" dirty="0" smtClean="0">
                <a:solidFill>
                  <a:prstClr val="black">
                    <a:lumMod val="75000"/>
                    <a:lumOff val="25000"/>
                  </a:prstClr>
                </a:solidFill>
                <a:ea typeface="Tahoma" panose="020B0604030504040204" pitchFamily="34" charset="0"/>
                <a:cs typeface="Tahoma" panose="020B0604030504040204" pitchFamily="34" charset="0"/>
              </a:rPr>
              <a:t>Απαραίτητα </a:t>
            </a:r>
            <a:r>
              <a:rPr lang="el-GR" sz="2200" b="1" dirty="0">
                <a:solidFill>
                  <a:prstClr val="black">
                    <a:lumMod val="75000"/>
                    <a:lumOff val="25000"/>
                  </a:prstClr>
                </a:solidFill>
                <a:ea typeface="Tahoma" panose="020B0604030504040204" pitchFamily="34" charset="0"/>
                <a:cs typeface="Tahoma" panose="020B0604030504040204" pitchFamily="34" charset="0"/>
              </a:rPr>
              <a:t>χαρακτηριστικά:</a:t>
            </a:r>
          </a:p>
          <a:p>
            <a:pPr marL="457200" lvl="1">
              <a:spcBef>
                <a:spcPts val="6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Αξιοπιστία και ακρίβεια εξετάσεων</a:t>
            </a:r>
          </a:p>
          <a:p>
            <a:pPr marL="457200" lvl="1">
              <a:spcBef>
                <a:spcPts val="6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Άμεση μελέτη και στατιστική ανάλυση αποτελεσμάτων εξετάσεων </a:t>
            </a:r>
          </a:p>
          <a:p>
            <a:pPr marL="457200" lvl="1">
              <a:spcBef>
                <a:spcPts val="6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Πλήρη εξοπλισμό εργαστηριακών αναλυτών και ηλεκτρονικών υπολογιστών </a:t>
            </a:r>
          </a:p>
          <a:p>
            <a:pPr marL="457200" lvl="1">
              <a:spcBef>
                <a:spcPts val="6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Συνεχή έλεγχο στα μηχανήματα για ποιότητα διαγνώσεων </a:t>
            </a:r>
          </a:p>
          <a:p>
            <a:pPr marL="457200" lvl="1">
              <a:spcBef>
                <a:spcPts val="6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Δυνατότητα αξιολόγησης αποτελεσμάτων και πιθανής διάγνωσης</a:t>
            </a:r>
          </a:p>
          <a:p>
            <a:pPr marL="0" indent="0">
              <a:lnSpc>
                <a:spcPct val="90000"/>
              </a:lnSpc>
              <a:spcBef>
                <a:spcPts val="1800"/>
              </a:spcBef>
              <a:buSzPct val="80000"/>
              <a:buNone/>
            </a:pPr>
            <a:r>
              <a:rPr lang="el-GR" sz="2400" b="1" dirty="0" smtClean="0">
                <a:solidFill>
                  <a:prstClr val="black">
                    <a:lumMod val="75000"/>
                    <a:lumOff val="25000"/>
                  </a:prstClr>
                </a:solidFill>
                <a:ea typeface="Tahoma" panose="020B0604030504040204" pitchFamily="34" charset="0"/>
                <a:cs typeface="Tahoma" panose="020B0604030504040204" pitchFamily="34" charset="0"/>
              </a:rPr>
              <a:t>Βασικό </a:t>
            </a:r>
            <a:r>
              <a:rPr lang="el-GR" sz="2400" b="1" dirty="0">
                <a:solidFill>
                  <a:prstClr val="black">
                    <a:lumMod val="75000"/>
                    <a:lumOff val="25000"/>
                  </a:prstClr>
                </a:solidFill>
                <a:ea typeface="Tahoma" panose="020B0604030504040204" pitchFamily="34" charset="0"/>
                <a:cs typeface="Tahoma" panose="020B0604030504040204" pitchFamily="34" charset="0"/>
              </a:rPr>
              <a:t>στοιχείο ενός πλήρους πληροφοριακού συστήματος είναι η παραμετροποίηση του.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Tree>
    <p:extLst>
      <p:ext uri="{BB962C8B-B14F-4D97-AF65-F5344CB8AC3E}">
        <p14:creationId xmlns:p14="http://schemas.microsoft.com/office/powerpoint/2010/main" val="2810217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37785" y="1273324"/>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200" dirty="0" smtClean="0">
                <a:solidFill>
                  <a:prstClr val="black">
                    <a:lumMod val="75000"/>
                    <a:lumOff val="25000"/>
                  </a:prstClr>
                </a:solidFill>
                <a:ea typeface="Tahoma" panose="020B0604030504040204" pitchFamily="34" charset="0"/>
                <a:cs typeface="Tahoma" panose="020B0604030504040204" pitchFamily="34" charset="0"/>
              </a:rPr>
              <a:t>Η </a:t>
            </a:r>
            <a:r>
              <a:rPr lang="el-GR" sz="2200" dirty="0">
                <a:solidFill>
                  <a:prstClr val="black">
                    <a:lumMod val="75000"/>
                    <a:lumOff val="25000"/>
                  </a:prstClr>
                </a:solidFill>
                <a:ea typeface="Tahoma" panose="020B0604030504040204" pitchFamily="34" charset="0"/>
                <a:cs typeface="Tahoma" panose="020B0604030504040204" pitchFamily="34" charset="0"/>
              </a:rPr>
              <a:t>παροχή υπηρεσιών με σκοπό την εξυπηρέτηση των ασθενών και την παροχή αποτελεσματικών τρόπων θεραπείας.</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Τα χειρόγραφα έγγραφα και οι χειρωνακτικές εργασίες αντικαθίστανται από ηλεκτρονικά αρχεία και προγράμματα που ενημερώνονται αυτόματα με άμεσο αποτέλεσμα την αποφυγή της γραφειοκρατίας. </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Τα στοιχεία των ασθενών καταχωρούνται σε ειδικούς ιατρικούς φακέλους, στους οποίους έχει πρόσβαση μόνο το ιατρικό προσωπικό του διαγνωστικού κέντρου που απευθύνονται. </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Η οικονομική οργάνωση των κέντρων γίνεται από ειδικά μηχανήματα, οπότε η συντήρηση τους είναι πιο οικονομική.</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31</a:t>
            </a:fld>
            <a:endParaRPr lang="el-GR" dirty="0"/>
          </a:p>
        </p:txBody>
      </p:sp>
      <p:sp>
        <p:nvSpPr>
          <p:cNvPr id="6" name="Τίτλος 1"/>
          <p:cNvSpPr>
            <a:spLocks noGrp="1"/>
          </p:cNvSpPr>
          <p:nvPr>
            <p:ph type="title"/>
          </p:nvPr>
        </p:nvSpPr>
        <p:spPr>
          <a:xfrm>
            <a:off x="251520" y="228865"/>
            <a:ext cx="8568952" cy="952500"/>
          </a:xfrm>
        </p:spPr>
        <p:txBody>
          <a:bodyPr>
            <a:noAutofit/>
          </a:bodyPr>
          <a:lstStyle/>
          <a:p>
            <a:r>
              <a:rPr lang="el-GR" sz="3200" dirty="0">
                <a:solidFill>
                  <a:prstClr val="black"/>
                </a:solidFill>
              </a:rPr>
              <a:t>Κατηγορίες Πληροφοριακών Συστημάτων </a:t>
            </a:r>
            <a:r>
              <a:rPr lang="el-GR" sz="3200" dirty="0" smtClean="0">
                <a:solidFill>
                  <a:prstClr val="black"/>
                </a:solidFill>
              </a:rPr>
              <a:t>Υγείας</a:t>
            </a:r>
            <a:r>
              <a:rPr lang="en-US" dirty="0" smtClean="0">
                <a:solidFill>
                  <a:prstClr val="black"/>
                </a:solidFill>
              </a:rPr>
              <a:t/>
            </a:r>
            <a:br>
              <a:rPr lang="en-US" dirty="0" smtClean="0">
                <a:solidFill>
                  <a:prstClr val="black"/>
                </a:solidFill>
              </a:rPr>
            </a:br>
            <a:r>
              <a:rPr lang="en-US" sz="2800" i="1" dirty="0" smtClean="0"/>
              <a:t>3</a:t>
            </a:r>
            <a:r>
              <a:rPr lang="el-GR" sz="2800" i="1" dirty="0"/>
              <a:t>. Πληροφοριακά Συστήματα Διαγνωστικών Κέντρων</a:t>
            </a:r>
          </a:p>
        </p:txBody>
      </p:sp>
    </p:spTree>
    <p:extLst>
      <p:ext uri="{BB962C8B-B14F-4D97-AF65-F5344CB8AC3E}">
        <p14:creationId xmlns:p14="http://schemas.microsoft.com/office/powerpoint/2010/main" val="3393396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37785" y="1273324"/>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b="1" dirty="0">
                <a:solidFill>
                  <a:prstClr val="black">
                    <a:lumMod val="75000"/>
                    <a:lumOff val="25000"/>
                  </a:prstClr>
                </a:solidFill>
                <a:ea typeface="Tahoma" panose="020B0604030504040204" pitchFamily="34" charset="0"/>
                <a:cs typeface="Tahoma" panose="020B0604030504040204" pitchFamily="34" charset="0"/>
              </a:rPr>
              <a:t>Για να είναι αξιόπισ­τες οι υπηρεσίες που προσφέρουν τα προγράμματα πρέπει να διαθέτουν τα εξής χαρακ­τηριστικά:</a:t>
            </a:r>
          </a:p>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Ασφαλή αποθήκευση και χρήση ιατρικών δεδομένων</a:t>
            </a:r>
          </a:p>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Εύχρηστα προγράμματα που να γίνονται προσιτά από χρήστες που δεν έχουν ιδιαίτε­ρες γνώσεις Η/Υ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32</a:t>
            </a:fld>
            <a:endParaRPr lang="el-GR" dirty="0"/>
          </a:p>
        </p:txBody>
      </p:sp>
      <p:sp>
        <p:nvSpPr>
          <p:cNvPr id="6" name="Τίτλος 1"/>
          <p:cNvSpPr>
            <a:spLocks noGrp="1"/>
          </p:cNvSpPr>
          <p:nvPr>
            <p:ph type="title"/>
          </p:nvPr>
        </p:nvSpPr>
        <p:spPr>
          <a:xfrm>
            <a:off x="251520" y="228865"/>
            <a:ext cx="8568952" cy="952500"/>
          </a:xfrm>
        </p:spPr>
        <p:txBody>
          <a:bodyPr>
            <a:noAutofit/>
          </a:bodyPr>
          <a:lstStyle/>
          <a:p>
            <a:r>
              <a:rPr lang="el-GR" sz="3200" dirty="0">
                <a:solidFill>
                  <a:prstClr val="black"/>
                </a:solidFill>
              </a:rPr>
              <a:t>Κατηγορίες Πληροφοριακών Συστημάτων </a:t>
            </a:r>
            <a:r>
              <a:rPr lang="el-GR" sz="3200" dirty="0" smtClean="0">
                <a:solidFill>
                  <a:prstClr val="black"/>
                </a:solidFill>
              </a:rPr>
              <a:t>Υγείας</a:t>
            </a:r>
            <a:r>
              <a:rPr lang="en-US" dirty="0" smtClean="0">
                <a:solidFill>
                  <a:prstClr val="black"/>
                </a:solidFill>
              </a:rPr>
              <a:t/>
            </a:r>
            <a:br>
              <a:rPr lang="en-US" dirty="0" smtClean="0">
                <a:solidFill>
                  <a:prstClr val="black"/>
                </a:solidFill>
              </a:rPr>
            </a:br>
            <a:r>
              <a:rPr lang="en-US" sz="2800" i="1" dirty="0" smtClean="0"/>
              <a:t>4</a:t>
            </a:r>
            <a:r>
              <a:rPr lang="el-GR" sz="2800" i="1" dirty="0" smtClean="0"/>
              <a:t>. Πληροφοριακά Συστήματα Διαγνωστικών Κέντρων</a:t>
            </a:r>
            <a:endParaRPr lang="el-GR" sz="2800" i="1" dirty="0"/>
          </a:p>
        </p:txBody>
      </p:sp>
    </p:spTree>
    <p:extLst>
      <p:ext uri="{BB962C8B-B14F-4D97-AF65-F5344CB8AC3E}">
        <p14:creationId xmlns:p14="http://schemas.microsoft.com/office/powerpoint/2010/main" val="517858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37785" y="1273324"/>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200" dirty="0" smtClean="0">
                <a:solidFill>
                  <a:prstClr val="black">
                    <a:lumMod val="75000"/>
                    <a:lumOff val="25000"/>
                  </a:prstClr>
                </a:solidFill>
                <a:ea typeface="Tahoma" panose="020B0604030504040204" pitchFamily="34" charset="0"/>
                <a:cs typeface="Tahoma" panose="020B0604030504040204" pitchFamily="34" charset="0"/>
              </a:rPr>
              <a:t>Η </a:t>
            </a:r>
            <a:r>
              <a:rPr lang="el-GR" sz="2200" dirty="0">
                <a:solidFill>
                  <a:prstClr val="black">
                    <a:lumMod val="75000"/>
                    <a:lumOff val="25000"/>
                  </a:prstClr>
                </a:solidFill>
                <a:ea typeface="Tahoma" panose="020B0604030504040204" pitchFamily="34" charset="0"/>
                <a:cs typeface="Tahoma" panose="020B0604030504040204" pitchFamily="34" charset="0"/>
              </a:rPr>
              <a:t>παροχή υπηρεσιών με σκοπό την εξυπηρέτηση των ασθενών και την παροχή αποτελεσματικών τρόπων θεραπείας.</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Τα χειρόγραφα έγγραφα και οι χειρωνακτικές εργασίες αντικαθίστανται από ηλεκτρονικά αρχεία και προγράμματα που ενημερώνονται αυτόματα με άμεσο αποτέλεσμα την αποφυγή της γραφειοκρατίας. </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Τα στοιχεία των ασθενών καταχωρούνται σε ειδικούς ιατρικούς φακέλους, στους οποίους έχει πρόσβαση μόνο το ιατρικό προσωπικό του διαγνωστικού κέντρου που απευθύνονται. </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Η οικονομική οργάνωση των κέντρων γίνεται από ειδικά μηχανήματα, οπότε η συντήρηση τους είναι πιο οικονομική.</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33</a:t>
            </a:fld>
            <a:endParaRPr lang="el-GR" dirty="0"/>
          </a:p>
        </p:txBody>
      </p:sp>
      <p:sp>
        <p:nvSpPr>
          <p:cNvPr id="6" name="Τίτλος 1"/>
          <p:cNvSpPr>
            <a:spLocks noGrp="1"/>
          </p:cNvSpPr>
          <p:nvPr>
            <p:ph type="title"/>
          </p:nvPr>
        </p:nvSpPr>
        <p:spPr>
          <a:xfrm>
            <a:off x="251520" y="228865"/>
            <a:ext cx="8568952" cy="952500"/>
          </a:xfrm>
        </p:spPr>
        <p:txBody>
          <a:bodyPr>
            <a:noAutofit/>
          </a:bodyPr>
          <a:lstStyle/>
          <a:p>
            <a:r>
              <a:rPr lang="el-GR" sz="3200" dirty="0">
                <a:solidFill>
                  <a:prstClr val="black"/>
                </a:solidFill>
              </a:rPr>
              <a:t>Κατηγορίες Πληροφοριακών Συστημάτων </a:t>
            </a:r>
            <a:r>
              <a:rPr lang="el-GR" sz="3200" dirty="0" smtClean="0">
                <a:solidFill>
                  <a:prstClr val="black"/>
                </a:solidFill>
              </a:rPr>
              <a:t>Υγείας</a:t>
            </a:r>
            <a:r>
              <a:rPr lang="en-US" dirty="0" smtClean="0">
                <a:solidFill>
                  <a:prstClr val="black"/>
                </a:solidFill>
              </a:rPr>
              <a:t/>
            </a:r>
            <a:br>
              <a:rPr lang="en-US" dirty="0" smtClean="0">
                <a:solidFill>
                  <a:prstClr val="black"/>
                </a:solidFill>
              </a:rPr>
            </a:br>
            <a:r>
              <a:rPr lang="en-US" sz="2800" i="1" dirty="0" smtClean="0"/>
              <a:t>3</a:t>
            </a:r>
            <a:r>
              <a:rPr lang="el-GR" sz="2800" i="1" dirty="0"/>
              <a:t>. Πληροφοριακά Συστήματα Διαγνωστικών Κέντρων</a:t>
            </a:r>
          </a:p>
        </p:txBody>
      </p:sp>
    </p:spTree>
    <p:extLst>
      <p:ext uri="{BB962C8B-B14F-4D97-AF65-F5344CB8AC3E}">
        <p14:creationId xmlns:p14="http://schemas.microsoft.com/office/powerpoint/2010/main" val="4256434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Εφαρμογές ΠΣΥ</a:t>
            </a:r>
            <a:endParaRPr lang="el-GR" dirty="0"/>
          </a:p>
        </p:txBody>
      </p:sp>
      <p:sp>
        <p:nvSpPr>
          <p:cNvPr id="3" name="Θέση περιεχομένου 2"/>
          <p:cNvSpPr>
            <a:spLocks noGrp="1"/>
          </p:cNvSpPr>
          <p:nvPr>
            <p:ph idx="1"/>
          </p:nvPr>
        </p:nvSpPr>
        <p:spPr>
          <a:xfrm>
            <a:off x="437785" y="1057300"/>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1800" dirty="0">
                <a:solidFill>
                  <a:prstClr val="black">
                    <a:lumMod val="75000"/>
                    <a:lumOff val="25000"/>
                  </a:prstClr>
                </a:solidFill>
                <a:ea typeface="Tahoma" panose="020B0604030504040204" pitchFamily="34" charset="0"/>
                <a:cs typeface="Tahoma" panose="020B0604030504040204" pitchFamily="34" charset="0"/>
              </a:rPr>
              <a:t>Τα πληροφοριακά συστήματα που χρησιμοποιούνται στο χώρο της Υγείας και ιδι­αίτερα στα νοσοκομεία είναι σχεδιασμένα έτσι ώστε να καλύπτουν τις βασικές τους λει­τουργίες και να παρέχουν οικονομική νοσηλεία και παραγωγικότητα. </a:t>
            </a:r>
            <a:endParaRPr lang="en-US" sz="18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1800" dirty="0">
                <a:solidFill>
                  <a:prstClr val="black">
                    <a:lumMod val="75000"/>
                    <a:lumOff val="25000"/>
                  </a:prstClr>
                </a:solidFill>
                <a:ea typeface="Tahoma" panose="020B0604030504040204" pitchFamily="34" charset="0"/>
                <a:cs typeface="Tahoma" panose="020B0604030504040204" pitchFamily="34" charset="0"/>
              </a:rPr>
              <a:t>Για να είναι πλήρες ένα σύστημα πρέπει κάθε τμήμα να σχετίζεται με ένα υποσύστημα του πληροφοριακού συστήματος, το οποίο υποδιαιρείται σε άλλα υποσυστήματα. </a:t>
            </a:r>
            <a:endParaRPr lang="en-US" sz="18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n-US" sz="1800" b="1" dirty="0">
                <a:solidFill>
                  <a:prstClr val="black">
                    <a:lumMod val="75000"/>
                    <a:lumOff val="25000"/>
                  </a:prstClr>
                </a:solidFill>
                <a:ea typeface="Tahoma" panose="020B0604030504040204" pitchFamily="34" charset="0"/>
                <a:cs typeface="Tahoma" panose="020B0604030504040204" pitchFamily="34" charset="0"/>
              </a:rPr>
              <a:t>X</a:t>
            </a:r>
            <a:r>
              <a:rPr lang="el-GR" sz="1800" b="1" dirty="0" err="1">
                <a:solidFill>
                  <a:prstClr val="black">
                    <a:lumMod val="75000"/>
                    <a:lumOff val="25000"/>
                  </a:prstClr>
                </a:solidFill>
                <a:ea typeface="Tahoma" panose="020B0604030504040204" pitchFamily="34" charset="0"/>
                <a:cs typeface="Tahoma" panose="020B0604030504040204" pitchFamily="34" charset="0"/>
              </a:rPr>
              <a:t>αρακτηριστικά</a:t>
            </a:r>
            <a:r>
              <a:rPr lang="el-GR" sz="1800" b="1" dirty="0">
                <a:solidFill>
                  <a:prstClr val="black">
                    <a:lumMod val="75000"/>
                    <a:lumOff val="25000"/>
                  </a:prstClr>
                </a:solidFill>
                <a:ea typeface="Tahoma" panose="020B0604030504040204" pitchFamily="34" charset="0"/>
                <a:cs typeface="Tahoma" panose="020B0604030504040204" pitchFamily="34" charset="0"/>
              </a:rPr>
              <a:t>:</a:t>
            </a:r>
            <a:endParaRPr lang="en-US" sz="1800" b="1" dirty="0">
              <a:solidFill>
                <a:prstClr val="black">
                  <a:lumMod val="75000"/>
                  <a:lumOff val="25000"/>
                </a:prstClr>
              </a:solidFill>
              <a:ea typeface="Tahoma" panose="020B0604030504040204" pitchFamily="34" charset="0"/>
              <a:cs typeface="Tahoma" panose="020B0604030504040204" pitchFamily="34" charset="0"/>
            </a:endParaRPr>
          </a:p>
          <a:p>
            <a:pPr marL="457200" lvl="1" indent="-228600">
              <a:lnSpc>
                <a:spcPct val="90000"/>
              </a:lnSpc>
              <a:spcBef>
                <a:spcPts val="600"/>
              </a:spcBef>
              <a:buSzPct val="80000"/>
              <a:buFont typeface="Wingdings" pitchFamily="2" charset="2"/>
              <a:buChar char="§"/>
            </a:pPr>
            <a:r>
              <a:rPr lang="el-GR" sz="1600" dirty="0">
                <a:solidFill>
                  <a:prstClr val="black">
                    <a:lumMod val="75000"/>
                    <a:lumOff val="25000"/>
                  </a:prstClr>
                </a:solidFill>
                <a:ea typeface="Tahoma" panose="020B0604030504040204" pitchFamily="34" charset="0"/>
                <a:cs typeface="Tahoma" panose="020B0604030504040204" pitchFamily="34" charset="0"/>
              </a:rPr>
              <a:t>Τα στοιχεία των ασθενών καταγράφονται σε ειδικά αρχεία και μπορούν να ανακτηθούν οποιαδήποτε στιγμή από εξουσιοδοτημένους χρήστες των υποσυστημάτων</a:t>
            </a:r>
          </a:p>
          <a:p>
            <a:pPr marL="457200" lvl="1" indent="-228600">
              <a:lnSpc>
                <a:spcPct val="90000"/>
              </a:lnSpc>
              <a:spcBef>
                <a:spcPts val="600"/>
              </a:spcBef>
              <a:buSzPct val="80000"/>
              <a:buFont typeface="Wingdings" pitchFamily="2" charset="2"/>
              <a:buChar char="§"/>
            </a:pPr>
            <a:r>
              <a:rPr lang="el-GR" sz="1600" dirty="0">
                <a:solidFill>
                  <a:prstClr val="black">
                    <a:lumMod val="75000"/>
                    <a:lumOff val="25000"/>
                  </a:prstClr>
                </a:solidFill>
                <a:ea typeface="Tahoma" panose="020B0604030504040204" pitchFamily="34" charset="0"/>
                <a:cs typeface="Tahoma" panose="020B0604030504040204" pitchFamily="34" charset="0"/>
              </a:rPr>
              <a:t>Τα στοιχεία είναι προσπελάσιμα από όλα τα τμήματα του Νοσοκομείου</a:t>
            </a:r>
          </a:p>
          <a:p>
            <a:pPr marL="457200" lvl="1" indent="-228600">
              <a:lnSpc>
                <a:spcPct val="90000"/>
              </a:lnSpc>
              <a:spcBef>
                <a:spcPts val="600"/>
              </a:spcBef>
              <a:buSzPct val="80000"/>
              <a:buFont typeface="Wingdings" pitchFamily="2" charset="2"/>
              <a:buChar char="§"/>
            </a:pPr>
            <a:r>
              <a:rPr lang="el-GR" sz="1600" dirty="0">
                <a:solidFill>
                  <a:prstClr val="black">
                    <a:lumMod val="75000"/>
                    <a:lumOff val="25000"/>
                  </a:prstClr>
                </a:solidFill>
                <a:ea typeface="Tahoma" panose="020B0604030504040204" pitchFamily="34" charset="0"/>
                <a:cs typeface="Tahoma" panose="020B0604030504040204" pitchFamily="34" charset="0"/>
              </a:rPr>
              <a:t>Τα υποσυστήματα συνδέονται όλα μεταξύ τους ώστε να ανταλλάσσουν δεδομένα ανά πάσα στιγμή</a:t>
            </a:r>
          </a:p>
          <a:p>
            <a:pPr marL="457200" lvl="1" indent="-228600">
              <a:lnSpc>
                <a:spcPct val="90000"/>
              </a:lnSpc>
              <a:spcBef>
                <a:spcPts val="600"/>
              </a:spcBef>
              <a:buSzPct val="80000"/>
              <a:buFont typeface="Wingdings" pitchFamily="2" charset="2"/>
              <a:buChar char="§"/>
            </a:pPr>
            <a:r>
              <a:rPr lang="el-GR" sz="1600" dirty="0">
                <a:solidFill>
                  <a:prstClr val="black">
                    <a:lumMod val="75000"/>
                    <a:lumOff val="25000"/>
                  </a:prstClr>
                </a:solidFill>
                <a:ea typeface="Tahoma" panose="020B0604030504040204" pitchFamily="34" charset="0"/>
                <a:cs typeface="Tahoma" panose="020B0604030504040204" pitchFamily="34" charset="0"/>
              </a:rPr>
              <a:t>Τα υποσυστήματα ακολουθούν κοινή μεθοδολογία στο σύνολό τους για να είναι πιο εύ­κολη η πρόσβαση σε αυτά</a:t>
            </a:r>
          </a:p>
          <a:p>
            <a:pPr marL="457200" lvl="1" indent="-228600">
              <a:lnSpc>
                <a:spcPct val="90000"/>
              </a:lnSpc>
              <a:spcBef>
                <a:spcPts val="600"/>
              </a:spcBef>
              <a:buSzPct val="80000"/>
              <a:buFont typeface="Wingdings" pitchFamily="2" charset="2"/>
              <a:buChar char="§"/>
            </a:pPr>
            <a:r>
              <a:rPr lang="el-GR" sz="1600" dirty="0">
                <a:solidFill>
                  <a:prstClr val="black">
                    <a:lumMod val="75000"/>
                    <a:lumOff val="25000"/>
                  </a:prstClr>
                </a:solidFill>
                <a:ea typeface="Tahoma" panose="020B0604030504040204" pitchFamily="34" charset="0"/>
                <a:cs typeface="Tahoma" panose="020B0604030504040204" pitchFamily="34" charset="0"/>
              </a:rPr>
              <a:t>Ένα πλήρες Πληροφοριακό Σύστημα υγείας σε νοσοκομείο μπορεί να </a:t>
            </a:r>
            <a:r>
              <a:rPr lang="el-GR" sz="1600" dirty="0" err="1">
                <a:solidFill>
                  <a:prstClr val="black">
                    <a:lumMod val="75000"/>
                    <a:lumOff val="25000"/>
                  </a:prstClr>
                </a:solidFill>
                <a:ea typeface="Tahoma" panose="020B0604030504040204" pitchFamily="34" charset="0"/>
                <a:cs typeface="Tahoma" panose="020B0604030504040204" pitchFamily="34" charset="0"/>
              </a:rPr>
              <a:t>περιγραφεί</a:t>
            </a:r>
            <a:r>
              <a:rPr lang="el-GR" sz="1600" dirty="0">
                <a:solidFill>
                  <a:prstClr val="black">
                    <a:lumMod val="75000"/>
                    <a:lumOff val="25000"/>
                  </a:prstClr>
                </a:solidFill>
                <a:ea typeface="Tahoma" panose="020B0604030504040204" pitchFamily="34" charset="0"/>
                <a:cs typeface="Tahoma" panose="020B0604030504040204" pitchFamily="34" charset="0"/>
              </a:rPr>
              <a:t> με το σχήμα που ακολουθεί, στο οποίο υπάρχουν όλα τα υποσυστήματα.</a:t>
            </a:r>
            <a:br>
              <a:rPr lang="el-GR" sz="1600" dirty="0">
                <a:solidFill>
                  <a:prstClr val="black">
                    <a:lumMod val="75000"/>
                    <a:lumOff val="25000"/>
                  </a:prstClr>
                </a:solidFill>
                <a:ea typeface="Tahoma" panose="020B0604030504040204" pitchFamily="34" charset="0"/>
                <a:cs typeface="Tahoma" panose="020B0604030504040204" pitchFamily="34" charset="0"/>
              </a:rPr>
            </a:br>
            <a:endParaRPr lang="el-GR" sz="1800" dirty="0">
              <a:solidFill>
                <a:prstClr val="black"/>
              </a:solidFill>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34</a:t>
            </a:fld>
            <a:endParaRPr lang="el-GR" dirty="0"/>
          </a:p>
        </p:txBody>
      </p:sp>
    </p:spTree>
    <p:extLst>
      <p:ext uri="{BB962C8B-B14F-4D97-AF65-F5344CB8AC3E}">
        <p14:creationId xmlns:p14="http://schemas.microsoft.com/office/powerpoint/2010/main" val="2278302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481236"/>
            <a:ext cx="3630159" cy="952500"/>
          </a:xfrm>
        </p:spPr>
        <p:txBody>
          <a:bodyPr>
            <a:noAutofit/>
          </a:bodyPr>
          <a:lstStyle/>
          <a:p>
            <a:r>
              <a:rPr lang="el-GR" sz="4000" dirty="0"/>
              <a:t>Δομή Πλήρους ΠΣΥ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35</a:t>
            </a:fld>
            <a:endParaRPr lang="el-GR" dirty="0"/>
          </a:p>
        </p:txBody>
      </p:sp>
      <p:pic>
        <p:nvPicPr>
          <p:cNvPr id="6" name="Εικόνα 5"/>
          <p:cNvPicPr>
            <a:picLocks noChangeAspect="1"/>
          </p:cNvPicPr>
          <p:nvPr/>
        </p:nvPicPr>
        <p:blipFill>
          <a:blip r:embed="rId3"/>
          <a:stretch>
            <a:fillRect/>
          </a:stretch>
        </p:blipFill>
        <p:spPr>
          <a:xfrm>
            <a:off x="4139952" y="377456"/>
            <a:ext cx="4046019" cy="50742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52062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Δομή Πλήρους ΠΣΥ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36</a:t>
            </a:fld>
            <a:endParaRPr lang="el-GR" dirty="0"/>
          </a:p>
        </p:txBody>
      </p:sp>
      <p:pic>
        <p:nvPicPr>
          <p:cNvPr id="6" name="Εικόνα 5"/>
          <p:cNvPicPr>
            <a:picLocks noChangeAspect="1"/>
          </p:cNvPicPr>
          <p:nvPr/>
        </p:nvPicPr>
        <p:blipFill>
          <a:blip r:embed="rId3"/>
          <a:stretch>
            <a:fillRect/>
          </a:stretch>
        </p:blipFill>
        <p:spPr>
          <a:xfrm>
            <a:off x="899592" y="1146033"/>
            <a:ext cx="6796063" cy="43541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61294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B., </a:t>
            </a:r>
            <a:r>
              <a:rPr lang="el-GR" sz="1600" dirty="0" err="1" smtClean="0">
                <a:solidFill>
                  <a:srgbClr val="000000"/>
                </a:solidFill>
                <a:ea typeface="Arial Unicode MS"/>
                <a:cs typeface="Times New Roman" pitchFamily="18" charset="0"/>
              </a:rPr>
              <a:t>Mosharaf</a:t>
            </a:r>
            <a:r>
              <a:rPr lang="el-GR" sz="1600" dirty="0" smtClean="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Σταυρακούδης</a:t>
            </a:r>
            <a:r>
              <a:rPr lang="el-GR" sz="1600" dirty="0" smtClean="0">
                <a:solidFill>
                  <a:srgbClr val="000000"/>
                </a:solidFill>
                <a:ea typeface="Arial Unicode MS"/>
                <a:cs typeface="Times New Roman" pitchFamily="18" charset="0"/>
              </a:rPr>
              <a:t> Α. Εισαγωγή στις υπολογιστικές μεθόδους για τις οικονομικές και επιχειρησιακές σπουδές. Κλειδάριθμος (2012)</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Β. Εισαγωγής τις βάσεις δεδομένων. Εκδότης Β. </a:t>
            </a: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Γιαννακουδάκης</a:t>
            </a:r>
            <a:r>
              <a:rPr lang="el-GR" sz="1600" dirty="0" smtClean="0">
                <a:solidFill>
                  <a:srgbClr val="000000"/>
                </a:solidFill>
                <a:ea typeface="Arial Unicode MS"/>
                <a:cs typeface="Times New Roman" pitchFamily="18" charset="0"/>
              </a:rPr>
              <a:t> Ε. Σχεδιασμός και διαχείριση Βάσεων Δεδομένων. Εκδόσεις Ευγενία Σ. Μπένου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ct val="100000"/>
              <a:buFont typeface="+mj-lt"/>
              <a:buAutoNum type="arabicPeriod"/>
            </a:pPr>
            <a:r>
              <a:rPr lang="el-GR" sz="1600" dirty="0" smtClean="0">
                <a:solidFill>
                  <a:srgbClr val="000000"/>
                </a:solidFill>
                <a:ea typeface="Arial Unicode MS"/>
                <a:cs typeface="Times New Roman" pitchFamily="18" charset="0"/>
              </a:rPr>
              <a:t>Πληροφοριακά συστήματα επιχειρήσεων II. </a:t>
            </a:r>
            <a:r>
              <a:rPr lang="el-GR" sz="1600" dirty="0" err="1" smtClean="0">
                <a:solidFill>
                  <a:srgbClr val="000000"/>
                </a:solidFill>
                <a:ea typeface="Arial Unicode MS"/>
                <a:cs typeface="Times New Roman" pitchFamily="18" charset="0"/>
              </a:rPr>
              <a:t>Πολλάλης</a:t>
            </a:r>
            <a:r>
              <a:rPr lang="el-GR" sz="1600" dirty="0" smtClean="0">
                <a:solidFill>
                  <a:srgbClr val="000000"/>
                </a:solidFill>
                <a:ea typeface="Arial Unicode MS"/>
                <a:cs typeface="Times New Roman" pitchFamily="18" charset="0"/>
              </a:rPr>
              <a:t>, Γιαννακόπουλος, Δημόπουλος. Εκδόσεις Σταμούλη (2004).</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37</a:t>
            </a:fld>
            <a:endParaRPr lang="el-GR" dirty="0"/>
          </a:p>
        </p:txBody>
      </p:sp>
    </p:spTree>
    <p:extLst>
      <p:ext uri="{BB962C8B-B14F-4D97-AF65-F5344CB8AC3E}">
        <p14:creationId xmlns:p14="http://schemas.microsoft.com/office/powerpoint/2010/main" val="2569156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38</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a:t>
            </a:r>
            <a:r>
              <a:rPr lang="en-US" sz="2400" dirty="0" smtClean="0">
                <a:solidFill>
                  <a:schemeClr val="bg1">
                    <a:lumMod val="50000"/>
                  </a:schemeClr>
                </a:solidFill>
              </a:rPr>
              <a:t>I</a:t>
            </a:r>
            <a:r>
              <a:rPr lang="el-GR" sz="2400" dirty="0" smtClean="0">
                <a:solidFill>
                  <a:schemeClr val="bg1">
                    <a:lumMod val="50000"/>
                  </a:schemeClr>
                </a:solidFill>
              </a:rPr>
              <a: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eclass.teiep.gr/OpenClass/courses/ACC137/</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39</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312" y="4212553"/>
            <a:ext cx="6480048" cy="1285240"/>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40</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pPr lvl="0"/>
            <a:r>
              <a:rPr lang="el-GR" dirty="0"/>
              <a:t>Πληροφοριακά Συστήματα Υγείας</a:t>
            </a: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Ορισμός Πληροφοριακού Συστήματος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Ο όρος Πληροφοριακό Σύστημα προσδιορίζει ένα σύστημα, το οποίο κατασκευάζεται από επαγγελματίες στο χώρο της πληροφορικής και ειδικούς αναλυτές, με βάση τις απαιτήσεις που ορίζει ο χρήστης. </a:t>
            </a:r>
            <a:endParaRPr lang="en-US" sz="22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Κάθε οργανισμός ή επιχείρηση, προκειμένου να ελέγξει και να συντονίσει τον όγκο δεδομένων που συσσωρεύεται καθημερινά χρειάζεται κάποιο σύστημα, το οποίο να ανταποκρίνεται στα προβλήματα που αντιμετωπίζει άμεσα και αποτελεσματικά. </a:t>
            </a:r>
            <a:endParaRPr lang="en-US" sz="22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Έτσι, με το απαραίτητο προσωπικό που θα είναι σωστά εκπαιδευμένο και το κατάλληλο πληροφοριακό σύστημα η διαχείριση και η επεξεργασία των πληροφοριών γίνεται απλούστερη και αποδοτική </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811491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7380"/>
            <a:ext cx="8229600" cy="952500"/>
          </a:xfrm>
        </p:spPr>
        <p:txBody>
          <a:bodyPr>
            <a:normAutofit/>
          </a:bodyPr>
          <a:lstStyle/>
          <a:p>
            <a:r>
              <a:rPr lang="el-GR" sz="3600" dirty="0"/>
              <a:t>Δομή Πληροφοριακών Συστημάτων</a:t>
            </a:r>
          </a:p>
        </p:txBody>
      </p:sp>
      <p:sp>
        <p:nvSpPr>
          <p:cNvPr id="3" name="Θέση περιεχομένου 2"/>
          <p:cNvSpPr>
            <a:spLocks noGrp="1"/>
          </p:cNvSpPr>
          <p:nvPr>
            <p:ph idx="1"/>
          </p:nvPr>
        </p:nvSpPr>
        <p:spPr>
          <a:xfrm>
            <a:off x="446650" y="804896"/>
            <a:ext cx="8240150" cy="3852804"/>
          </a:xfrm>
        </p:spPr>
        <p:txBody>
          <a:bodyPr>
            <a:noAutofit/>
          </a:bodyPr>
          <a:lstStyle/>
          <a:p>
            <a:pPr marL="0" lvl="0" indent="0">
              <a:buSzPct val="80000"/>
              <a:buNone/>
            </a:pPr>
            <a:r>
              <a:rPr lang="el-GR" sz="1600" b="1" i="1" dirty="0">
                <a:solidFill>
                  <a:prstClr val="black">
                    <a:lumMod val="75000"/>
                    <a:lumOff val="25000"/>
                  </a:prstClr>
                </a:solidFill>
                <a:ea typeface="Tahoma" panose="020B0604030504040204" pitchFamily="34" charset="0"/>
                <a:cs typeface="Tahoma" panose="020B0604030504040204" pitchFamily="34" charset="0"/>
              </a:rPr>
              <a:t>α) Άνθρωποι</a:t>
            </a:r>
            <a:endParaRPr lang="el-GR" sz="1600" dirty="0">
              <a:solidFill>
                <a:prstClr val="black">
                  <a:lumMod val="75000"/>
                  <a:lumOff val="25000"/>
                </a:prstClr>
              </a:solidFill>
              <a:ea typeface="Tahoma" panose="020B0604030504040204" pitchFamily="34" charset="0"/>
              <a:cs typeface="Tahoma" panose="020B0604030504040204" pitchFamily="34" charset="0"/>
            </a:endParaRPr>
          </a:p>
          <a:p>
            <a:pPr marL="0" lvl="0" indent="0">
              <a:buSzPct val="80000"/>
              <a:buNone/>
            </a:pPr>
            <a:r>
              <a:rPr lang="el-GR" sz="1400" dirty="0">
                <a:solidFill>
                  <a:prstClr val="black">
                    <a:lumMod val="75000"/>
                    <a:lumOff val="25000"/>
                  </a:prstClr>
                </a:solidFill>
                <a:ea typeface="Tahoma" panose="020B0604030504040204" pitchFamily="34" charset="0"/>
                <a:cs typeface="Tahoma" panose="020B0604030504040204" pitchFamily="34" charset="0"/>
              </a:rPr>
              <a:t>Υπάρχουν τρείς κατηγορίες σε αυτή τη συνιστώσα:</a:t>
            </a:r>
          </a:p>
          <a:p>
            <a:pPr marL="400050" lvl="0" indent="-400050">
              <a:buSzPct val="80000"/>
              <a:buFont typeface="+mj-lt"/>
              <a:buAutoNum type="romanLcPeriod"/>
            </a:pPr>
            <a:r>
              <a:rPr lang="el-GR" sz="1400" i="1" dirty="0">
                <a:solidFill>
                  <a:prstClr val="black">
                    <a:lumMod val="75000"/>
                    <a:lumOff val="25000"/>
                  </a:prstClr>
                </a:solidFill>
                <a:ea typeface="Tahoma" panose="020B0604030504040204" pitchFamily="34" charset="0"/>
                <a:cs typeface="Tahoma" panose="020B0604030504040204" pitchFamily="34" charset="0"/>
              </a:rPr>
              <a:t>Χρήστες </a:t>
            </a:r>
            <a:r>
              <a:rPr lang="en-US" sz="1400" i="1" dirty="0">
                <a:solidFill>
                  <a:prstClr val="black">
                    <a:lumMod val="75000"/>
                    <a:lumOff val="25000"/>
                  </a:prstClr>
                </a:solidFill>
                <a:ea typeface="Tahoma" panose="020B0604030504040204" pitchFamily="34" charset="0"/>
                <a:cs typeface="Tahoma" panose="020B0604030504040204" pitchFamily="34" charset="0"/>
              </a:rPr>
              <a:t>(end users, user managers)</a:t>
            </a:r>
          </a:p>
          <a:p>
            <a:pPr marL="400050" lvl="0" indent="-400050">
              <a:buSzPct val="80000"/>
              <a:buFont typeface="+mj-lt"/>
              <a:buAutoNum type="romanLcPeriod"/>
            </a:pPr>
            <a:r>
              <a:rPr lang="el-GR" sz="1400" i="1" dirty="0">
                <a:solidFill>
                  <a:prstClr val="black">
                    <a:lumMod val="75000"/>
                    <a:lumOff val="25000"/>
                  </a:prstClr>
                </a:solidFill>
                <a:ea typeface="Tahoma" panose="020B0604030504040204" pitchFamily="34" charset="0"/>
                <a:cs typeface="Tahoma" panose="020B0604030504040204" pitchFamily="34" charset="0"/>
              </a:rPr>
              <a:t>Χρήστες που είτε εισάγουν στοιχεία στο σύστημα είτε συντηρούν το λογισμικό/υλικό. </a:t>
            </a:r>
            <a:endParaRPr lang="en-US" sz="1400" i="1" dirty="0">
              <a:solidFill>
                <a:prstClr val="black">
                  <a:lumMod val="75000"/>
                  <a:lumOff val="25000"/>
                </a:prstClr>
              </a:solidFill>
              <a:ea typeface="Tahoma" panose="020B0604030504040204" pitchFamily="34" charset="0"/>
              <a:cs typeface="Tahoma" panose="020B0604030504040204" pitchFamily="34" charset="0"/>
            </a:endParaRPr>
          </a:p>
          <a:p>
            <a:pPr marL="400050" lvl="0" indent="-400050">
              <a:buSzPct val="80000"/>
              <a:buFont typeface="+mj-lt"/>
              <a:buAutoNum type="romanLcPeriod"/>
            </a:pPr>
            <a:r>
              <a:rPr lang="el-GR" sz="1400" i="1" dirty="0">
                <a:solidFill>
                  <a:prstClr val="black">
                    <a:lumMod val="75000"/>
                    <a:lumOff val="25000"/>
                  </a:prstClr>
                </a:solidFill>
                <a:ea typeface="Tahoma" panose="020B0604030504040204" pitchFamily="34" charset="0"/>
                <a:cs typeface="Tahoma" panose="020B0604030504040204" pitchFamily="34" charset="0"/>
              </a:rPr>
              <a:t>Δημιουργοί (προγραμματιστές, εκπαιδευτές, αναλυτές, σχεδιαστές Β.Γ, ειδικοί δικτύων, </a:t>
            </a:r>
            <a:r>
              <a:rPr lang="en-US" sz="1400" i="1" dirty="0">
                <a:solidFill>
                  <a:prstClr val="black">
                    <a:lumMod val="75000"/>
                    <a:lumOff val="25000"/>
                  </a:prstClr>
                </a:solidFill>
                <a:ea typeface="Tahoma" panose="020B0604030504040204" pitchFamily="34" charset="0"/>
                <a:cs typeface="Tahoma" panose="020B0604030504040204" pitchFamily="34" charset="0"/>
              </a:rPr>
              <a:t>project managers </a:t>
            </a:r>
            <a:r>
              <a:rPr lang="el-GR" sz="1400" i="1" dirty="0" err="1">
                <a:solidFill>
                  <a:prstClr val="black">
                    <a:lumMod val="75000"/>
                    <a:lumOff val="25000"/>
                  </a:prstClr>
                </a:solidFill>
                <a:ea typeface="Tahoma" panose="020B0604030504040204" pitchFamily="34" charset="0"/>
                <a:cs typeface="Tahoma" panose="020B0604030504040204" pitchFamily="34" charset="0"/>
              </a:rPr>
              <a:t>κ.λ.π</a:t>
            </a:r>
            <a:r>
              <a:rPr lang="el-GR" sz="1400" i="1" dirty="0">
                <a:solidFill>
                  <a:prstClr val="black">
                    <a:lumMod val="75000"/>
                    <a:lumOff val="25000"/>
                  </a:prstClr>
                </a:solidFill>
                <a:ea typeface="Tahoma" panose="020B0604030504040204" pitchFamily="34" charset="0"/>
                <a:cs typeface="Tahoma" panose="020B0604030504040204" pitchFamily="34" charset="0"/>
              </a:rPr>
              <a:t>.)</a:t>
            </a:r>
          </a:p>
          <a:p>
            <a:pPr marL="0" lvl="0" indent="0">
              <a:buSzPct val="80000"/>
              <a:buNone/>
            </a:pPr>
            <a:r>
              <a:rPr lang="el-GR" sz="1600" b="1" i="1" dirty="0">
                <a:solidFill>
                  <a:prstClr val="black">
                    <a:lumMod val="75000"/>
                    <a:lumOff val="25000"/>
                  </a:prstClr>
                </a:solidFill>
                <a:ea typeface="Tahoma" panose="020B0604030504040204" pitchFamily="34" charset="0"/>
                <a:cs typeface="Tahoma" panose="020B0604030504040204" pitchFamily="34" charset="0"/>
              </a:rPr>
              <a:t>β) Υλικό (</a:t>
            </a:r>
            <a:r>
              <a:rPr lang="en-US" sz="1600" b="1" i="1" dirty="0">
                <a:solidFill>
                  <a:prstClr val="black">
                    <a:lumMod val="75000"/>
                    <a:lumOff val="25000"/>
                  </a:prstClr>
                </a:solidFill>
                <a:ea typeface="Tahoma" panose="020B0604030504040204" pitchFamily="34" charset="0"/>
                <a:cs typeface="Tahoma" panose="020B0604030504040204" pitchFamily="34" charset="0"/>
              </a:rPr>
              <a:t>Hardware</a:t>
            </a:r>
            <a:r>
              <a:rPr lang="el-GR" sz="1600" b="1" i="1" dirty="0">
                <a:solidFill>
                  <a:prstClr val="black">
                    <a:lumMod val="75000"/>
                    <a:lumOff val="25000"/>
                  </a:prstClr>
                </a:solidFill>
                <a:ea typeface="Tahoma" panose="020B0604030504040204" pitchFamily="34" charset="0"/>
                <a:cs typeface="Tahoma" panose="020B0604030504040204" pitchFamily="34" charset="0"/>
              </a:rPr>
              <a:t>)</a:t>
            </a:r>
            <a:endParaRPr lang="en-US" sz="1600" b="1" i="1" dirty="0">
              <a:solidFill>
                <a:prstClr val="black">
                  <a:lumMod val="75000"/>
                  <a:lumOff val="25000"/>
                </a:prstClr>
              </a:solidFill>
              <a:ea typeface="Tahoma" panose="020B0604030504040204" pitchFamily="34" charset="0"/>
              <a:cs typeface="Tahoma" panose="020B0604030504040204" pitchFamily="34" charset="0"/>
            </a:endParaRPr>
          </a:p>
          <a:p>
            <a:pPr marL="0" lvl="0" indent="0">
              <a:buSzPct val="80000"/>
              <a:buNone/>
            </a:pPr>
            <a:r>
              <a:rPr lang="el-GR" sz="1400" dirty="0">
                <a:solidFill>
                  <a:prstClr val="black">
                    <a:lumMod val="75000"/>
                    <a:lumOff val="25000"/>
                  </a:prstClr>
                </a:solidFill>
                <a:ea typeface="Tahoma" panose="020B0604030504040204" pitchFamily="34" charset="0"/>
                <a:cs typeface="Tahoma" panose="020B0604030504040204" pitchFamily="34" charset="0"/>
              </a:rPr>
              <a:t>Οι προδιαγραφές υλικών και ο εξοπλισμός παίζουν πολύ σημαντικό ρόλο στη σύν­θεση ενός Πληροφοριακού Συστήματος. Με τον όρο Υλικό αναφερόμαστε σε όλες τις συσκευές στις οποίες εκτελείται το πληροφοριακό σύστημα (π.χ. υπολογιστές, μονάδες αποθήκευσης πληροφορίας, δίκτυα </a:t>
            </a:r>
            <a:r>
              <a:rPr lang="el-GR" sz="1400" dirty="0" err="1">
                <a:solidFill>
                  <a:prstClr val="black">
                    <a:lumMod val="75000"/>
                    <a:lumOff val="25000"/>
                  </a:prstClr>
                </a:solidFill>
                <a:ea typeface="Tahoma" panose="020B0604030504040204" pitchFamily="34" charset="0"/>
                <a:cs typeface="Tahoma" panose="020B0604030504040204" pitchFamily="34" charset="0"/>
              </a:rPr>
              <a:t>κ.λ.π</a:t>
            </a:r>
            <a:r>
              <a:rPr lang="el-GR" sz="1400" dirty="0">
                <a:solidFill>
                  <a:prstClr val="black">
                    <a:lumMod val="75000"/>
                    <a:lumOff val="25000"/>
                  </a:prstClr>
                </a:solidFill>
                <a:ea typeface="Tahoma" panose="020B0604030504040204" pitchFamily="34" charset="0"/>
                <a:cs typeface="Tahoma" panose="020B0604030504040204" pitchFamily="34" charset="0"/>
              </a:rPr>
              <a:t>.)</a:t>
            </a:r>
          </a:p>
          <a:p>
            <a:pPr marL="0" lvl="0" indent="0">
              <a:buSzPct val="80000"/>
              <a:buNone/>
            </a:pPr>
            <a:r>
              <a:rPr lang="el-GR" sz="1600" b="1" i="1" dirty="0">
                <a:solidFill>
                  <a:prstClr val="black">
                    <a:lumMod val="75000"/>
                    <a:lumOff val="25000"/>
                  </a:prstClr>
                </a:solidFill>
                <a:ea typeface="Tahoma" panose="020B0604030504040204" pitchFamily="34" charset="0"/>
                <a:cs typeface="Tahoma" panose="020B0604030504040204" pitchFamily="34" charset="0"/>
              </a:rPr>
              <a:t>γ) Διαδικασίες (</a:t>
            </a:r>
            <a:r>
              <a:rPr lang="en-US" sz="1600" b="1" i="1" dirty="0">
                <a:solidFill>
                  <a:prstClr val="black">
                    <a:lumMod val="75000"/>
                    <a:lumOff val="25000"/>
                  </a:prstClr>
                </a:solidFill>
                <a:ea typeface="Tahoma" panose="020B0604030504040204" pitchFamily="34" charset="0"/>
                <a:cs typeface="Tahoma" panose="020B0604030504040204" pitchFamily="34" charset="0"/>
              </a:rPr>
              <a:t>Procedures</a:t>
            </a:r>
            <a:r>
              <a:rPr lang="el-GR" sz="1600" b="1" i="1" dirty="0">
                <a:solidFill>
                  <a:prstClr val="black">
                    <a:lumMod val="75000"/>
                    <a:lumOff val="25000"/>
                  </a:prstClr>
                </a:solidFill>
                <a:ea typeface="Tahoma" panose="020B0604030504040204" pitchFamily="34" charset="0"/>
                <a:cs typeface="Tahoma" panose="020B0604030504040204" pitchFamily="34" charset="0"/>
              </a:rPr>
              <a:t>)</a:t>
            </a:r>
          </a:p>
          <a:p>
            <a:pPr marL="0" lvl="0" indent="0">
              <a:buSzPct val="80000"/>
              <a:buNone/>
            </a:pPr>
            <a:r>
              <a:rPr lang="el-GR" sz="1400" dirty="0">
                <a:solidFill>
                  <a:prstClr val="black">
                    <a:lumMod val="75000"/>
                    <a:lumOff val="25000"/>
                  </a:prstClr>
                </a:solidFill>
                <a:ea typeface="Tahoma" panose="020B0604030504040204" pitchFamily="34" charset="0"/>
                <a:cs typeface="Tahoma" panose="020B0604030504040204" pitchFamily="34" charset="0"/>
              </a:rPr>
              <a:t>Αφορούν οδηγίες για τους εμπλεκόμενους στο σύστημα και διακρίνονται σε :</a:t>
            </a:r>
          </a:p>
          <a:p>
            <a:pPr marL="400050" lvl="0" indent="-400050">
              <a:buSzPct val="80000"/>
              <a:buFont typeface="+mj-lt"/>
              <a:buAutoNum type="romanLcPeriod"/>
            </a:pPr>
            <a:r>
              <a:rPr lang="el-GR" sz="1400" dirty="0">
                <a:solidFill>
                  <a:prstClr val="black">
                    <a:lumMod val="75000"/>
                    <a:lumOff val="25000"/>
                  </a:prstClr>
                </a:solidFill>
                <a:ea typeface="Tahoma" panose="020B0604030504040204" pitchFamily="34" charset="0"/>
                <a:cs typeface="Tahoma" panose="020B0604030504040204" pitchFamily="34" charset="0"/>
              </a:rPr>
              <a:t>Διαδικασίες για χρήστες (Εισαγωγή Δεδομένων)</a:t>
            </a:r>
          </a:p>
          <a:p>
            <a:pPr marL="400050" lvl="0" indent="-400050">
              <a:buSzPct val="80000"/>
              <a:buFont typeface="+mj-lt"/>
              <a:buAutoNum type="romanLcPeriod"/>
            </a:pPr>
            <a:r>
              <a:rPr lang="el-GR" sz="1400" dirty="0">
                <a:solidFill>
                  <a:prstClr val="black">
                    <a:lumMod val="75000"/>
                    <a:lumOff val="25000"/>
                  </a:prstClr>
                </a:solidFill>
                <a:ea typeface="Tahoma" panose="020B0604030504040204" pitchFamily="34" charset="0"/>
                <a:cs typeface="Tahoma" panose="020B0604030504040204" pitchFamily="34" charset="0"/>
              </a:rPr>
              <a:t>Διαδικασίες για χειριστές (Δημιουργία αντιγράφων ασφαλείας, Ανάκτηση Δεδο­μένων, Υπολογισμός στατιστικών στοιχείων, Κατασκευή γραφημάτων για απει­κόνιση αποτελεσμάτων </a:t>
            </a:r>
            <a:r>
              <a:rPr lang="el-GR" sz="1400" dirty="0" err="1">
                <a:solidFill>
                  <a:prstClr val="black">
                    <a:lumMod val="75000"/>
                    <a:lumOff val="25000"/>
                  </a:prstClr>
                </a:solidFill>
                <a:ea typeface="Tahoma" panose="020B0604030504040204" pitchFamily="34" charset="0"/>
                <a:cs typeface="Tahoma" panose="020B0604030504040204" pitchFamily="34" charset="0"/>
              </a:rPr>
              <a:t>κ.λ.π</a:t>
            </a:r>
            <a:r>
              <a:rPr lang="el-GR" sz="1400" dirty="0">
                <a:solidFill>
                  <a:prstClr val="black">
                    <a:lumMod val="75000"/>
                    <a:lumOff val="25000"/>
                  </a:prstClr>
                </a:solidFill>
                <a:ea typeface="Tahoma" panose="020B0604030504040204" pitchFamily="34" charset="0"/>
                <a:cs typeface="Tahoma" panose="020B0604030504040204" pitchFamily="34" charset="0"/>
              </a:rPr>
              <a:t>.)</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3710881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7380"/>
            <a:ext cx="8229600" cy="952500"/>
          </a:xfrm>
        </p:spPr>
        <p:txBody>
          <a:bodyPr>
            <a:normAutofit/>
          </a:bodyPr>
          <a:lstStyle/>
          <a:p>
            <a:r>
              <a:rPr lang="el-GR" sz="3600" dirty="0"/>
              <a:t>Δομή Πληροφοριακών Συστημάτων</a:t>
            </a:r>
          </a:p>
        </p:txBody>
      </p:sp>
      <p:sp>
        <p:nvSpPr>
          <p:cNvPr id="3" name="Θέση περιεχομένου 2"/>
          <p:cNvSpPr>
            <a:spLocks noGrp="1"/>
          </p:cNvSpPr>
          <p:nvPr>
            <p:ph idx="1"/>
          </p:nvPr>
        </p:nvSpPr>
        <p:spPr>
          <a:xfrm>
            <a:off x="446650" y="804896"/>
            <a:ext cx="8240150" cy="3852804"/>
          </a:xfrm>
        </p:spPr>
        <p:txBody>
          <a:bodyPr>
            <a:noAutofit/>
          </a:bodyPr>
          <a:lstStyle/>
          <a:p>
            <a:pPr marL="0" lvl="0" indent="0">
              <a:buSzPct val="80000"/>
              <a:buNone/>
            </a:pPr>
            <a:r>
              <a:rPr lang="el-GR" sz="1600" b="1" i="1" dirty="0">
                <a:solidFill>
                  <a:prstClr val="black">
                    <a:lumMod val="75000"/>
                    <a:lumOff val="25000"/>
                  </a:prstClr>
                </a:solidFill>
                <a:ea typeface="Tahoma" panose="020B0604030504040204" pitchFamily="34" charset="0"/>
                <a:cs typeface="Tahoma" panose="020B0604030504040204" pitchFamily="34" charset="0"/>
              </a:rPr>
              <a:t>δ) Λογισμικό (Software)</a:t>
            </a:r>
          </a:p>
          <a:p>
            <a:pPr marL="0" lvl="0" indent="0">
              <a:buSzPct val="80000"/>
              <a:buNone/>
            </a:pPr>
            <a:r>
              <a:rPr lang="el-GR" sz="1600" dirty="0">
                <a:solidFill>
                  <a:prstClr val="black">
                    <a:lumMod val="75000"/>
                    <a:lumOff val="25000"/>
                  </a:prstClr>
                </a:solidFill>
                <a:ea typeface="Tahoma" panose="020B0604030504040204" pitchFamily="34" charset="0"/>
                <a:cs typeface="Tahoma" panose="020B0604030504040204" pitchFamily="34" charset="0"/>
              </a:rPr>
              <a:t>Υπάρχουν διάφορες μορφές λογισμικού σε ένα οργανισμό. Πέρα από το λογισμικό που αφορά το πληροφοριακό σύστημα, υπάρχει συνήθως και λογισμικό για την κοστολόγηση, μισθοδοσία </a:t>
            </a:r>
            <a:r>
              <a:rPr lang="el-GR" sz="1600" dirty="0" err="1">
                <a:solidFill>
                  <a:prstClr val="black">
                    <a:lumMod val="75000"/>
                    <a:lumOff val="25000"/>
                  </a:prstClr>
                </a:solidFill>
                <a:ea typeface="Tahoma" panose="020B0604030504040204" pitchFamily="34" charset="0"/>
                <a:cs typeface="Tahoma" panose="020B0604030504040204" pitchFamily="34" charset="0"/>
              </a:rPr>
              <a:t>κλπ</a:t>
            </a:r>
            <a:r>
              <a:rPr lang="el-GR" sz="1600" dirty="0">
                <a:solidFill>
                  <a:prstClr val="black">
                    <a:lumMod val="75000"/>
                    <a:lumOff val="25000"/>
                  </a:prstClr>
                </a:solidFill>
                <a:ea typeface="Tahoma" panose="020B0604030504040204" pitchFamily="34" charset="0"/>
                <a:cs typeface="Tahoma" panose="020B0604030504040204" pitchFamily="34" charset="0"/>
              </a:rPr>
              <a:t>, αλλά και λογισμικό που διευκολύνει το χρήστη να αναπτύξει δικές του εφαρμογές.</a:t>
            </a:r>
          </a:p>
          <a:p>
            <a:pPr marL="0" lvl="0" indent="0">
              <a:buSzPct val="80000"/>
              <a:buNone/>
            </a:pPr>
            <a:r>
              <a:rPr lang="el-GR" sz="1600" b="1" i="1" dirty="0">
                <a:solidFill>
                  <a:prstClr val="black">
                    <a:lumMod val="75000"/>
                    <a:lumOff val="25000"/>
                  </a:prstClr>
                </a:solidFill>
                <a:ea typeface="Tahoma" panose="020B0604030504040204" pitchFamily="34" charset="0"/>
                <a:cs typeface="Tahoma" panose="020B0604030504040204" pitchFamily="34" charset="0"/>
              </a:rPr>
              <a:t>ε) Δεδομένα (</a:t>
            </a:r>
            <a:r>
              <a:rPr lang="el-GR" sz="1600" b="1" i="1" dirty="0" err="1">
                <a:solidFill>
                  <a:prstClr val="black">
                    <a:lumMod val="75000"/>
                    <a:lumOff val="25000"/>
                  </a:prstClr>
                </a:solidFill>
                <a:ea typeface="Tahoma" panose="020B0604030504040204" pitchFamily="34" charset="0"/>
                <a:cs typeface="Tahoma" panose="020B0604030504040204" pitchFamily="34" charset="0"/>
              </a:rPr>
              <a:t>Data</a:t>
            </a:r>
            <a:r>
              <a:rPr lang="el-GR" sz="1600" b="1" i="1" dirty="0">
                <a:solidFill>
                  <a:prstClr val="black">
                    <a:lumMod val="75000"/>
                    <a:lumOff val="25000"/>
                  </a:prstClr>
                </a:solidFill>
                <a:ea typeface="Tahoma" panose="020B0604030504040204" pitchFamily="34" charset="0"/>
                <a:cs typeface="Tahoma" panose="020B0604030504040204" pitchFamily="34" charset="0"/>
              </a:rPr>
              <a:t>)</a:t>
            </a:r>
          </a:p>
          <a:p>
            <a:pPr marL="0" lvl="0" indent="0">
              <a:buSzPct val="80000"/>
              <a:buNone/>
            </a:pPr>
            <a:r>
              <a:rPr lang="el-GR" sz="1600" dirty="0">
                <a:solidFill>
                  <a:prstClr val="black">
                    <a:lumMod val="75000"/>
                    <a:lumOff val="25000"/>
                  </a:prstClr>
                </a:solidFill>
                <a:ea typeface="Tahoma" panose="020B0604030504040204" pitchFamily="34" charset="0"/>
                <a:cs typeface="Tahoma" panose="020B0604030504040204" pitchFamily="34" charset="0"/>
              </a:rPr>
              <a:t>Τα δεδομένα που είναι απαραίτητα για την κατασκευή ενός Πληροφοριακού Συστήματος είναι τα παρακάτω:</a:t>
            </a:r>
          </a:p>
          <a:p>
            <a:pPr marL="457200" lvl="1" indent="-228600">
              <a:buSzPct val="80000"/>
              <a:buFont typeface="Wingdings" pitchFamily="2" charset="2"/>
              <a:buChar char="§"/>
            </a:pPr>
            <a:r>
              <a:rPr lang="el-GR" sz="1600" dirty="0">
                <a:solidFill>
                  <a:prstClr val="black">
                    <a:lumMod val="75000"/>
                    <a:lumOff val="25000"/>
                  </a:prstClr>
                </a:solidFill>
                <a:ea typeface="Tahoma" panose="020B0604030504040204" pitchFamily="34" charset="0"/>
                <a:cs typeface="Tahoma" panose="020B0604030504040204" pitchFamily="34" charset="0"/>
              </a:rPr>
              <a:t>Εικόνα</a:t>
            </a:r>
          </a:p>
          <a:p>
            <a:pPr marL="457200" lvl="1" indent="-228600">
              <a:buSzPct val="80000"/>
              <a:buFont typeface="Wingdings" pitchFamily="2" charset="2"/>
              <a:buChar char="§"/>
            </a:pPr>
            <a:r>
              <a:rPr lang="el-GR" sz="1600" dirty="0">
                <a:solidFill>
                  <a:prstClr val="black">
                    <a:lumMod val="75000"/>
                    <a:lumOff val="25000"/>
                  </a:prstClr>
                </a:solidFill>
                <a:ea typeface="Tahoma" panose="020B0604030504040204" pitchFamily="34" charset="0"/>
                <a:cs typeface="Tahoma" panose="020B0604030504040204" pitchFamily="34" charset="0"/>
              </a:rPr>
              <a:t>Ήχος</a:t>
            </a:r>
          </a:p>
          <a:p>
            <a:pPr marL="457200" lvl="1" indent="-228600">
              <a:buSzPct val="80000"/>
              <a:buFont typeface="Wingdings" pitchFamily="2" charset="2"/>
              <a:buChar char="§"/>
            </a:pPr>
            <a:r>
              <a:rPr lang="el-GR" sz="1600" dirty="0">
                <a:solidFill>
                  <a:prstClr val="black">
                    <a:lumMod val="75000"/>
                    <a:lumOff val="25000"/>
                  </a:prstClr>
                </a:solidFill>
                <a:ea typeface="Tahoma" panose="020B0604030504040204" pitchFamily="34" charset="0"/>
                <a:cs typeface="Tahoma" panose="020B0604030504040204" pitchFamily="34" charset="0"/>
              </a:rPr>
              <a:t>Κείμενο</a:t>
            </a:r>
          </a:p>
          <a:p>
            <a:pPr marL="457200" lvl="1" indent="-228600">
              <a:buSzPct val="80000"/>
              <a:buFont typeface="Wingdings" pitchFamily="2" charset="2"/>
              <a:buChar char="§"/>
            </a:pPr>
            <a:r>
              <a:rPr lang="el-GR" sz="1600" dirty="0">
                <a:solidFill>
                  <a:prstClr val="black">
                    <a:lumMod val="75000"/>
                    <a:lumOff val="25000"/>
                  </a:prstClr>
                </a:solidFill>
                <a:ea typeface="Tahoma" panose="020B0604030504040204" pitchFamily="34" charset="0"/>
                <a:cs typeface="Tahoma" panose="020B0604030504040204" pitchFamily="34" charset="0"/>
              </a:rPr>
              <a:t>Σύμβολα</a:t>
            </a:r>
          </a:p>
          <a:p>
            <a:pPr marL="228600" lvl="1" indent="0" algn="ctr">
              <a:buSzPct val="80000"/>
              <a:buNone/>
            </a:pPr>
            <a:r>
              <a:rPr lang="el-GR" sz="1800" b="1" dirty="0" smtClean="0">
                <a:solidFill>
                  <a:prstClr val="black">
                    <a:lumMod val="75000"/>
                    <a:lumOff val="25000"/>
                  </a:prstClr>
                </a:solidFill>
                <a:ea typeface="Tahoma" panose="020B0604030504040204" pitchFamily="34" charset="0"/>
                <a:cs typeface="Tahoma" panose="020B0604030504040204" pitchFamily="34" charset="0"/>
              </a:rPr>
              <a:t>Σκοπός </a:t>
            </a:r>
            <a:r>
              <a:rPr lang="el-GR" sz="1800" b="1" dirty="0">
                <a:solidFill>
                  <a:prstClr val="black">
                    <a:lumMod val="75000"/>
                    <a:lumOff val="25000"/>
                  </a:prstClr>
                </a:solidFill>
                <a:ea typeface="Tahoma" panose="020B0604030504040204" pitchFamily="34" charset="0"/>
                <a:cs typeface="Tahoma" panose="020B0604030504040204" pitchFamily="34" charset="0"/>
              </a:rPr>
              <a:t>οποιουδήποτε πληροφοριακού συστήματος είναι να: </a:t>
            </a:r>
          </a:p>
          <a:p>
            <a:pPr marL="228600" lvl="1" indent="0" algn="ctr">
              <a:buSzPct val="80000"/>
              <a:buNone/>
            </a:pPr>
            <a:r>
              <a:rPr lang="el-GR" sz="1600" dirty="0">
                <a:solidFill>
                  <a:prstClr val="black">
                    <a:lumMod val="75000"/>
                    <a:lumOff val="25000"/>
                  </a:prstClr>
                </a:solidFill>
                <a:ea typeface="Tahoma" panose="020B0604030504040204" pitchFamily="34" charset="0"/>
                <a:cs typeface="Tahoma" panose="020B0604030504040204" pitchFamily="34" charset="0"/>
              </a:rPr>
              <a:t>Σχεδιάζει, Ελέγχει, Συντονίζει, Διεκπεραιώνει τις λειτουργίες ενός οργανισμού</a:t>
            </a: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spTree>
    <p:extLst>
      <p:ext uri="{BB962C8B-B14F-4D97-AF65-F5344CB8AC3E}">
        <p14:creationId xmlns:p14="http://schemas.microsoft.com/office/powerpoint/2010/main" val="2746245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Δομή Πληροφοριακών Συστημάτων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pic>
        <p:nvPicPr>
          <p:cNvPr id="6" name="Εικόνα 5"/>
          <p:cNvPicPr>
            <a:picLocks noChangeAspect="1"/>
          </p:cNvPicPr>
          <p:nvPr/>
        </p:nvPicPr>
        <p:blipFill>
          <a:blip r:embed="rId3"/>
          <a:stretch>
            <a:fillRect/>
          </a:stretch>
        </p:blipFill>
        <p:spPr>
          <a:xfrm>
            <a:off x="430126" y="1705372"/>
            <a:ext cx="8256674" cy="3456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Ορθογώνιο 6"/>
          <p:cNvSpPr/>
          <p:nvPr/>
        </p:nvSpPr>
        <p:spPr>
          <a:xfrm>
            <a:off x="2123728" y="1505317"/>
            <a:ext cx="5090689" cy="400110"/>
          </a:xfrm>
          <a:prstGeom prst="rect">
            <a:avLst/>
          </a:prstGeom>
        </p:spPr>
        <p:txBody>
          <a:bodyPr wrap="none">
            <a:spAutoFit/>
          </a:bodyPr>
          <a:lstStyle/>
          <a:p>
            <a:pPr algn="ctr">
              <a:spcBef>
                <a:spcPts val="1200"/>
              </a:spcBef>
            </a:pPr>
            <a:r>
              <a:rPr lang="el-GR" sz="2000" b="1" dirty="0"/>
              <a:t>Λειτουργία ενός Πληροφοριακού Συστήματος</a:t>
            </a:r>
          </a:p>
        </p:txBody>
      </p:sp>
    </p:spTree>
    <p:extLst>
      <p:ext uri="{BB962C8B-B14F-4D97-AF65-F5344CB8AC3E}">
        <p14:creationId xmlns:p14="http://schemas.microsoft.com/office/powerpoint/2010/main" val="1156012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a:t>Πλεονεκτήματα Χρήσης </a:t>
            </a:r>
            <a:r>
              <a:rPr lang="el-GR" sz="3600" dirty="0" smtClean="0"/>
              <a:t/>
            </a:r>
            <a:br>
              <a:rPr lang="el-GR" sz="3600" dirty="0" smtClean="0"/>
            </a:br>
            <a:r>
              <a:rPr lang="el-GR" sz="3600" dirty="0" smtClean="0"/>
              <a:t>Πληροφοριακών </a:t>
            </a:r>
            <a:r>
              <a:rPr lang="el-GR" sz="3600" dirty="0"/>
              <a:t>Συστημάτων</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1800" dirty="0">
                <a:solidFill>
                  <a:prstClr val="black">
                    <a:lumMod val="75000"/>
                    <a:lumOff val="25000"/>
                  </a:prstClr>
                </a:solidFill>
                <a:ea typeface="Tahoma" panose="020B0604030504040204" pitchFamily="34" charset="0"/>
                <a:cs typeface="Tahoma" panose="020B0604030504040204" pitchFamily="34" charset="0"/>
              </a:rPr>
              <a:t>Τα πληροφοριακά συστήματα επηρεάζουν σε μεγάλο βαθμό τη διοίκηση και λει­τουργία οργανισμών τα τελευταία χρόνια. </a:t>
            </a:r>
          </a:p>
          <a:p>
            <a:pPr marL="228600" lvl="0" indent="-228600">
              <a:lnSpc>
                <a:spcPct val="90000"/>
              </a:lnSpc>
              <a:spcBef>
                <a:spcPts val="1800"/>
              </a:spcBef>
              <a:buSzPct val="80000"/>
              <a:buFont typeface="Wingdings" pitchFamily="2" charset="2"/>
              <a:buChar char="§"/>
            </a:pPr>
            <a:r>
              <a:rPr lang="el-GR" sz="1800" dirty="0">
                <a:solidFill>
                  <a:prstClr val="black">
                    <a:lumMod val="75000"/>
                    <a:lumOff val="25000"/>
                  </a:prstClr>
                </a:solidFill>
                <a:ea typeface="Tahoma" panose="020B0604030504040204" pitchFamily="34" charset="0"/>
                <a:cs typeface="Tahoma" panose="020B0604030504040204" pitchFamily="34" charset="0"/>
              </a:rPr>
              <a:t>Η χρήση τους αντικατέστησε το μεγαλύτερο ποσοστό χειρόγραφων εγγράφων με αντίστοιχα ηλεκτρονικά. </a:t>
            </a:r>
          </a:p>
          <a:p>
            <a:pPr marL="228600" lvl="0" indent="-228600">
              <a:lnSpc>
                <a:spcPct val="90000"/>
              </a:lnSpc>
              <a:spcBef>
                <a:spcPts val="1800"/>
              </a:spcBef>
              <a:buSzPct val="80000"/>
              <a:buFont typeface="Wingdings" pitchFamily="2" charset="2"/>
              <a:buChar char="§"/>
            </a:pPr>
            <a:r>
              <a:rPr lang="el-GR" sz="1800" dirty="0">
                <a:solidFill>
                  <a:prstClr val="black">
                    <a:lumMod val="75000"/>
                    <a:lumOff val="25000"/>
                  </a:prstClr>
                </a:solidFill>
                <a:ea typeface="Tahoma" panose="020B0604030504040204" pitchFamily="34" charset="0"/>
                <a:cs typeface="Tahoma" panose="020B0604030504040204" pitchFamily="34" charset="0"/>
              </a:rPr>
              <a:t>Έτσι, έγινε πιο οικονομική και γρήγορη η πρόσβαση σε δεδομένα, ενώ έπαψε να είναι χρονοβόρα και πολύπλοκη η διαχείριση τους. </a:t>
            </a:r>
          </a:p>
          <a:p>
            <a:pPr marL="228600" lvl="0" indent="-228600">
              <a:lnSpc>
                <a:spcPct val="90000"/>
              </a:lnSpc>
              <a:spcBef>
                <a:spcPts val="1800"/>
              </a:spcBef>
              <a:buSzPct val="80000"/>
              <a:buFont typeface="Wingdings" pitchFamily="2" charset="2"/>
              <a:buChar char="§"/>
            </a:pPr>
            <a:r>
              <a:rPr lang="el-GR" sz="1800" dirty="0">
                <a:solidFill>
                  <a:prstClr val="black">
                    <a:lumMod val="75000"/>
                    <a:lumOff val="25000"/>
                  </a:prstClr>
                </a:solidFill>
                <a:ea typeface="Tahoma" panose="020B0604030504040204" pitchFamily="34" charset="0"/>
                <a:cs typeface="Tahoma" panose="020B0604030504040204" pitchFamily="34" charset="0"/>
              </a:rPr>
              <a:t>Η επεξεργασία των στοιχείων με στατιστικά προγράμματα που παράγονται αυτόματα από τα πληροφοριακά συστήματα, προσφέρει νέες λύσεις και προτάσεις για την αντιμετώπιση προβλημάτων που αφορούν την επιχείρηση. </a:t>
            </a:r>
          </a:p>
          <a:p>
            <a:pPr marL="228600" lvl="0" indent="-228600">
              <a:lnSpc>
                <a:spcPct val="90000"/>
              </a:lnSpc>
              <a:spcBef>
                <a:spcPts val="1800"/>
              </a:spcBef>
              <a:buSzPct val="80000"/>
              <a:buFont typeface="Wingdings" pitchFamily="2" charset="2"/>
              <a:buChar char="§"/>
            </a:pPr>
            <a:r>
              <a:rPr lang="el-GR" sz="1800" dirty="0">
                <a:solidFill>
                  <a:prstClr val="black">
                    <a:lumMod val="75000"/>
                    <a:lumOff val="25000"/>
                  </a:prstClr>
                </a:solidFill>
                <a:ea typeface="Tahoma" panose="020B0604030504040204" pitchFamily="34" charset="0"/>
                <a:cs typeface="Tahoma" panose="020B0604030504040204" pitchFamily="34" charset="0"/>
              </a:rPr>
              <a:t>Ο συνεχής έλεγχος και η ταξινόμηση των στοιχείων εξασφαλίζει ευελιξία και σωστή λειτουργία της επιχείρησης, καθώς και καλή εξυπηρέτηση των πελατών.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19597538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4889</TotalTime>
  <Words>2899</Words>
  <Application>Microsoft Office PowerPoint</Application>
  <PresentationFormat>Προβολή στην οθόνη (16:10)</PresentationFormat>
  <Paragraphs>296</Paragraphs>
  <Slides>41</Slides>
  <Notes>41</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41</vt:i4>
      </vt:variant>
    </vt:vector>
  </HeadingPairs>
  <TitlesOfParts>
    <vt:vector size="49" baseType="lpstr">
      <vt:lpstr>Arial Unicode MS</vt:lpstr>
      <vt:lpstr>Arial</vt:lpstr>
      <vt:lpstr>Calibri</vt:lpstr>
      <vt:lpstr>Franklin Gothic Medium</vt:lpstr>
      <vt:lpstr>Tahoma</vt:lpstr>
      <vt:lpstr>Times New Roman</vt:lpstr>
      <vt:lpstr>Wingdings</vt:lpstr>
      <vt:lpstr>Θέμα του Office</vt:lpstr>
      <vt:lpstr>Πληροφορική II</vt:lpstr>
      <vt:lpstr>Παρουσίαση του PowerPoint</vt:lpstr>
      <vt:lpstr>Άδειες Χρήσης</vt:lpstr>
      <vt:lpstr>Χρηματοδότηση</vt:lpstr>
      <vt:lpstr>Ορισμός Πληροφοριακού Συστήματος</vt:lpstr>
      <vt:lpstr>Δομή Πληροφοριακών Συστημάτων</vt:lpstr>
      <vt:lpstr>Δομή Πληροφοριακών Συστημάτων</vt:lpstr>
      <vt:lpstr>Δομή Πληροφοριακών Συστημάτων</vt:lpstr>
      <vt:lpstr>Πλεονεκτήματα Χρήσης  Πληροφοριακών Συστημάτων</vt:lpstr>
      <vt:lpstr>Μειονεκτήματα Χρήσης  Πληροφοριακών Συστημάτων</vt:lpstr>
      <vt:lpstr>Μειονεκτήματα Χρήσης  Πληροφοριακών Συστημάτων</vt:lpstr>
      <vt:lpstr>ΠΛΗΡΟΦΟΡΙΑΚΑ ΣΥΣΤΗΜΑΤΑ ΣΤΟ ΧΩΡΟ ΤΗΣ ΥΓΕΙΑΣ Εισαγωγή</vt:lpstr>
      <vt:lpstr>Ιστορικό Πληροφοριακών  Συστημάτων Νοσοκομείων</vt:lpstr>
      <vt:lpstr>Κριτήρια Πληροφοριακών Συστημάτων Υγείας</vt:lpstr>
      <vt:lpstr>Κριτήρια Πληροφοριακών Συστημάτων Υγείας</vt:lpstr>
      <vt:lpstr>Κριτήρια Πληροφοριακών Συστημάτων Υγείας</vt:lpstr>
      <vt:lpstr>Κριτήρια Πληροφοριακών Συστημάτων Υγείας</vt:lpstr>
      <vt:lpstr>Κατηγορίες Πληροφοριακών Συστημάτων Υγείας 1. Νοσοκομειακά Συστήματα Πληροφοριών</vt:lpstr>
      <vt:lpstr>Κατηγορίες Πληροφοριακών Συστημάτων Υγείας</vt:lpstr>
      <vt:lpstr>Κατηγορίες Πληροφοριακών Συστημάτων Υγείας</vt:lpstr>
      <vt:lpstr>Κατηγορίες Πληροφοριακών Συστημάτων Υγείας</vt:lpstr>
      <vt:lpstr>Κατηγορίες Πληροφοριακών Συστημάτων Υγείας</vt:lpstr>
      <vt:lpstr>Κατηγορίες Πληροφοριακών Συστημάτων Υγείας</vt:lpstr>
      <vt:lpstr>Κατηγορίες Πληροφοριακών Συστημάτων Υγείας</vt:lpstr>
      <vt:lpstr>Κατηγορίες Πληροφοριακών Συστημάτων Υγείας</vt:lpstr>
      <vt:lpstr>Κατηγορίες Πληροφοριακών Συστημάτων Υγείας 2. Νοσηλευτικά Συστήματα Πληροφοριών</vt:lpstr>
      <vt:lpstr>Χαρακτηριστικά.</vt:lpstr>
      <vt:lpstr>Χαρακτηριστικά.</vt:lpstr>
      <vt:lpstr>Κατηγορίες Πληροφοριακών Συστημάτων Υγείας 3. Πληροφοριακά Συστήματα Εργαστηρίου</vt:lpstr>
      <vt:lpstr>Χαρακτηριστικά.</vt:lpstr>
      <vt:lpstr>Κατηγορίες Πληροφοριακών Συστημάτων Υγείας 3. Πληροφοριακά Συστήματα Διαγνωστικών Κέντρων</vt:lpstr>
      <vt:lpstr>Κατηγορίες Πληροφοριακών Συστημάτων Υγείας 4. Πληροφοριακά Συστήματα Διαγνωστικών Κέντρων</vt:lpstr>
      <vt:lpstr>Κατηγορίες Πληροφοριακών Συστημάτων Υγείας 3. Πληροφοριακά Συστήματα Διαγνωστικών Κέντρων</vt:lpstr>
      <vt:lpstr>Εφαρμογές ΠΣΥ</vt:lpstr>
      <vt:lpstr>Δομή Πλήρους ΠΣΥ</vt:lpstr>
      <vt:lpstr>Δομή Πλήρους ΠΣΥ</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335</cp:revision>
  <dcterms:created xsi:type="dcterms:W3CDTF">2012-09-06T09:03:05Z</dcterms:created>
  <dcterms:modified xsi:type="dcterms:W3CDTF">2015-09-23T18:04:04Z</dcterms:modified>
</cp:coreProperties>
</file>