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261" r:id="rId6"/>
    <p:sldId id="265" r:id="rId7"/>
    <p:sldId id="297" r:id="rId8"/>
    <p:sldId id="299" r:id="rId9"/>
    <p:sldId id="304" r:id="rId10"/>
    <p:sldId id="303" r:id="rId11"/>
    <p:sldId id="302" r:id="rId12"/>
    <p:sldId id="301" r:id="rId13"/>
    <p:sldId id="300" r:id="rId14"/>
    <p:sldId id="307" r:id="rId15"/>
    <p:sldId id="306" r:id="rId16"/>
    <p:sldId id="305" r:id="rId17"/>
    <p:sldId id="308" r:id="rId18"/>
    <p:sldId id="290" r:id="rId19"/>
    <p:sldId id="309" r:id="rId20"/>
    <p:sldId id="291" r:id="rId21"/>
    <p:sldId id="292" r:id="rId22"/>
    <p:sldId id="293" r:id="rId23"/>
    <p:sldId id="294" r:id="rId24"/>
    <p:sldId id="295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93" d="100"/>
          <a:sy n="93" d="100"/>
        </p:scale>
        <p:origin x="-618" y="-9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4998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Ελεγκτική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4000" b="1" dirty="0" smtClean="0"/>
              <a:t>Έλεγχος και Ελεγκτική</a:t>
            </a:r>
            <a:endParaRPr lang="en-US" sz="4000" b="1" dirty="0" smtClean="0"/>
          </a:p>
          <a:p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και Ελεγκτική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l-GR" b="1" dirty="0" smtClean="0">
                <a:cs typeface="Times New Roman" pitchFamily="18" charset="0"/>
              </a:rPr>
              <a:t>Η  ελεγκτική , ως κλάδος της λογιστικής είναι συγχρόνως επιστήμη και τεχνική </a:t>
            </a:r>
            <a:r>
              <a:rPr lang="el-GR" dirty="0" smtClean="0">
                <a:cs typeface="Times New Roman" pitchFamily="18" charset="0"/>
              </a:rPr>
              <a:t>.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l-GR" dirty="0" smtClean="0">
                <a:cs typeface="Times New Roman" pitchFamily="18" charset="0"/>
              </a:rPr>
              <a:t>Επιστήμη, γιατί παράγει καινούργια γνώση μέσα από τη διεξαγωγή της ορθολογικής και μεθοδικής έρευνας , και εξασφαλίζει την έγκυρη παρουσίαση των νέων γνώσεων 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l-GR" dirty="0" smtClean="0">
                <a:cs typeface="Times New Roman" pitchFamily="18" charset="0"/>
              </a:rPr>
              <a:t>Η ελεγκτική είναι επίσης Τεχνική, διότι αξιοποιεί την καινούργια γνώση , που παράγει ο επιστημονικός κλάδος της , για να ικανοποίηση πρακτικές ανάγκες ελέγχου. Η τεχνική αναζήτα τη σχέση που υπάρχει ανάμεσα στο συγκεκριμένο σκοπό) και στο μέσο που οδηγεί στην επίτευξ</a:t>
            </a:r>
            <a:r>
              <a:rPr lang="el-GR" dirty="0" smtClean="0"/>
              <a:t>ή</a:t>
            </a:r>
            <a:r>
              <a:rPr lang="el-GR" dirty="0" smtClean="0">
                <a:cs typeface="Times New Roman" pitchFamily="18" charset="0"/>
              </a:rPr>
              <a:t> του.</a:t>
            </a:r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και Ελεγκτική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l-GR" sz="2600" dirty="0" smtClean="0">
                <a:cs typeface="Times New Roman" pitchFamily="18" charset="0"/>
              </a:rPr>
              <a:t>Σκοπός της Ελεγκτικής είναι η εξασφάλιση μιας σωστά θεμελιωμένης απάντησης στο ερώτημα της αξιοπιστίας των λογιστικών πληροφοριών. Ο έλεγχος για την πιστότητα και απεικόνιση της πραγματικότητας των λογιστικών δεδομένων, είναι έργο της Ελεγκτικής.</a:t>
            </a:r>
          </a:p>
          <a:p>
            <a:pPr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και Ελεγκτική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el-GR" sz="3600" dirty="0" smtClean="0"/>
              <a:t>Βασικά στοιχεία του ορισμού του ελέγχου:</a:t>
            </a:r>
            <a:endParaRPr lang="el-GR" sz="2800" dirty="0" smtClean="0"/>
          </a:p>
          <a:p>
            <a:pPr>
              <a:defRPr/>
            </a:pPr>
            <a:r>
              <a:rPr lang="el-GR" dirty="0" smtClean="0"/>
              <a:t>Πληροφορίες</a:t>
            </a:r>
          </a:p>
          <a:p>
            <a:pPr>
              <a:defRPr/>
            </a:pPr>
            <a:r>
              <a:rPr lang="el-GR" dirty="0" smtClean="0"/>
              <a:t>Κριτήρια (π.χ. Λογιστικά πρότυπα)</a:t>
            </a:r>
          </a:p>
          <a:p>
            <a:pPr>
              <a:defRPr/>
            </a:pPr>
            <a:r>
              <a:rPr lang="el-GR" dirty="0" smtClean="0"/>
              <a:t>Τεκμήρια ελέγχου (</a:t>
            </a:r>
            <a:r>
              <a:rPr lang="en-US" dirty="0" smtClean="0"/>
              <a:t>audit evidence)</a:t>
            </a:r>
            <a:endParaRPr lang="el-GR" dirty="0" smtClean="0"/>
          </a:p>
          <a:p>
            <a:pPr>
              <a:defRPr/>
            </a:pPr>
            <a:r>
              <a:rPr lang="el-GR" dirty="0" smtClean="0"/>
              <a:t>Ελεγκτής – ανεξάρτητη στάση</a:t>
            </a:r>
          </a:p>
          <a:p>
            <a:pPr>
              <a:defRPr/>
            </a:pPr>
            <a:r>
              <a:rPr lang="el-GR" dirty="0" smtClean="0"/>
              <a:t>Έκθεση ελέγχου</a:t>
            </a:r>
          </a:p>
          <a:p>
            <a:pPr>
              <a:defRPr/>
            </a:pPr>
            <a:r>
              <a:rPr lang="el-GR" dirty="0" smtClean="0"/>
              <a:t>Χρήστες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και Ελεγκτική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116396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l-GR" dirty="0" smtClean="0">
                <a:latin typeface="Arial" charset="0"/>
              </a:rPr>
              <a:t>ΔΙΑΚΡΙΣΗ ΕΛΕΓΧΩΝ</a:t>
            </a:r>
          </a:p>
          <a:p>
            <a:pPr algn="ctr">
              <a:buNone/>
            </a:pPr>
            <a:r>
              <a:rPr lang="el-GR" dirty="0" smtClean="0">
                <a:latin typeface="Arial" charset="0"/>
              </a:rPr>
              <a:t>ΧΡΗΜΑΤΟΟΙΚΟΝΟΜΙΚΩΝ ΠΛΗΡΟΦΟΡΙΩΝ</a:t>
            </a:r>
            <a:endParaRPr lang="en-GB" dirty="0" smtClean="0">
              <a:latin typeface="Arial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7544" y="3505572"/>
            <a:ext cx="3818706" cy="20313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l-GR" b="1" dirty="0" smtClean="0">
                <a:latin typeface="Arial" charset="0"/>
                <a:cs typeface="+mn-cs"/>
              </a:rPr>
              <a:t>Εξωτερικοί Έλεγχοι </a:t>
            </a:r>
          </a:p>
          <a:p>
            <a:pPr algn="ctr">
              <a:defRPr/>
            </a:pPr>
            <a:endParaRPr lang="el-GR" b="1" dirty="0">
              <a:latin typeface="Arial" charset="0"/>
              <a:cs typeface="+mn-cs"/>
            </a:endParaRPr>
          </a:p>
          <a:p>
            <a:pPr algn="ctr">
              <a:defRPr/>
            </a:pPr>
            <a:r>
              <a:rPr lang="el-GR" dirty="0">
                <a:latin typeface="Arial" charset="0"/>
                <a:cs typeface="+mn-cs"/>
              </a:rPr>
              <a:t>Έλεγχοι που διενεργούνται από ανεξάρτητους ειδικούς επαγγελματίες (εξωτερικοί ελεγκτές) για λογαριασμό των χρηστών</a:t>
            </a:r>
          </a:p>
          <a:p>
            <a:pPr algn="ctr">
              <a:defRPr/>
            </a:pPr>
            <a:endParaRPr lang="en-GB" dirty="0">
              <a:latin typeface="Arial" charset="0"/>
              <a:cs typeface="+mn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0" y="3505572"/>
            <a:ext cx="3857625" cy="203132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 smtClean="0">
                <a:latin typeface="Arial" charset="0"/>
              </a:rPr>
              <a:t>Εσωτερικοί Έλεγχοι </a:t>
            </a:r>
          </a:p>
          <a:p>
            <a:pPr algn="ctr">
              <a:defRPr/>
            </a:pPr>
            <a:endParaRPr lang="el-GR" dirty="0" smtClean="0">
              <a:latin typeface="Arial" charset="0"/>
            </a:endParaRPr>
          </a:p>
          <a:p>
            <a:pPr algn="ctr">
              <a:defRPr/>
            </a:pPr>
            <a:r>
              <a:rPr lang="el-GR" dirty="0" smtClean="0">
                <a:latin typeface="Arial" charset="0"/>
              </a:rPr>
              <a:t>Έλεγχοι που διενεργούνται από υπαλλήλους της διοίκησης  (εσωτερικοί ελεγκτές) για δικό της λογαριασμό</a:t>
            </a:r>
          </a:p>
          <a:p>
            <a:pPr algn="ctr">
              <a:defRPr/>
            </a:pPr>
            <a:endParaRPr lang="en-GB" dirty="0">
              <a:latin typeface="Arial" charset="0"/>
              <a:cs typeface="+mn-cs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1835696" y="2353444"/>
            <a:ext cx="1939925" cy="1139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860032" y="2353444"/>
            <a:ext cx="2163763" cy="1139825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και Ελεγκτική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  <a:defRPr/>
            </a:pPr>
            <a:endParaRPr lang="el-GR" sz="2400" b="1" i="1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sz="4800" dirty="0" smtClean="0">
                <a:cs typeface="Times New Roman" pitchFamily="18" charset="0"/>
              </a:rPr>
              <a:t>Τα Είδη του Ελέγχου διακρίνονται σε</a:t>
            </a:r>
            <a:r>
              <a:rPr lang="en-US" sz="4800" dirty="0" smtClean="0"/>
              <a:t>:</a:t>
            </a:r>
            <a:endParaRPr lang="el-GR" sz="2800" u="sng" dirty="0" smtClean="0"/>
          </a:p>
          <a:p>
            <a:pPr marL="609600" indent="-609600">
              <a:lnSpc>
                <a:spcPct val="110000"/>
              </a:lnSpc>
              <a:buNone/>
              <a:tabLst>
                <a:tab pos="4854575" algn="l"/>
              </a:tabLst>
              <a:defRPr/>
            </a:pPr>
            <a:r>
              <a:rPr lang="el-GR" sz="2800" dirty="0" smtClean="0"/>
              <a:t>         </a:t>
            </a:r>
            <a:r>
              <a:rPr lang="el-GR" sz="2800" dirty="0" smtClean="0">
                <a:cs typeface="Times New Roman" pitchFamily="18" charset="0"/>
              </a:rPr>
              <a:t>    </a:t>
            </a:r>
            <a:r>
              <a:rPr lang="el-GR" b="1" dirty="0" smtClean="0">
                <a:cs typeface="Times New Roman" pitchFamily="18" charset="0"/>
              </a:rPr>
              <a:t>1</a:t>
            </a:r>
            <a:r>
              <a:rPr lang="el-GR" dirty="0" smtClean="0">
                <a:cs typeface="Times New Roman" pitchFamily="18" charset="0"/>
              </a:rPr>
              <a:t>.</a:t>
            </a:r>
            <a:r>
              <a:rPr lang="el-GR" b="1" dirty="0" smtClean="0">
                <a:cs typeface="Times New Roman" pitchFamily="18" charset="0"/>
              </a:rPr>
              <a:t>ΔΙΟΙΚΗΤΙΚΟΥΣ ΕΛΕΓΧΟΥΣ</a:t>
            </a:r>
          </a:p>
          <a:p>
            <a:pPr marL="609600" indent="-609600">
              <a:lnSpc>
                <a:spcPct val="110000"/>
              </a:lnSpc>
              <a:buNone/>
              <a:tabLst>
                <a:tab pos="4854575" algn="l"/>
              </a:tabLst>
              <a:defRPr/>
            </a:pPr>
            <a:r>
              <a:rPr lang="el-GR" b="1" dirty="0" smtClean="0"/>
              <a:t>           2. </a:t>
            </a:r>
            <a:r>
              <a:rPr lang="el-GR" b="1" dirty="0" smtClean="0">
                <a:cs typeface="Times New Roman" pitchFamily="18" charset="0"/>
              </a:rPr>
              <a:t>ΛΕΙΤΟΥΡΓΙΚΟΥΣ Η’ ΔΙΑΧΕΙΡΙΣΤΙΚΟΥΣ ΕΛΕΓΧΟΥΣ</a:t>
            </a:r>
            <a:r>
              <a:rPr lang="el-GR" b="1" dirty="0" smtClean="0"/>
              <a:t>  </a:t>
            </a:r>
          </a:p>
          <a:p>
            <a:pPr marL="609600" indent="-609600">
              <a:lnSpc>
                <a:spcPct val="110000"/>
              </a:lnSpc>
              <a:buNone/>
              <a:tabLst>
                <a:tab pos="4854575" algn="l"/>
              </a:tabLst>
              <a:defRPr/>
            </a:pPr>
            <a:r>
              <a:rPr lang="el-GR" b="1" dirty="0" smtClean="0"/>
              <a:t>           3. </a:t>
            </a:r>
            <a:r>
              <a:rPr lang="el-GR" b="1" dirty="0" smtClean="0">
                <a:cs typeface="Times New Roman" pitchFamily="18" charset="0"/>
              </a:rPr>
              <a:t>ΛΟΓΙΣΤΙΚΟΥΣ ΕΛΕΓΧΟΥΣ</a:t>
            </a:r>
            <a:r>
              <a:rPr lang="el-GR" b="1" dirty="0" smtClean="0"/>
              <a:t> </a:t>
            </a:r>
            <a:endParaRPr lang="el-GR" dirty="0" smtClean="0"/>
          </a:p>
          <a:p>
            <a:pPr marL="0" indent="0" algn="just">
              <a:lnSpc>
                <a:spcPct val="110000"/>
              </a:lnSpc>
              <a:buNone/>
              <a:tabLst>
                <a:tab pos="4854575" algn="l"/>
              </a:tabLst>
              <a:defRPr/>
            </a:pPr>
            <a:r>
              <a:rPr lang="en-US" b="1" dirty="0" smtClean="0">
                <a:cs typeface="Times New Roman" pitchFamily="18" charset="0"/>
              </a:rPr>
              <a:t> O </a:t>
            </a:r>
            <a:r>
              <a:rPr lang="el-GR" b="1" dirty="0" smtClean="0">
                <a:cs typeface="Times New Roman" pitchFamily="18" charset="0"/>
              </a:rPr>
              <a:t>εσωτερικός λογιστικός έλεγχος αποσκοπεί </a:t>
            </a:r>
            <a:r>
              <a:rPr lang="el-GR" dirty="0" smtClean="0">
                <a:cs typeface="Times New Roman" pitchFamily="18" charset="0"/>
              </a:rPr>
              <a:t>στην προστασία των περιουσιακών στοιχείων της επιχειρήσεως. Στη συμμόρφωση των εργαζομένων στις εντολές της διοικήσεως</a:t>
            </a:r>
            <a:r>
              <a:rPr lang="el-GR" b="1" dirty="0" smtClean="0">
                <a:cs typeface="Times New Roman" pitchFamily="18" charset="0"/>
              </a:rPr>
              <a:t> </a:t>
            </a:r>
            <a:r>
              <a:rPr lang="el-GR" dirty="0" smtClean="0">
                <a:cs typeface="Times New Roman" pitchFamily="18" charset="0"/>
              </a:rPr>
              <a:t>και στην εξασφάλιση ενός αποτελεσματικού λογιστικού συστήματος </a:t>
            </a:r>
            <a:r>
              <a:rPr lang="en-US" dirty="0" smtClean="0">
                <a:cs typeface="Times New Roman" pitchFamily="18" charset="0"/>
              </a:rPr>
              <a:t>                                                                                                    </a:t>
            </a:r>
            <a:endParaRPr lang="el-GR" dirty="0" smtClean="0"/>
          </a:p>
          <a:p>
            <a:pPr marL="0" indent="0" algn="just">
              <a:lnSpc>
                <a:spcPct val="110000"/>
              </a:lnSpc>
              <a:buNone/>
              <a:tabLst>
                <a:tab pos="4854575" algn="l"/>
              </a:tabLst>
              <a:defRPr/>
            </a:pPr>
            <a:r>
              <a:rPr lang="el-GR" dirty="0" smtClean="0">
                <a:cs typeface="Times New Roman" pitchFamily="18" charset="0"/>
              </a:rPr>
              <a:t> </a:t>
            </a:r>
            <a:r>
              <a:rPr lang="el-GR" b="1" dirty="0" smtClean="0">
                <a:cs typeface="Times New Roman" pitchFamily="18" charset="0"/>
              </a:rPr>
              <a:t>Ο εξωτερικός λογιστικός έλεγχος ή ο έλεγχος των λογιστικών καταστάσεων</a:t>
            </a:r>
            <a:r>
              <a:rPr lang="el-GR" dirty="0" smtClean="0">
                <a:cs typeface="Times New Roman" pitchFamily="18" charset="0"/>
              </a:rPr>
              <a:t> αποτελεί το πρωταρχικό είδος ελέγχου της ιδιωτικής ελεγκτικής </a:t>
            </a:r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και Ελεγκτική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</a:pPr>
            <a:r>
              <a:rPr lang="en-US" sz="4400" dirty="0" smtClean="0">
                <a:cs typeface="Times New Roman" pitchFamily="18" charset="0"/>
              </a:rPr>
              <a:t>O</a:t>
            </a:r>
            <a:r>
              <a:rPr lang="el-GR" sz="4400" dirty="0" smtClean="0">
                <a:cs typeface="Times New Roman" pitchFamily="18" charset="0"/>
              </a:rPr>
              <a:t> Εξωτερικός Έλεγχος ενδιαφέρει τους</a:t>
            </a:r>
            <a:r>
              <a:rPr lang="en-US" sz="4400" dirty="0" smtClean="0"/>
              <a:t>: </a:t>
            </a:r>
            <a:r>
              <a:rPr lang="en-US" b="1" u="sng" dirty="0" smtClean="0"/>
              <a:t> </a:t>
            </a:r>
            <a:endParaRPr lang="el-GR" b="1" u="sng" dirty="0" smtClean="0"/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</a:pPr>
            <a:r>
              <a:rPr lang="el-GR" b="1" dirty="0" smtClean="0"/>
              <a:t>1)</a:t>
            </a:r>
            <a:r>
              <a:rPr lang="el-GR" b="1" dirty="0" smtClean="0">
                <a:cs typeface="Times New Roman" pitchFamily="18" charset="0"/>
              </a:rPr>
              <a:t>Διοικούντες και Διευθυντές </a:t>
            </a:r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</a:pPr>
            <a:endParaRPr lang="el-GR" b="1" dirty="0" smtClean="0"/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</a:pPr>
            <a:r>
              <a:rPr lang="el-GR" b="1" dirty="0" smtClean="0"/>
              <a:t>2)</a:t>
            </a:r>
            <a:r>
              <a:rPr lang="el-GR" b="1" dirty="0" smtClean="0">
                <a:cs typeface="Times New Roman" pitchFamily="18" charset="0"/>
              </a:rPr>
              <a:t>Μ</a:t>
            </a:r>
            <a:r>
              <a:rPr lang="el-GR" b="1" dirty="0" smtClean="0"/>
              <a:t>ε</a:t>
            </a:r>
            <a:r>
              <a:rPr lang="el-GR" b="1" dirty="0" smtClean="0">
                <a:cs typeface="Times New Roman" pitchFamily="18" charset="0"/>
              </a:rPr>
              <a:t>τ</a:t>
            </a:r>
            <a:r>
              <a:rPr lang="el-GR" b="1" dirty="0" smtClean="0"/>
              <a:t>ό</a:t>
            </a:r>
            <a:r>
              <a:rPr lang="el-GR" b="1" dirty="0" smtClean="0">
                <a:cs typeface="Times New Roman" pitchFamily="18" charset="0"/>
              </a:rPr>
              <a:t>χο</a:t>
            </a:r>
            <a:r>
              <a:rPr lang="el-GR" b="1" dirty="0" smtClean="0"/>
              <a:t>υς</a:t>
            </a:r>
            <a:r>
              <a:rPr lang="el-GR" b="1" dirty="0" smtClean="0">
                <a:cs typeface="Times New Roman" pitchFamily="18" charset="0"/>
              </a:rPr>
              <a:t> και </a:t>
            </a:r>
            <a:r>
              <a:rPr lang="el-GR" b="1" dirty="0" smtClean="0"/>
              <a:t>Ε</a:t>
            </a:r>
            <a:r>
              <a:rPr lang="el-GR" b="1" dirty="0" smtClean="0">
                <a:cs typeface="Times New Roman" pitchFamily="18" charset="0"/>
              </a:rPr>
              <a:t>πενδ</a:t>
            </a:r>
            <a:r>
              <a:rPr lang="el-GR" b="1" dirty="0" smtClean="0"/>
              <a:t>υτές, </a:t>
            </a:r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</a:pPr>
            <a:endParaRPr lang="el-GR" b="1" dirty="0" smtClean="0"/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</a:pPr>
            <a:r>
              <a:rPr lang="el-GR" b="1" dirty="0" smtClean="0"/>
              <a:t>3)</a:t>
            </a:r>
            <a:r>
              <a:rPr lang="el-GR" b="1" dirty="0" smtClean="0">
                <a:cs typeface="Times New Roman" pitchFamily="18" charset="0"/>
              </a:rPr>
              <a:t> Τράπεζες , </a:t>
            </a:r>
            <a:r>
              <a:rPr lang="el-GR" b="1" dirty="0" smtClean="0"/>
              <a:t>Π</a:t>
            </a:r>
            <a:r>
              <a:rPr lang="el-GR" b="1" dirty="0" smtClean="0">
                <a:cs typeface="Times New Roman" pitchFamily="18" charset="0"/>
              </a:rPr>
              <a:t>ιστωτές και </a:t>
            </a:r>
            <a:r>
              <a:rPr lang="el-GR" b="1" dirty="0" smtClean="0"/>
              <a:t>Δ</a:t>
            </a:r>
            <a:r>
              <a:rPr lang="el-GR" b="1" dirty="0" smtClean="0">
                <a:cs typeface="Times New Roman" pitchFamily="18" charset="0"/>
              </a:rPr>
              <a:t>ανειστές</a:t>
            </a:r>
            <a:r>
              <a:rPr lang="el-GR" b="1" dirty="0" smtClean="0"/>
              <a:t>, </a:t>
            </a:r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</a:pPr>
            <a:endParaRPr lang="el-GR" b="1" dirty="0" smtClean="0"/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</a:pPr>
            <a:r>
              <a:rPr lang="el-GR" b="1" dirty="0" smtClean="0"/>
              <a:t>4)</a:t>
            </a:r>
            <a:r>
              <a:rPr lang="el-GR" b="1" dirty="0" smtClean="0">
                <a:cs typeface="Times New Roman" pitchFamily="18" charset="0"/>
              </a:rPr>
              <a:t> </a:t>
            </a:r>
            <a:r>
              <a:rPr lang="el-GR" b="1" dirty="0" smtClean="0"/>
              <a:t>Σ</a:t>
            </a:r>
            <a:r>
              <a:rPr lang="el-GR" b="1" dirty="0" smtClean="0">
                <a:cs typeface="Times New Roman" pitchFamily="18" charset="0"/>
              </a:rPr>
              <a:t>υναλλασσόμενο</a:t>
            </a:r>
            <a:r>
              <a:rPr lang="el-GR" b="1" dirty="0" smtClean="0"/>
              <a:t>υς</a:t>
            </a:r>
            <a:r>
              <a:rPr lang="el-GR" b="1" dirty="0" smtClean="0">
                <a:cs typeface="Times New Roman" pitchFamily="18" charset="0"/>
              </a:rPr>
              <a:t> με την επιχείρηση</a:t>
            </a:r>
            <a:r>
              <a:rPr lang="el-GR" b="1" dirty="0" smtClean="0"/>
              <a:t>,</a:t>
            </a:r>
            <a:r>
              <a:rPr lang="el-GR" b="1" dirty="0" smtClean="0">
                <a:cs typeface="Times New Roman" pitchFamily="18" charset="0"/>
              </a:rPr>
              <a:t> </a:t>
            </a:r>
            <a:endParaRPr lang="el-GR" b="1" dirty="0" smtClean="0"/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</a:pPr>
            <a:endParaRPr lang="el-GR" b="1" dirty="0" smtClean="0"/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</a:pPr>
            <a:r>
              <a:rPr lang="el-GR" b="1" dirty="0" smtClean="0"/>
              <a:t>5) Ε</a:t>
            </a:r>
            <a:r>
              <a:rPr lang="el-GR" b="1" dirty="0" smtClean="0">
                <a:cs typeface="Times New Roman" pitchFamily="18" charset="0"/>
              </a:rPr>
              <a:t>ργατοϋπαλληλικό δυναμικό </a:t>
            </a:r>
            <a:endParaRPr lang="el-GR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και Ελεγκτική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411628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4854575" algn="l"/>
              </a:tabLst>
              <a:defRPr/>
            </a:pPr>
            <a:r>
              <a:rPr lang="el-GR" sz="4800" dirty="0" smtClean="0">
                <a:cs typeface="Times New Roman" pitchFamily="18" charset="0"/>
              </a:rPr>
              <a:t>Οι Λογιστικοί Έλεγχοι διακρίνονται ανάλογα με</a:t>
            </a:r>
            <a:r>
              <a:rPr lang="en-US" sz="4800" dirty="0" smtClean="0"/>
              <a:t>: </a:t>
            </a:r>
            <a:endParaRPr lang="en-US" dirty="0" smtClean="0">
              <a:latin typeface="Arial Narrow" pitchFamily="34" charset="0"/>
            </a:endParaRPr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sz="3600" dirty="0" smtClean="0"/>
              <a:t>1) </a:t>
            </a:r>
            <a:r>
              <a:rPr lang="el-GR" sz="3600" dirty="0" smtClean="0">
                <a:cs typeface="Times New Roman" pitchFamily="18" charset="0"/>
              </a:rPr>
              <a:t>Την έκταση τους:  </a:t>
            </a:r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dirty="0" smtClean="0">
                <a:cs typeface="Times New Roman" pitchFamily="18" charset="0"/>
              </a:rPr>
              <a:t>      σε γενικούς  και ειδικούς </a:t>
            </a:r>
            <a:r>
              <a:rPr lang="en-US" dirty="0" smtClean="0">
                <a:cs typeface="Times New Roman" pitchFamily="18" charset="0"/>
              </a:rPr>
              <a:t>     </a:t>
            </a:r>
            <a:endParaRPr lang="el-GR" dirty="0" smtClean="0">
              <a:cs typeface="Times New Roman" pitchFamily="18" charset="0"/>
            </a:endParaRPr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sz="3600" dirty="0" smtClean="0">
                <a:cs typeface="Times New Roman" pitchFamily="18" charset="0"/>
              </a:rPr>
              <a:t>2) Τον σκοπό τους:  </a:t>
            </a:r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dirty="0" smtClean="0">
                <a:cs typeface="Times New Roman" pitchFamily="18" charset="0"/>
              </a:rPr>
              <a:t>      σε προληπτικούς και  κατασταλτικούς </a:t>
            </a:r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sz="3600" dirty="0" smtClean="0">
                <a:cs typeface="Times New Roman" pitchFamily="18" charset="0"/>
              </a:rPr>
              <a:t>3) Την διάρκεια τους :  </a:t>
            </a:r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dirty="0" smtClean="0">
                <a:cs typeface="Times New Roman" pitchFamily="18" charset="0"/>
              </a:rPr>
              <a:t>      σε μόνιμους ή διαρκείς, τακτικούς ή περιοδικούς και </a:t>
            </a:r>
          </a:p>
          <a:p>
            <a:pPr marL="609600" indent="-609600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dirty="0" smtClean="0">
                <a:cs typeface="Times New Roman" pitchFamily="18" charset="0"/>
              </a:rPr>
              <a:t>      έκτακτους ή περιστασιακούς </a:t>
            </a:r>
            <a:endParaRPr lang="en-US" dirty="0" smtClean="0"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και Ελεγκτική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  <a:tabLst>
                <a:tab pos="4854575" algn="l"/>
              </a:tabLst>
              <a:defRPr/>
            </a:pPr>
            <a:r>
              <a:rPr lang="el-GR" sz="4400" dirty="0" smtClean="0">
                <a:cs typeface="Times New Roman" pitchFamily="18" charset="0"/>
              </a:rPr>
              <a:t>Οι Λογιστικοί Έλεγχοι διακρίνονται ανάλογα με </a:t>
            </a:r>
            <a:r>
              <a:rPr lang="en-US" sz="4500" dirty="0" smtClean="0"/>
              <a:t>:</a:t>
            </a:r>
            <a:endParaRPr lang="el-GR" sz="4500" b="1" dirty="0" smtClean="0">
              <a:latin typeface="Arial Narrow" pitchFamily="34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sz="3600" dirty="0" smtClean="0">
                <a:cs typeface="Times New Roman" pitchFamily="18" charset="0"/>
              </a:rPr>
              <a:t>4) Το πρόσωπο που διενεργεί τον έλεγχο: </a:t>
            </a:r>
          </a:p>
          <a:p>
            <a:pPr marL="609600" indent="-609600" algn="just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dirty="0" smtClean="0">
                <a:cs typeface="Times New Roman" pitchFamily="18" charset="0"/>
              </a:rPr>
              <a:t>   σε εσωτερικούς και </a:t>
            </a:r>
          </a:p>
          <a:p>
            <a:pPr marL="609600" indent="-609600" algn="just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dirty="0" smtClean="0">
                <a:cs typeface="Times New Roman" pitchFamily="18" charset="0"/>
              </a:rPr>
              <a:t>        εξωτερικούς </a:t>
            </a:r>
          </a:p>
          <a:p>
            <a:pPr marL="609600" indent="-609600" algn="just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sz="3600" dirty="0" smtClean="0">
                <a:cs typeface="Times New Roman" pitchFamily="18" charset="0"/>
              </a:rPr>
              <a:t>5) Ανάλογα με τον ενδιαφερόμενο για έλεγχο</a:t>
            </a:r>
            <a:r>
              <a:rPr lang="en-US" sz="3600" dirty="0" smtClean="0"/>
              <a:t>:</a:t>
            </a:r>
            <a:r>
              <a:rPr lang="el-GR" sz="3600" dirty="0" smtClean="0">
                <a:cs typeface="Times New Roman" pitchFamily="18" charset="0"/>
              </a:rPr>
              <a:t> </a:t>
            </a:r>
          </a:p>
          <a:p>
            <a:pPr marL="609600" indent="-609600" algn="just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dirty="0" smtClean="0"/>
              <a:t>  σε </a:t>
            </a:r>
            <a:r>
              <a:rPr lang="el-GR" dirty="0" smtClean="0">
                <a:cs typeface="Times New Roman" pitchFamily="18" charset="0"/>
              </a:rPr>
              <a:t>Αγορανομικό,  </a:t>
            </a:r>
          </a:p>
          <a:p>
            <a:pPr marL="609600" indent="-609600" algn="just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dirty="0" smtClean="0">
                <a:cs typeface="Times New Roman" pitchFamily="18" charset="0"/>
              </a:rPr>
              <a:t>       Υγειονομικό  </a:t>
            </a:r>
          </a:p>
          <a:p>
            <a:pPr marL="609600" indent="-609600" algn="just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dirty="0" smtClean="0">
                <a:cs typeface="Times New Roman" pitchFamily="18" charset="0"/>
              </a:rPr>
              <a:t>       Τραπεζικό,  </a:t>
            </a:r>
          </a:p>
          <a:p>
            <a:pPr marL="609600" indent="-609600" algn="just">
              <a:lnSpc>
                <a:spcPct val="80000"/>
              </a:lnSpc>
              <a:buNone/>
              <a:tabLst>
                <a:tab pos="4854575" algn="l"/>
              </a:tabLst>
              <a:defRPr/>
            </a:pPr>
            <a:r>
              <a:rPr lang="el-GR" dirty="0" smtClean="0">
                <a:cs typeface="Times New Roman" pitchFamily="18" charset="0"/>
              </a:rPr>
              <a:t>       Φορολογικό, κλπ.</a:t>
            </a:r>
            <a:r>
              <a:rPr lang="el-GR" dirty="0" smtClean="0"/>
              <a:t>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01316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Αισιοπούλου</a:t>
            </a:r>
            <a:r>
              <a:rPr lang="el-GR" sz="1400" dirty="0" smtClean="0"/>
              <a:t> Κ. (1980) «Το Σύστημα Εσωτερικού Ελέγχου»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Γρηγοράκου</a:t>
            </a:r>
            <a:r>
              <a:rPr lang="el-GR" sz="1400" dirty="0" smtClean="0"/>
              <a:t> Θ. (1989) «Γενικές Αρχές Ελεγκτικής»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Καζαντζής Χρήστος,  (2006) Ελεγκτική &amp; Εσωτερικός Έλεγχος, Εκδόσεις </a:t>
            </a:r>
            <a:r>
              <a:rPr lang="el-GR" sz="1400" dirty="0" err="1" smtClean="0"/>
              <a:t>Business</a:t>
            </a:r>
            <a:r>
              <a:rPr lang="el-GR" sz="1400" dirty="0" smtClean="0"/>
              <a:t> </a:t>
            </a:r>
            <a:r>
              <a:rPr lang="el-GR" sz="1400" dirty="0" err="1" smtClean="0"/>
              <a:t>plus</a:t>
            </a:r>
            <a:endParaRPr lang="el-GR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Κάντζος</a:t>
            </a:r>
            <a:r>
              <a:rPr lang="el-GR" sz="1400" dirty="0" smtClean="0"/>
              <a:t> Κωνσταντίνος, </a:t>
            </a:r>
            <a:r>
              <a:rPr lang="el-GR" sz="1400" dirty="0" err="1" smtClean="0"/>
              <a:t>Χονδράκη</a:t>
            </a:r>
            <a:r>
              <a:rPr lang="el-GR" sz="1400" dirty="0" smtClean="0"/>
              <a:t> Αθηνά (2006)  «Ελεγκτική - Θεωρία και πρακτική» Εκδόσεις 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Κάντζου</a:t>
            </a:r>
            <a:r>
              <a:rPr lang="el-GR" sz="1400" dirty="0" smtClean="0"/>
              <a:t> Κ. (1998) «Ελεγκτική- Θεωρία και Πρακτική»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Καραγιάννη Δ. (1980) «Παραδείγματα εφαρμογής και Ανάλυσης του Γ.Λ.Σ.»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Καραμάνης</a:t>
            </a:r>
            <a:r>
              <a:rPr lang="el-GR" sz="1400" dirty="0" smtClean="0"/>
              <a:t> Κωνσταντίνος, (2008) «Σύγχρονη Ελεγκτική» Εκδόσεις ΟΠΑ,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Νεγκάκης</a:t>
            </a:r>
            <a:r>
              <a:rPr lang="el-GR" sz="1400" dirty="0" smtClean="0"/>
              <a:t> Χρ.,</a:t>
            </a:r>
            <a:r>
              <a:rPr lang="en-US" sz="1400" smtClean="0"/>
              <a:t> </a:t>
            </a:r>
            <a:r>
              <a:rPr lang="el-GR" sz="1400" smtClean="0"/>
              <a:t>Ταχυνάκης</a:t>
            </a:r>
            <a:r>
              <a:rPr lang="el-GR" sz="1400" dirty="0" smtClean="0"/>
              <a:t> Παν., (2012)  «Σύγχρονα Θέματα Ελεγκτικής και Εσωτερικού Ελέγχου» , Εκδόσεις Α. Κοντού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Παπά Α. (1990) «Ελεγκτική»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Παπαδάτου Θεοδώρα, (2005) «Εσωτερικός και εξωτερικός έλεγχος ανωνύμων εταιρειών», Εκδόσεις </a:t>
            </a:r>
            <a:r>
              <a:rPr lang="el-GR" sz="1400" dirty="0" err="1" smtClean="0"/>
              <a:t>Σάκουλα</a:t>
            </a:r>
            <a:r>
              <a:rPr lang="el-GR" sz="1400" dirty="0" smtClean="0"/>
              <a:t>, Αθήνα</a:t>
            </a:r>
          </a:p>
          <a:p>
            <a:pPr marL="447675" indent="-447675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 smtClean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21196"/>
            <a:ext cx="8229600" cy="9525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913284"/>
            <a:ext cx="8240150" cy="3852804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Παπαδοπούλου Ε. (1982) «Φοροδιαφυγή-</a:t>
            </a:r>
            <a:r>
              <a:rPr lang="el-GR" sz="1400" dirty="0" err="1" smtClean="0"/>
              <a:t>Φορολογικ</a:t>
            </a:r>
            <a:r>
              <a:rPr lang="el-GR" sz="1400" dirty="0" smtClean="0"/>
              <a:t>ή Λογιστική-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Σακκκέλη</a:t>
            </a:r>
            <a:r>
              <a:rPr lang="el-GR" sz="1400" dirty="0" smtClean="0"/>
              <a:t> Ε. (1987) «Λογιστική και Ελεγκτική των Εμπορικών Τραπεζών» , Εκδόσεις</a:t>
            </a:r>
            <a:r>
              <a:rPr lang="en-US" sz="1400" dirty="0" smtClean="0"/>
              <a:t> </a:t>
            </a:r>
            <a:r>
              <a:rPr lang="el-GR" sz="1400" dirty="0" err="1" smtClean="0"/>
              <a:t>Βρύκους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Σκόρδου Β. (1987)«Φορολογική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Τερζάκη Γ. (1985) 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Τσακλάγκανου</a:t>
            </a:r>
            <a:r>
              <a:rPr lang="el-GR" sz="1400" dirty="0" smtClean="0"/>
              <a:t> Α. (1994) «Ελεγκτική» Θεσσαλονίκη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Φίλιου Β. (1984) «Η</a:t>
            </a:r>
            <a:r>
              <a:rPr lang="el-GR" sz="1400" smtClean="0"/>
              <a:t> Κοινωνικοοικονομική</a:t>
            </a:r>
            <a:r>
              <a:rPr lang="el-GR" sz="1400" dirty="0" smtClean="0"/>
              <a:t> Λογιστική» , Εκδόσεις ΚΕΠΕ, Αθήνα</a:t>
            </a:r>
            <a:endParaRPr lang="en-US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ΞΕΝΗ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 </a:t>
            </a:r>
            <a:r>
              <a:rPr lang="en-US" sz="1400" dirty="0" smtClean="0"/>
              <a:t>James van Horne “Fundamentals of Financial Management”  N.Y. 1980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Meigs</a:t>
            </a:r>
            <a:r>
              <a:rPr lang="en-US" sz="1400" dirty="0" smtClean="0"/>
              <a:t> </a:t>
            </a:r>
            <a:r>
              <a:rPr lang="en-US" sz="1400" dirty="0" err="1" smtClean="0"/>
              <a:t>W.,Larsen</a:t>
            </a:r>
            <a:r>
              <a:rPr lang="en-US" sz="1400" dirty="0" smtClean="0"/>
              <a:t> J., </a:t>
            </a:r>
            <a:r>
              <a:rPr lang="en-US" sz="1400" dirty="0" err="1" smtClean="0"/>
              <a:t>Meigs</a:t>
            </a:r>
            <a:r>
              <a:rPr lang="en-US" sz="1400" dirty="0" smtClean="0"/>
              <a:t> R. , “Principles of 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Miller m., Bailey L., “GAAS-Guide”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Ricchiute</a:t>
            </a:r>
            <a:r>
              <a:rPr lang="en-US" sz="1400" dirty="0" smtClean="0"/>
              <a:t> D., “Auditing” N.Y. 1989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Sawyer L.B., “The Practice of Modern Internal Auditing” N.Y. 1973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Taylor D., </a:t>
            </a:r>
            <a:r>
              <a:rPr lang="en-US" sz="1400" dirty="0" err="1" smtClean="0"/>
              <a:t>Glezen</a:t>
            </a:r>
            <a:r>
              <a:rPr lang="en-US" sz="1400" dirty="0" smtClean="0"/>
              <a:t> G., “Auditing”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Wallace W.A. “Auditing” N.Y. 1986</a:t>
            </a:r>
            <a:r>
              <a:rPr lang="el-GR" sz="1400" dirty="0" smtClean="0"/>
              <a:t> </a:t>
            </a:r>
          </a:p>
          <a:p>
            <a:pPr marL="447675" indent="-447675"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Ελεγκτική</a:t>
            </a:r>
          </a:p>
          <a:p>
            <a:pPr algn="l"/>
            <a:r>
              <a:rPr lang="el-GR" sz="2800" b="1" dirty="0" smtClean="0"/>
              <a:t>Ενότητα 3:</a:t>
            </a:r>
            <a:r>
              <a:rPr lang="en-US" sz="2800" dirty="0" smtClean="0"/>
              <a:t> </a:t>
            </a:r>
            <a:r>
              <a:rPr lang="el-GR" sz="2800" dirty="0" smtClean="0"/>
              <a:t>Έλεγχος και Ελεγκτική</a:t>
            </a:r>
            <a:endParaRPr lang="en-US" sz="2800" dirty="0" smtClean="0"/>
          </a:p>
          <a:p>
            <a:pPr algn="l"/>
            <a:r>
              <a:rPr lang="el-GR" sz="2800" dirty="0" err="1" smtClean="0"/>
              <a:t>Διακομιχάλης</a:t>
            </a:r>
            <a:r>
              <a:rPr lang="el-GR" sz="2800" dirty="0" smtClean="0"/>
              <a:t>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Διακομιχάλης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Μ. (2015). Ελεγκτική.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Πρέβεζα,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algn="just">
              <a:buNone/>
            </a:pPr>
            <a:r>
              <a:rPr lang="el-GR" dirty="0" smtClean="0"/>
              <a:t>Σκοπός της ενότητας αυτής είναι να δώσει τους ορισμούς και τα είδη του ελέγχου και της ελεγκτικής.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Έλεγχος και Ελεγκτική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684240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l-GR" sz="2600" dirty="0" smtClean="0">
                <a:cs typeface="Times New Roman" pitchFamily="18" charset="0"/>
              </a:rPr>
              <a:t>Έλεγχος είναι η παρακολούθηση των δραστηριοτήτων όλων των τομέων και ενεργειών του συνόλου της επιχείρησης προκειμένου να εξακριβωθεί αν λειτουργεί ομαλά.  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l-GR" sz="2600" dirty="0" smtClean="0"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600" dirty="0" smtClean="0">
                <a:cs typeface="Times New Roman" pitchFamily="18" charset="0"/>
              </a:rPr>
              <a:t>Επίσης, Έλεγχος είναι η μέτρηση της επίτευξης αποτελεσμάτων σε σχέση με κάποια πρότυπα (σχέδια, προγράμματα) και η διόρθωση των τυχόν παρεκκλίσεων, ώστε να εξασφαλίζεται η επίτευξη των αντικειμενικών σκοπών σύμφωνα με τα σχέδια. </a:t>
            </a:r>
            <a:endParaRPr lang="el-GR" sz="2600" dirty="0" smtClean="0"/>
          </a:p>
          <a:p>
            <a:pPr marL="0" indent="0" algn="just">
              <a:buNone/>
            </a:pPr>
            <a:endParaRPr lang="el-GR" sz="2600" b="1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l-GR" dirty="0" smtClean="0"/>
              <a:t>Έλεγχος και Ελεγκτική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9722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l-GR" sz="2600" u="sng" dirty="0" smtClean="0"/>
              <a:t>Ορισμός του ελέγχου: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600" dirty="0" smtClean="0"/>
              <a:t>Έλεγχος είναι η συγκέντρωση τεκμηρίων σχετικά με ορισμένες πληροφορίες, για να διαπιστωθεί ο βαθμός συμφωνίας μεταξύ των πληροφοριών αυτών και ορισμένων κριτηρίων και η διατύπωση σχετικής γνώμης (από τον ελεγκτή) μέσω της έκθεσης ελέγχου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endParaRPr lang="el-GR" sz="2600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Έλεγχος και Ελεγκτική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l-GR" sz="3600" dirty="0" smtClean="0">
                <a:cs typeface="Times New Roman" pitchFamily="18" charset="0"/>
              </a:rPr>
              <a:t>Η ελεγκτική εξετάζει , βασικά τα εξής τρία θέματα :</a:t>
            </a:r>
          </a:p>
          <a:p>
            <a:pPr algn="just">
              <a:lnSpc>
                <a:spcPct val="80000"/>
              </a:lnSpc>
            </a:pPr>
            <a:r>
              <a:rPr lang="el-GR" sz="2800" dirty="0" smtClean="0"/>
              <a:t>   </a:t>
            </a:r>
            <a:r>
              <a:rPr lang="el-GR" sz="2800" dirty="0" smtClean="0">
                <a:cs typeface="Times New Roman" pitchFamily="18" charset="0"/>
              </a:rPr>
              <a:t>    Το Αντικείμενο του ελέγχου </a:t>
            </a:r>
            <a:r>
              <a:rPr lang="en-US" sz="2800" dirty="0" smtClean="0">
                <a:cs typeface="Times New Roman" pitchFamily="18" charset="0"/>
              </a:rPr>
              <a:t>  </a:t>
            </a:r>
            <a:r>
              <a:rPr lang="el-GR" sz="2800" dirty="0" smtClean="0"/>
              <a:t> </a:t>
            </a:r>
            <a:r>
              <a:rPr lang="el-GR" sz="2800" dirty="0" smtClean="0">
                <a:cs typeface="Times New Roman" pitchFamily="18" charset="0"/>
              </a:rPr>
              <a:t>  </a:t>
            </a:r>
          </a:p>
          <a:p>
            <a:pPr algn="just">
              <a:lnSpc>
                <a:spcPct val="80000"/>
              </a:lnSpc>
            </a:pPr>
            <a:r>
              <a:rPr lang="el-GR" sz="2800" dirty="0" smtClean="0">
                <a:cs typeface="Times New Roman" pitchFamily="18" charset="0"/>
              </a:rPr>
              <a:t>       Το Υποκείμενο του ελέγχου </a:t>
            </a:r>
            <a:r>
              <a:rPr lang="en-US" sz="2800" dirty="0" smtClean="0">
                <a:cs typeface="Times New Roman" pitchFamily="18" charset="0"/>
              </a:rPr>
              <a:t> </a:t>
            </a:r>
            <a:r>
              <a:rPr lang="el-GR" sz="2800" dirty="0" smtClean="0"/>
              <a:t>  </a:t>
            </a:r>
            <a:r>
              <a:rPr lang="el-GR" sz="2800" dirty="0" smtClean="0"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el-GR" sz="2800" dirty="0" smtClean="0">
                <a:cs typeface="Times New Roman" pitchFamily="18" charset="0"/>
              </a:rPr>
              <a:t>       Τις Ελεγκτικές διαδικασίες  </a:t>
            </a:r>
          </a:p>
          <a:p>
            <a:pPr marL="0" indent="0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και Ελεγκτική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el-GR" sz="2600" b="1" u="sng" dirty="0" smtClean="0">
                <a:cs typeface="Times New Roman" pitchFamily="18" charset="0"/>
              </a:rPr>
              <a:t>Ορισμοί της Ελεγκτικής:</a:t>
            </a:r>
            <a:endParaRPr lang="el-GR" sz="2600" b="1" dirty="0" smtClean="0"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el-GR" sz="2600" dirty="0" smtClean="0">
                <a:cs typeface="Times New Roman" pitchFamily="18" charset="0"/>
              </a:rPr>
              <a:t> 1) Ελεγκτική είναι η συστηματική εξέταση των βιβλίων και δικαιολογητικών μιας επιχείρησης ή ενός οργανισμού με σκοπό την πιστοποίηση ή εξακρίβωση και την γνωμάτευση για τα γεγονότα τα οποία ανάγονται στην οικονομική κατάσταση και τις οικονομικές πράξεις της επιχείρησης. </a:t>
            </a:r>
          </a:p>
          <a:p>
            <a:pPr algn="just">
              <a:lnSpc>
                <a:spcPct val="80000"/>
              </a:lnSpc>
              <a:buNone/>
            </a:pPr>
            <a:r>
              <a:rPr lang="el-GR" sz="2600" dirty="0" smtClean="0">
                <a:cs typeface="Times New Roman" pitchFamily="18" charset="0"/>
              </a:rPr>
              <a:t> 2) </a:t>
            </a:r>
            <a:r>
              <a:rPr lang="el-GR" sz="2600" dirty="0" smtClean="0"/>
              <a:t>Ε</a:t>
            </a:r>
            <a:r>
              <a:rPr lang="el-GR" sz="2600" dirty="0" smtClean="0">
                <a:cs typeface="Times New Roman" pitchFamily="18" charset="0"/>
              </a:rPr>
              <a:t>λε</a:t>
            </a:r>
            <a:r>
              <a:rPr lang="el-GR" sz="2600" dirty="0" smtClean="0"/>
              <a:t>γ</a:t>
            </a:r>
            <a:r>
              <a:rPr lang="el-GR" sz="2600" dirty="0" smtClean="0">
                <a:cs typeface="Times New Roman" pitchFamily="18" charset="0"/>
              </a:rPr>
              <a:t>κτική είναι σύνολο λογιστικών και οικονομικών ενεργειών που έχουν σαν σκοπό την εξακρίβωση θεμάτων αναγόμενων στη συναλλακτική και λειτουργική δράση των επιχειρήσεων</a:t>
            </a:r>
            <a:endParaRPr lang="el-GR" sz="2600" dirty="0" smtClean="0"/>
          </a:p>
          <a:p>
            <a:pPr algn="just">
              <a:buNone/>
            </a:pPr>
            <a:endParaRPr lang="en-US" sz="26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1340</TotalTime>
  <Words>967</Words>
  <Application>Microsoft Office PowerPoint</Application>
  <PresentationFormat>Προβολή στην οθόνη (16:10)</PresentationFormat>
  <Paragraphs>189</Paragraphs>
  <Slides>25</Slides>
  <Notes>16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Ελεγκτική</vt:lpstr>
      <vt:lpstr>Διαφάνεια 2</vt:lpstr>
      <vt:lpstr>Άδειες Χρήσης</vt:lpstr>
      <vt:lpstr>Χρηματοδότηση</vt:lpstr>
      <vt:lpstr>Σκοποί  ενότητας</vt:lpstr>
      <vt:lpstr> Έλεγχος και Ελεγκτική</vt:lpstr>
      <vt:lpstr> Έλεγχος και Ελεγκτική</vt:lpstr>
      <vt:lpstr>Έλεγχος και Ελεγκτική</vt:lpstr>
      <vt:lpstr>Έλεγχος και Ελεγκτική</vt:lpstr>
      <vt:lpstr>Έλεγχος και Ελεγκτική</vt:lpstr>
      <vt:lpstr>Έλεγχος και Ελεγκτική</vt:lpstr>
      <vt:lpstr>Έλεγχος και Ελεγκτική</vt:lpstr>
      <vt:lpstr>Έλεγχος και Ελεγκτική</vt:lpstr>
      <vt:lpstr>Έλεγχος και Ελεγκτική</vt:lpstr>
      <vt:lpstr>Έλεγχος και Ελεγκτική</vt:lpstr>
      <vt:lpstr>Έλεγχος και Ελεγκτική</vt:lpstr>
      <vt:lpstr>Έλεγχος και Ελεγκτική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22</vt:lpstr>
      <vt:lpstr>Διαφάνεια 23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192</cp:revision>
  <dcterms:created xsi:type="dcterms:W3CDTF">2012-09-06T09:03:05Z</dcterms:created>
  <dcterms:modified xsi:type="dcterms:W3CDTF">2015-11-02T17:32:08Z</dcterms:modified>
</cp:coreProperties>
</file>