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90" r:id="rId21"/>
    <p:sldId id="295" r:id="rId22"/>
    <p:sldId id="305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Χημεία, Σκληρότητα νερού</a:t>
            </a:r>
            <a:r>
              <a:rPr lang="el-GR" sz="1000" dirty="0" smtClean="0">
                <a:solidFill>
                  <a:schemeClr val="bg1"/>
                </a:solidFill>
              </a:rPr>
              <a:t>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com/276/%CE%A4%CE%B6%CE%B9%CF%8C%CE%BB%CE%B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p.gr/%CE%92%CE%99%CE%9F%CE%9B%CE%9F%CE%93%CE%99%CE%91-%CE%A4%CE%9F%CE%9C%CE%9F%CE%A3-%CE%99_p-279715.aspx?LangId=1" TargetMode="External"/><Relationship Id="rId5" Type="http://schemas.openxmlformats.org/officeDocument/2006/relationships/hyperlink" Target="http://www.cup.gr/REECE-JANE-B-_tl-622438.aspx?TableId=163&amp;LangId=1" TargetMode="External"/><Relationship Id="rId4" Type="http://schemas.openxmlformats.org/officeDocument/2006/relationships/hyperlink" Target="http://www.cup.gr/CAMPBELL-NEIL-A-_tl-622435.aspx?TableId=163&amp;LangId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1</a:t>
            </a:r>
            <a:r>
              <a:rPr lang="en-US" sz="2800" smtClean="0"/>
              <a:t>3</a:t>
            </a:r>
            <a:r>
              <a:rPr lang="el-GR" sz="280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Σκληρότητα νερού</a:t>
            </a:r>
            <a:endParaRPr lang="el-GR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σχηματισμού </a:t>
            </a:r>
            <a:r>
              <a:rPr lang="el-GR" dirty="0" err="1"/>
              <a:t>συμπλόκων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Ένας </a:t>
            </a:r>
            <a:r>
              <a:rPr lang="el-GR" dirty="0" err="1"/>
              <a:t>υποκαταστάτης</a:t>
            </a:r>
            <a:r>
              <a:rPr lang="el-GR" dirty="0"/>
              <a:t> που έχει μία μόνο ομάδα δότη ηλεκτρονίων λέγεται</a:t>
            </a:r>
            <a:r>
              <a:rPr lang="el-GR" b="1" dirty="0"/>
              <a:t> </a:t>
            </a:r>
            <a:r>
              <a:rPr lang="el-GR" b="1" dirty="0" err="1"/>
              <a:t>μονοδοντικός</a:t>
            </a:r>
            <a:r>
              <a:rPr lang="el-GR" dirty="0"/>
              <a:t> (π.χ. ΝΗ</a:t>
            </a:r>
            <a:r>
              <a:rPr lang="el-GR" baseline="-25000" dirty="0"/>
              <a:t>3</a:t>
            </a:r>
            <a:r>
              <a:rPr lang="el-GR" dirty="0"/>
              <a:t>), ενώ άλλοι που έχουν δύο ομάδες λέγονται </a:t>
            </a:r>
            <a:r>
              <a:rPr lang="el-GR" dirty="0" err="1"/>
              <a:t>διδοντικοί</a:t>
            </a:r>
            <a:r>
              <a:rPr lang="el-GR" dirty="0"/>
              <a:t> (π.χ. </a:t>
            </a:r>
            <a:r>
              <a:rPr lang="el-GR" dirty="0" err="1"/>
              <a:t>γλυκίνη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Σήμερα είναι γνωστοί </a:t>
            </a:r>
            <a:r>
              <a:rPr lang="el-GR" dirty="0" err="1"/>
              <a:t>τρι</a:t>
            </a:r>
            <a:r>
              <a:rPr lang="el-GR" dirty="0"/>
              <a:t>-, </a:t>
            </a:r>
            <a:r>
              <a:rPr lang="el-GR" dirty="0" err="1"/>
              <a:t>τετρα</a:t>
            </a:r>
            <a:r>
              <a:rPr lang="el-GR" dirty="0"/>
              <a:t>-, </a:t>
            </a:r>
            <a:r>
              <a:rPr lang="el-GR" dirty="0" err="1"/>
              <a:t>πεντα</a:t>
            </a:r>
            <a:r>
              <a:rPr lang="el-GR" dirty="0"/>
              <a:t>- και </a:t>
            </a:r>
            <a:r>
              <a:rPr lang="el-GR" dirty="0" err="1"/>
              <a:t>εξα</a:t>
            </a:r>
            <a:r>
              <a:rPr lang="el-GR" dirty="0"/>
              <a:t>-</a:t>
            </a:r>
            <a:r>
              <a:rPr lang="el-GR" dirty="0" err="1"/>
              <a:t>δοντικοί</a:t>
            </a:r>
            <a:r>
              <a:rPr lang="el-GR" dirty="0"/>
              <a:t> </a:t>
            </a:r>
            <a:r>
              <a:rPr lang="el-GR" dirty="0" err="1"/>
              <a:t>υποκαταστάτες</a:t>
            </a:r>
            <a:r>
              <a:rPr lang="el-GR" dirty="0"/>
              <a:t>. </a:t>
            </a:r>
            <a:endParaRPr lang="en-US" dirty="0" smtClean="0"/>
          </a:p>
          <a:p>
            <a:r>
              <a:rPr lang="el-GR" dirty="0" smtClean="0"/>
              <a:t>Ως </a:t>
            </a:r>
            <a:r>
              <a:rPr lang="el-GR" dirty="0"/>
              <a:t>αντιδραστήρια τιτλοδότησης, οι </a:t>
            </a:r>
            <a:r>
              <a:rPr lang="el-GR" b="1" dirty="0" err="1"/>
              <a:t>πολυδοντικοί</a:t>
            </a:r>
            <a:r>
              <a:rPr lang="el-GR" b="1" dirty="0"/>
              <a:t> </a:t>
            </a:r>
            <a:r>
              <a:rPr lang="el-GR" b="1" dirty="0" err="1"/>
              <a:t>υποκαταστάτες</a:t>
            </a:r>
            <a:r>
              <a:rPr lang="el-GR" dirty="0"/>
              <a:t> παρουσιάζουν δύο πλεονεκτήματα έναντι των </a:t>
            </a:r>
            <a:r>
              <a:rPr lang="el-GR" dirty="0" err="1"/>
              <a:t>μονοδοντικών</a:t>
            </a:r>
            <a:r>
              <a:rPr lang="el-GR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</a:t>
            </a:r>
            <a:r>
              <a:rPr lang="el-GR" dirty="0"/>
              <a:t>) αντιδρούν απότομα με τα κατιόντα και συνεπώς παρέχουν οξύτερα τελικά σημεία </a:t>
            </a:r>
            <a:r>
              <a:rPr lang="el-GR" dirty="0" err="1" smtClean="0"/>
              <a:t>ογκομέτρησης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) αντιδρούν με τα </a:t>
            </a:r>
            <a:r>
              <a:rPr lang="el-GR" dirty="0" err="1"/>
              <a:t>μεταλλοϊόντα</a:t>
            </a:r>
            <a:r>
              <a:rPr lang="el-GR" dirty="0"/>
              <a:t> σε ένα συνήθως στάδιο ενώ ο σχηματισμός </a:t>
            </a:r>
            <a:r>
              <a:rPr lang="el-GR" dirty="0" err="1"/>
              <a:t>συμπλόκων</a:t>
            </a:r>
            <a:r>
              <a:rPr lang="el-GR" dirty="0"/>
              <a:t> με </a:t>
            </a:r>
            <a:r>
              <a:rPr lang="el-GR" dirty="0" err="1"/>
              <a:t>μονοδοντικούς</a:t>
            </a:r>
            <a:r>
              <a:rPr lang="el-GR" dirty="0"/>
              <a:t> </a:t>
            </a:r>
            <a:r>
              <a:rPr lang="el-GR" dirty="0" err="1"/>
              <a:t>υποκαταστάτες</a:t>
            </a:r>
            <a:r>
              <a:rPr lang="el-GR" dirty="0"/>
              <a:t> περιλαμβάνει δύο περισσότερα ενδιάμεσα στάδια.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52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/>
              <a:t>Αιθυλενοδιαμινοτετραοξικό</a:t>
            </a:r>
            <a:r>
              <a:rPr lang="el-GR" i="1" dirty="0"/>
              <a:t> οξύ – </a:t>
            </a:r>
            <a:r>
              <a:rPr lang="en-GB" i="1" dirty="0"/>
              <a:t>EDTA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3364"/>
            <a:ext cx="880460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91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/>
              <a:t>Αιθυλενοδιαμινοτετραοξικό</a:t>
            </a:r>
            <a:r>
              <a:rPr lang="el-GR" i="1" dirty="0"/>
              <a:t> οξύ – </a:t>
            </a:r>
            <a:r>
              <a:rPr lang="en-GB" i="1" dirty="0"/>
              <a:t>EDTA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4340"/>
            <a:ext cx="6552728" cy="457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2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Καθορισμός </a:t>
            </a:r>
            <a:r>
              <a:rPr lang="el-GR" dirty="0"/>
              <a:t>του τελικού σημείου στις </a:t>
            </a:r>
            <a:r>
              <a:rPr lang="el-GR" dirty="0" err="1"/>
              <a:t>συμπλοκομετρικές</a:t>
            </a:r>
            <a:r>
              <a:rPr lang="el-GR" dirty="0"/>
              <a:t> </a:t>
            </a:r>
            <a:r>
              <a:rPr lang="el-GR" dirty="0" err="1"/>
              <a:t>ογκομετρήσεις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Το τελικό σημείο στις </a:t>
            </a:r>
            <a:r>
              <a:rPr lang="el-GR" dirty="0" err="1"/>
              <a:t>συμπλοκομετρικές</a:t>
            </a:r>
            <a:r>
              <a:rPr lang="el-GR" dirty="0"/>
              <a:t> </a:t>
            </a:r>
            <a:r>
              <a:rPr lang="el-GR" dirty="0" err="1"/>
              <a:t>ογκομετρήσεις</a:t>
            </a:r>
            <a:r>
              <a:rPr lang="el-GR" dirty="0"/>
              <a:t> καθορίζεται συνήθως με τη βοήθεια μεταλλικών δεικτών ή </a:t>
            </a:r>
            <a:r>
              <a:rPr lang="el-GR" dirty="0" err="1"/>
              <a:t>ποτενσιομετρικά</a:t>
            </a:r>
            <a:r>
              <a:rPr lang="el-GR" dirty="0"/>
              <a:t> ή </a:t>
            </a:r>
            <a:r>
              <a:rPr lang="el-GR" dirty="0" err="1"/>
              <a:t>φασματοφωτομετρικά</a:t>
            </a:r>
            <a:r>
              <a:rPr lang="el-GR" dirty="0"/>
              <a:t>.</a:t>
            </a:r>
          </a:p>
          <a:p>
            <a:r>
              <a:rPr lang="el-GR" dirty="0"/>
              <a:t>Οι μεταλλικοί δείκτες είναι οργανικές ενώσεις οι οποίες σχηματίζουν με τα </a:t>
            </a:r>
            <a:r>
              <a:rPr lang="el-GR" dirty="0" err="1"/>
              <a:t>μεταλλοϊόντα</a:t>
            </a:r>
            <a:r>
              <a:rPr lang="el-GR" dirty="0"/>
              <a:t> </a:t>
            </a:r>
            <a:r>
              <a:rPr lang="el-GR" dirty="0" err="1"/>
              <a:t>σύμπλοκα</a:t>
            </a:r>
            <a:r>
              <a:rPr lang="el-GR" dirty="0"/>
              <a:t>, ΜΔ, τα οποία έχουν διαφορετικό χρώμα από το χρώμα του ελεύθερου δείκτη Δ.</a:t>
            </a:r>
          </a:p>
          <a:p>
            <a:r>
              <a:rPr lang="el-GR" dirty="0"/>
              <a:t>Θεωρητικά, είναι δυνατό να καθορισθεί το τελικό σημείο μιας </a:t>
            </a:r>
            <a:r>
              <a:rPr lang="el-GR" dirty="0" err="1"/>
              <a:t>συμπλοκομετρικής</a:t>
            </a:r>
            <a:r>
              <a:rPr lang="el-GR" dirty="0"/>
              <a:t> </a:t>
            </a:r>
            <a:r>
              <a:rPr lang="el-GR" dirty="0" err="1"/>
              <a:t>ογκομέτρησης</a:t>
            </a:r>
            <a:r>
              <a:rPr lang="el-GR" dirty="0"/>
              <a:t> από την </a:t>
            </a:r>
            <a:r>
              <a:rPr lang="el-GR" dirty="0" err="1"/>
              <a:t>ποτενσιομετρική</a:t>
            </a:r>
            <a:r>
              <a:rPr lang="el-GR" dirty="0"/>
              <a:t> καμπύλη </a:t>
            </a:r>
            <a:r>
              <a:rPr lang="el-GR" dirty="0" err="1"/>
              <a:t>ογκομετρήσεως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605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της σκληρότητας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Η χρήση σκληρού νερού, δηλαδή νερού που περιέχει υπερβολικές ποσότητες διαλυμένων αλάτων κυρίως του ασβεστίου και του μαγνησίου δημιουργεί πολλά προβλήματα. </a:t>
            </a:r>
            <a:endParaRPr lang="en-US" dirty="0" smtClean="0"/>
          </a:p>
          <a:p>
            <a:r>
              <a:rPr lang="el-GR" dirty="0" smtClean="0"/>
              <a:t>Πχ </a:t>
            </a:r>
            <a:r>
              <a:rPr lang="el-GR" dirty="0"/>
              <a:t>το σκληρό νερό προκαλεί προβλήματα στους ατμολέβητες και σε παρόμοια μηχανήματα διότι αποτίθεται </a:t>
            </a:r>
            <a:r>
              <a:rPr lang="en-GB" dirty="0" err="1"/>
              <a:t>CaC</a:t>
            </a:r>
            <a:r>
              <a:rPr lang="el-GR" dirty="0"/>
              <a:t>Ο</a:t>
            </a:r>
            <a:r>
              <a:rPr lang="el-GR" baseline="-25000" dirty="0"/>
              <a:t>3</a:t>
            </a:r>
            <a:r>
              <a:rPr lang="el-GR" dirty="0"/>
              <a:t> στα τοιχώματα αυτών κατά την θέρμανση του νερού. </a:t>
            </a:r>
            <a:endParaRPr lang="en-US" dirty="0" smtClean="0"/>
          </a:p>
          <a:p>
            <a:r>
              <a:rPr lang="el-GR" dirty="0" smtClean="0"/>
              <a:t>Επίσης </a:t>
            </a:r>
            <a:r>
              <a:rPr lang="el-GR" dirty="0"/>
              <a:t>πολύ σκληρό νερό δεν είναι πόσιμο και προκαλεί διαταραχές στην υγεία. Για τους λόγους αυτούς επιβάλλεται ο προσδιορισμός της σκληρότητας του νερού ώστε όπου αυτό αποδειχθεί απαραίτητο, να λαμβάνονται μέτρα για την αποσκλήρυνσή του.</a:t>
            </a:r>
          </a:p>
          <a:p>
            <a:r>
              <a:rPr lang="el-GR" dirty="0"/>
              <a:t>Ο προσδιορισμός της σκληρότητας νερού είναι η πιο σημαντική εφαρμογή των </a:t>
            </a:r>
            <a:r>
              <a:rPr lang="el-GR" dirty="0" err="1"/>
              <a:t>συμπλοκομετρικών</a:t>
            </a:r>
            <a:r>
              <a:rPr lang="el-GR" dirty="0"/>
              <a:t> </a:t>
            </a:r>
            <a:r>
              <a:rPr lang="el-GR" dirty="0" err="1"/>
              <a:t>ογκομετρήσεων</a:t>
            </a:r>
            <a:r>
              <a:rPr lang="el-GR" dirty="0"/>
              <a:t> με </a:t>
            </a:r>
            <a:r>
              <a:rPr lang="en-GB" dirty="0"/>
              <a:t>EDTA</a:t>
            </a:r>
            <a:r>
              <a:rPr lang="el-GR" dirty="0"/>
              <a:t>. Συνήθως προσδιορίζεται η ολική σκληρότητα του νερού δηλαδή το σύνολο ασβεστίου και μαγνησίου.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44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της σκληρότητας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Υπάρχουν διάφοροι τρόποι (βαθμοί σκληρότητας ή σκληρομετρικοί βαθμοί) για να </a:t>
            </a:r>
            <a:r>
              <a:rPr lang="el-GR" dirty="0" smtClean="0"/>
              <a:t>εκφράσουμε την σκληρότητα του νερού:</a:t>
            </a:r>
            <a:endParaRPr lang="en-US" dirty="0" smtClean="0"/>
          </a:p>
          <a:p>
            <a:pPr lvl="1"/>
            <a:r>
              <a:rPr lang="el-GR" dirty="0"/>
              <a:t>1 γερμανικός βαθμός σκληρότητας, </a:t>
            </a:r>
            <a:r>
              <a:rPr lang="en-GB" dirty="0"/>
              <a:t>D</a:t>
            </a:r>
            <a:r>
              <a:rPr lang="el-GR" baseline="30000" dirty="0"/>
              <a:t>0</a:t>
            </a:r>
            <a:r>
              <a:rPr lang="el-GR" dirty="0"/>
              <a:t> = 1 </a:t>
            </a:r>
            <a:r>
              <a:rPr lang="en-GB" dirty="0"/>
              <a:t>mg Ca</a:t>
            </a:r>
            <a:r>
              <a:rPr lang="el-GR" dirty="0"/>
              <a:t>Ο/100 </a:t>
            </a:r>
            <a:r>
              <a:rPr lang="en-GB" dirty="0"/>
              <a:t>mL </a:t>
            </a:r>
            <a:r>
              <a:rPr lang="el-GR" dirty="0"/>
              <a:t>νερού </a:t>
            </a:r>
          </a:p>
          <a:p>
            <a:pPr lvl="1"/>
            <a:r>
              <a:rPr lang="el-GR" dirty="0"/>
              <a:t>1 γαλλικός βαθμός σκληρότητας, </a:t>
            </a:r>
            <a:r>
              <a:rPr lang="en-GB" dirty="0"/>
              <a:t>F</a:t>
            </a:r>
            <a:r>
              <a:rPr lang="el-GR" baseline="30000" dirty="0"/>
              <a:t>0</a:t>
            </a:r>
            <a:r>
              <a:rPr lang="el-GR" dirty="0"/>
              <a:t> = 1 </a:t>
            </a:r>
            <a:r>
              <a:rPr lang="en-GB" dirty="0"/>
              <a:t>mg </a:t>
            </a:r>
            <a:r>
              <a:rPr lang="en-GB" dirty="0" err="1"/>
              <a:t>CaC</a:t>
            </a:r>
            <a:r>
              <a:rPr lang="el-GR" dirty="0"/>
              <a:t>Ο</a:t>
            </a:r>
            <a:r>
              <a:rPr lang="el-GR" baseline="-25000" dirty="0"/>
              <a:t>3</a:t>
            </a:r>
            <a:r>
              <a:rPr lang="el-GR" dirty="0"/>
              <a:t>/100 </a:t>
            </a:r>
            <a:r>
              <a:rPr lang="en-GB" dirty="0"/>
              <a:t>mL </a:t>
            </a:r>
            <a:r>
              <a:rPr lang="el-GR" dirty="0"/>
              <a:t>νερού </a:t>
            </a:r>
          </a:p>
          <a:p>
            <a:pPr lvl="1"/>
            <a:r>
              <a:rPr lang="el-GR" dirty="0"/>
              <a:t>1 αγγλικός βαθμός σκληρότητας: 1 κόκκος (</a:t>
            </a:r>
            <a:r>
              <a:rPr lang="en-GB" dirty="0"/>
              <a:t>grain </a:t>
            </a:r>
            <a:r>
              <a:rPr lang="el-GR" dirty="0"/>
              <a:t>= 0.0548 </a:t>
            </a:r>
            <a:r>
              <a:rPr lang="en-GB" dirty="0"/>
              <a:t>g</a:t>
            </a:r>
            <a:r>
              <a:rPr lang="el-GR" dirty="0"/>
              <a:t>) </a:t>
            </a:r>
            <a:r>
              <a:rPr lang="en-GB" dirty="0" err="1"/>
              <a:t>CaC</a:t>
            </a:r>
            <a:r>
              <a:rPr lang="el-GR" dirty="0"/>
              <a:t>Ο</a:t>
            </a:r>
            <a:r>
              <a:rPr lang="el-GR" baseline="-25000" dirty="0"/>
              <a:t>3</a:t>
            </a:r>
            <a:r>
              <a:rPr lang="el-GR" dirty="0"/>
              <a:t> ανά γαλόνι (10.000 κόκκοι) νερού.</a:t>
            </a:r>
          </a:p>
          <a:p>
            <a:pPr lvl="1"/>
            <a:r>
              <a:rPr lang="el-GR" dirty="0"/>
              <a:t>Στις ΗΠΑ η σκληρότητα εκφράζεται σε </a:t>
            </a:r>
            <a:r>
              <a:rPr lang="en-GB" dirty="0"/>
              <a:t>mg </a:t>
            </a:r>
            <a:r>
              <a:rPr lang="en-GB" dirty="0" err="1"/>
              <a:t>CaC</a:t>
            </a:r>
            <a:r>
              <a:rPr lang="el-GR" dirty="0"/>
              <a:t>Ο</a:t>
            </a:r>
            <a:r>
              <a:rPr lang="el-GR" baseline="-25000" dirty="0"/>
              <a:t>3</a:t>
            </a:r>
            <a:r>
              <a:rPr lang="el-GR" dirty="0"/>
              <a:t>/</a:t>
            </a:r>
            <a:r>
              <a:rPr lang="en-GB" dirty="0"/>
              <a:t>L </a:t>
            </a:r>
            <a:r>
              <a:rPr lang="el-GR" dirty="0"/>
              <a:t>νερού δηλαδή μέρη </a:t>
            </a:r>
            <a:r>
              <a:rPr lang="en-GB" dirty="0" err="1"/>
              <a:t>CaC</a:t>
            </a:r>
            <a:r>
              <a:rPr lang="en-US" dirty="0"/>
              <a:t>O</a:t>
            </a:r>
            <a:r>
              <a:rPr lang="el-GR" baseline="-25000" dirty="0"/>
              <a:t>3</a:t>
            </a:r>
            <a:r>
              <a:rPr lang="el-GR" dirty="0"/>
              <a:t> ανά εκατομμύριο (</a:t>
            </a:r>
            <a:r>
              <a:rPr lang="en-GB" dirty="0"/>
              <a:t>ppm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08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561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Αντιδραστήρια - Σκεύη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1. Πρότυπο διάλυμα </a:t>
            </a:r>
            <a:r>
              <a:rPr lang="en-GB" dirty="0"/>
              <a:t>EDTA</a:t>
            </a:r>
            <a:r>
              <a:rPr lang="el-GR" dirty="0"/>
              <a:t> 0.01000 Ν (βλ. παρατήρηση 2, παρακάτω)· 4 </a:t>
            </a:r>
            <a:r>
              <a:rPr lang="en-GB" dirty="0"/>
              <a:t>g EDTA </a:t>
            </a:r>
            <a:r>
              <a:rPr lang="el-GR" dirty="0"/>
              <a:t>(βλ. παρατήρηση 3, παρακάτω)· 0.1 </a:t>
            </a:r>
            <a:r>
              <a:rPr lang="en-GB" dirty="0"/>
              <a:t>g </a:t>
            </a:r>
            <a:r>
              <a:rPr lang="en-GB" dirty="0" err="1"/>
              <a:t>MgCl</a:t>
            </a:r>
            <a:r>
              <a:rPr lang="el-GR" baseline="-25000" dirty="0"/>
              <a:t>2</a:t>
            </a:r>
            <a:r>
              <a:rPr lang="el-GR" dirty="0"/>
              <a:t>∙6</a:t>
            </a:r>
            <a:r>
              <a:rPr lang="en-GB" dirty="0"/>
              <a:t>H</a:t>
            </a:r>
            <a:r>
              <a:rPr lang="el-GR" baseline="-25000" dirty="0"/>
              <a:t>2</a:t>
            </a:r>
            <a:r>
              <a:rPr lang="en-US" dirty="0"/>
              <a:t>O </a:t>
            </a:r>
            <a:r>
              <a:rPr lang="el-GR" dirty="0"/>
              <a:t>(βλ. παρατήρηση 4, παρακάτω) σε 1000 </a:t>
            </a:r>
            <a:r>
              <a:rPr lang="en-GB" dirty="0"/>
              <a:t>mL </a:t>
            </a:r>
            <a:r>
              <a:rPr lang="el-GR" dirty="0" err="1"/>
              <a:t>απεσταγμένου</a:t>
            </a:r>
            <a:r>
              <a:rPr lang="el-GR" dirty="0"/>
              <a:t> νερού.</a:t>
            </a:r>
          </a:p>
          <a:p>
            <a:r>
              <a:rPr lang="el-GR" dirty="0"/>
              <a:t>2. Ρυθμιστικό διάλυμα </a:t>
            </a:r>
            <a:r>
              <a:rPr lang="en-GB" dirty="0"/>
              <a:t>p</a:t>
            </a:r>
            <a:r>
              <a:rPr lang="el-GR" dirty="0"/>
              <a:t>Η = 10 (βλ. παρατήρηση 2, παρακάτω): 67,5 </a:t>
            </a:r>
            <a:r>
              <a:rPr lang="en-GB" dirty="0"/>
              <a:t>g NH</a:t>
            </a:r>
            <a:r>
              <a:rPr lang="en-GB" baseline="-25000" dirty="0"/>
              <a:t>4</a:t>
            </a:r>
            <a:r>
              <a:rPr lang="en-GB" dirty="0"/>
              <a:t>C</a:t>
            </a:r>
            <a:r>
              <a:rPr lang="en-US" dirty="0"/>
              <a:t>l </a:t>
            </a:r>
            <a:r>
              <a:rPr lang="el-GR" dirty="0"/>
              <a:t>διαλύονται σε 570 </a:t>
            </a:r>
            <a:r>
              <a:rPr lang="en-GB" dirty="0"/>
              <a:t>mL </a:t>
            </a:r>
            <a:r>
              <a:rPr lang="el-GR" dirty="0"/>
              <a:t>πυκνής ΝΗ</a:t>
            </a:r>
            <a:r>
              <a:rPr lang="el-GR" baseline="-25000" dirty="0"/>
              <a:t>3</a:t>
            </a:r>
            <a:r>
              <a:rPr lang="el-GR" dirty="0"/>
              <a:t> και το μίγμα αραιώνεται με </a:t>
            </a:r>
            <a:r>
              <a:rPr lang="el-GR" dirty="0" err="1"/>
              <a:t>απεσταγμένο</a:t>
            </a:r>
            <a:r>
              <a:rPr lang="el-GR" dirty="0"/>
              <a:t> νερό μέχρι 1000 </a:t>
            </a:r>
            <a:r>
              <a:rPr lang="en-GB" dirty="0"/>
              <a:t>mL</a:t>
            </a:r>
            <a:r>
              <a:rPr lang="el-GR" dirty="0"/>
              <a:t>. </a:t>
            </a:r>
            <a:r>
              <a:rPr lang="el-GR" b="1" dirty="0"/>
              <a:t>Το διάλυμα αυτό κρατείται στην </a:t>
            </a:r>
            <a:r>
              <a:rPr lang="el-GR" b="1" dirty="0" err="1"/>
              <a:t>απαγωγό</a:t>
            </a:r>
            <a:r>
              <a:rPr lang="el-GR" b="1" dirty="0"/>
              <a:t> εστία λόγω των επικίνδυνων ατμών αμμωνίας.</a:t>
            </a:r>
            <a:endParaRPr lang="el-GR" dirty="0"/>
          </a:p>
          <a:p>
            <a:r>
              <a:rPr lang="el-GR" dirty="0"/>
              <a:t>3. Διάλυμα ΕΒΤ (0,5 % </a:t>
            </a:r>
            <a:r>
              <a:rPr lang="en-GB" dirty="0"/>
              <a:t>w</a:t>
            </a:r>
            <a:r>
              <a:rPr lang="el-GR" dirty="0"/>
              <a:t>/</a:t>
            </a:r>
            <a:r>
              <a:rPr lang="en-GB" dirty="0"/>
              <a:t>v</a:t>
            </a:r>
            <a:r>
              <a:rPr lang="el-GR" dirty="0"/>
              <a:t>) σε αιθανόλη. </a:t>
            </a:r>
            <a:r>
              <a:rPr lang="el-GR" b="1" dirty="0"/>
              <a:t>Προσοχή! Ο δείκτης βάφει ρούχα και δέρμα!</a:t>
            </a:r>
            <a:endParaRPr lang="el-GR" dirty="0"/>
          </a:p>
          <a:p>
            <a:r>
              <a:rPr lang="el-GR" dirty="0"/>
              <a:t>4. </a:t>
            </a:r>
            <a:r>
              <a:rPr lang="el-GR" dirty="0" err="1"/>
              <a:t>Προχοΐδα</a:t>
            </a:r>
            <a:r>
              <a:rPr lang="el-GR" dirty="0"/>
              <a:t> 50,00 </a:t>
            </a:r>
            <a:r>
              <a:rPr lang="en-GB" dirty="0"/>
              <a:t>mL</a:t>
            </a:r>
            <a:endParaRPr lang="el-GR" dirty="0"/>
          </a:p>
          <a:p>
            <a:r>
              <a:rPr lang="el-GR" dirty="0"/>
              <a:t>5. Σιφώνιο 50,00 </a:t>
            </a:r>
            <a:r>
              <a:rPr lang="en-GB" dirty="0"/>
              <a:t>mL</a:t>
            </a:r>
            <a:endParaRPr lang="el-GR" dirty="0"/>
          </a:p>
          <a:p>
            <a:r>
              <a:rPr lang="el-GR" dirty="0"/>
              <a:t>6. Κωνικές φιάλες των 250 </a:t>
            </a:r>
            <a:r>
              <a:rPr lang="en-GB" dirty="0"/>
              <a:t>mL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214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του προσδιορισμού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50,00 </a:t>
            </a:r>
            <a:r>
              <a:rPr lang="en-GB" dirty="0"/>
              <a:t>mL </a:t>
            </a:r>
            <a:r>
              <a:rPr lang="el-GR" dirty="0"/>
              <a:t>αγνώστου διαλύματος φέρονται σε κωνική φιάλη των 250 </a:t>
            </a:r>
            <a:r>
              <a:rPr lang="en-GB" dirty="0"/>
              <a:t>mL</a:t>
            </a:r>
            <a:r>
              <a:rPr lang="el-GR" dirty="0"/>
              <a:t>, προστίθενται 2 </a:t>
            </a:r>
            <a:r>
              <a:rPr lang="en-GB" dirty="0"/>
              <a:t>mL </a:t>
            </a:r>
            <a:r>
              <a:rPr lang="el-GR" dirty="0"/>
              <a:t>ρυθμιστικού διαλύματος, 4 σταγόνες δείκτη ΕΒΤ και το μίγμα </a:t>
            </a:r>
            <a:r>
              <a:rPr lang="el-GR" dirty="0" err="1"/>
              <a:t>ογκομετρείται</a:t>
            </a:r>
            <a:r>
              <a:rPr lang="el-GR" dirty="0"/>
              <a:t> με το διάλυμα </a:t>
            </a:r>
            <a:r>
              <a:rPr lang="en-GB" dirty="0"/>
              <a:t>EDTA </a:t>
            </a:r>
            <a:r>
              <a:rPr lang="el-GR" dirty="0"/>
              <a:t>μέχρις αλλαγής του χρώματος από </a:t>
            </a:r>
            <a:r>
              <a:rPr lang="el-GR" dirty="0" err="1"/>
              <a:t>οινέρυθρο</a:t>
            </a:r>
            <a:r>
              <a:rPr lang="el-GR" dirty="0"/>
              <a:t> σε κυανό. Η ανάλυση επαναλαμβάνεται ακόμη δύο φορές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99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51368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1. Η </a:t>
            </a:r>
            <a:r>
              <a:rPr lang="el-GR" dirty="0" err="1"/>
              <a:t>ογκομέτρηση</a:t>
            </a:r>
            <a:r>
              <a:rPr lang="el-GR" dirty="0"/>
              <a:t> γίνεται σε </a:t>
            </a:r>
            <a:r>
              <a:rPr lang="en-GB" dirty="0"/>
              <a:t>p</a:t>
            </a:r>
            <a:r>
              <a:rPr lang="el-GR" dirty="0"/>
              <a:t>Η=10 διότι σε διαλύματα με </a:t>
            </a:r>
            <a:r>
              <a:rPr lang="en-GB" dirty="0"/>
              <a:t>p</a:t>
            </a:r>
            <a:r>
              <a:rPr lang="el-GR" dirty="0"/>
              <a:t>Η &lt; 10 δεν έχουμε σαφή αλλαγή χρώματος στο τελικό σημείο ενώ σε διαλύματα με </a:t>
            </a:r>
            <a:r>
              <a:rPr lang="en-GB" dirty="0"/>
              <a:t>p</a:t>
            </a:r>
            <a:r>
              <a:rPr lang="el-GR" dirty="0"/>
              <a:t>Η &gt; 10 το </a:t>
            </a:r>
            <a:r>
              <a:rPr lang="en-GB" dirty="0"/>
              <a:t>Mg </a:t>
            </a:r>
            <a:r>
              <a:rPr lang="el-GR" dirty="0"/>
              <a:t>καθιζάνει υπό τη μορφή υδροξειδίου.</a:t>
            </a:r>
          </a:p>
          <a:p>
            <a:r>
              <a:rPr lang="el-GR" dirty="0"/>
              <a:t>2. </a:t>
            </a:r>
            <a:r>
              <a:rPr lang="en-GB" dirty="0"/>
              <a:t>T</a:t>
            </a:r>
            <a:r>
              <a:rPr lang="el-GR" dirty="0"/>
              <a:t>ο ρυθμιστικό διάλυμα και το διάλυμα </a:t>
            </a:r>
            <a:r>
              <a:rPr lang="en-GB" dirty="0"/>
              <a:t>EDTA </a:t>
            </a:r>
            <a:r>
              <a:rPr lang="el-GR" dirty="0"/>
              <a:t>φυλάσσονται σε φιάλες από πολυαιθυλένιο και όχι σε γυάλινες για να μην μολυνθούν από ιόντα του γυαλιού τα οποία παρεμποδίζουν τις σχετικές αντιδράσεις.</a:t>
            </a:r>
          </a:p>
          <a:p>
            <a:r>
              <a:rPr lang="el-GR" dirty="0"/>
              <a:t>3. </a:t>
            </a:r>
            <a:r>
              <a:rPr lang="en-GB" dirty="0"/>
              <a:t>T</a:t>
            </a:r>
            <a:r>
              <a:rPr lang="el-GR" dirty="0"/>
              <a:t>ο </a:t>
            </a:r>
            <a:r>
              <a:rPr lang="en-GB" dirty="0"/>
              <a:t>EDTA </a:t>
            </a:r>
            <a:r>
              <a:rPr lang="el-GR" dirty="0"/>
              <a:t>διαλύεται αργά (~20 </a:t>
            </a:r>
            <a:r>
              <a:rPr lang="en-GB" dirty="0"/>
              <a:t>min </a:t>
            </a:r>
            <a:r>
              <a:rPr lang="el-GR" dirty="0"/>
              <a:t>ή παραπάνω). Για το λόγο αυτό η παρασκευή του θα πρέπει να γίνεται μία μέρα πριν να χρησιμοποιηθεί και αν παραμένουν αδιάλυτα σωματίδια τότε πρέπει να διηθείται γιατί αλλιώς η συγκέντρωση του συνεχώς θα μεταβάλλεται όσο αυτά διαλύονται.</a:t>
            </a:r>
          </a:p>
          <a:p>
            <a:r>
              <a:rPr lang="el-GR" dirty="0"/>
              <a:t>4. Το μαγνήσιο είναι απαραίτητο για την επίτευξη απότομης χρωματικής αλλαγής στο τελικό σημείο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88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Σκληρότητα νερού</a:t>
            </a:r>
            <a:endParaRPr lang="el-GR" sz="2800" b="1" dirty="0" smtClean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8952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 έκδοση, 2008 </a:t>
            </a:r>
          </a:p>
          <a:p>
            <a:pPr marL="0" indent="0">
              <a:buNone/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 </a:t>
            </a:r>
          </a:p>
          <a:p>
            <a:pPr marL="0" indent="0">
              <a:buNone/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 </a:t>
            </a:r>
          </a:p>
          <a:p>
            <a:pPr marL="0" indent="0">
              <a:buNone/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</a:t>
            </a:r>
            <a:r>
              <a:rPr lang="el-GR" sz="1400" dirty="0"/>
              <a:t>: Θέματα και εργαστηριακές ασκήσεις. Εκδόσεις </a:t>
            </a:r>
            <a:r>
              <a:rPr lang="el-GR" sz="1400" dirty="0" err="1">
                <a:hlinkClick r:id="rId3"/>
              </a:rPr>
              <a:t>Τζιόλα</a:t>
            </a:r>
            <a:r>
              <a:rPr lang="el-GR" sz="1400" dirty="0"/>
              <a:t>, 2009, 408 σελ. </a:t>
            </a:r>
          </a:p>
          <a:p>
            <a:pPr marL="0" indent="0">
              <a:buNone/>
            </a:pPr>
            <a:r>
              <a:rPr lang="el-GR" sz="1400" dirty="0"/>
              <a:t>5.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/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. </a:t>
            </a:r>
          </a:p>
          <a:p>
            <a:pPr marL="0" indent="0">
              <a:buNone/>
            </a:pPr>
            <a:r>
              <a:rPr lang="el-GR" sz="1400" dirty="0"/>
              <a:t>6*. J.M. B</a:t>
            </a:r>
            <a:r>
              <a:rPr lang="en-US" sz="1400" dirty="0"/>
              <a:t>erg</a:t>
            </a:r>
            <a:r>
              <a:rPr lang="el-GR" sz="1400" dirty="0"/>
              <a:t>, J.L T</a:t>
            </a:r>
            <a:r>
              <a:rPr lang="en-US" sz="1400" dirty="0" err="1"/>
              <a:t>ymozcko</a:t>
            </a:r>
            <a:r>
              <a:rPr lang="el-GR" sz="1400" dirty="0"/>
              <a:t>, L.S</a:t>
            </a:r>
            <a:r>
              <a:rPr lang="en-US" sz="1400" dirty="0" err="1"/>
              <a:t>ryer</a:t>
            </a:r>
            <a:r>
              <a:rPr lang="el-GR" sz="1400" dirty="0"/>
              <a:t>, </a:t>
            </a:r>
            <a:r>
              <a:rPr lang="el-GR" sz="1400" i="1" dirty="0"/>
              <a:t>Βιοχημεία</a:t>
            </a:r>
            <a:r>
              <a:rPr lang="el-GR" sz="1400" dirty="0"/>
              <a:t>, 7</a:t>
            </a:r>
            <a:r>
              <a:rPr lang="el-GR" sz="1400" baseline="30000" dirty="0"/>
              <a:t>η</a:t>
            </a:r>
            <a:r>
              <a:rPr lang="el-GR" sz="1400" dirty="0"/>
              <a:t> έκδοση, Πανεπιστημιακές Εκδόσεις Κρήτης, Ηράκλειο 2014.  </a:t>
            </a:r>
          </a:p>
          <a:p>
            <a:pPr marL="0" indent="0">
              <a:buNone/>
            </a:pPr>
            <a:r>
              <a:rPr lang="el-GR" sz="1400" dirty="0"/>
              <a:t>7*. </a:t>
            </a:r>
            <a:r>
              <a:rPr lang="el-GR" sz="1400" dirty="0" err="1"/>
              <a:t>Γρ</a:t>
            </a:r>
            <a:r>
              <a:rPr lang="el-GR" sz="1400" dirty="0"/>
              <a:t>. </a:t>
            </a:r>
            <a:r>
              <a:rPr lang="el-GR" sz="1400" dirty="0" err="1"/>
              <a:t>Χ.Διαμαντίδη</a:t>
            </a:r>
            <a:r>
              <a:rPr lang="el-GR" sz="1400" dirty="0"/>
              <a:t>, </a:t>
            </a:r>
            <a:r>
              <a:rPr lang="el-GR" sz="1400" i="1" dirty="0"/>
              <a:t>Εισαγωγή στη Βιοχημεία</a:t>
            </a:r>
            <a:r>
              <a:rPr lang="el-GR" sz="1400" dirty="0"/>
              <a:t>, 3</a:t>
            </a:r>
            <a:r>
              <a:rPr lang="el-GR" sz="1400" baseline="30000" dirty="0"/>
              <a:t>η</a:t>
            </a:r>
            <a:r>
              <a:rPr lang="el-GR" sz="1400" dirty="0"/>
              <a:t> έκδοση, </a:t>
            </a:r>
            <a:r>
              <a:rPr lang="en-US" sz="1400" dirty="0"/>
              <a:t>University Studio Press</a:t>
            </a:r>
            <a:r>
              <a:rPr lang="el-GR" sz="1400" dirty="0"/>
              <a:t>, Θεσσαλονίκη, 2007. </a:t>
            </a:r>
          </a:p>
          <a:p>
            <a:pPr marL="0" indent="0">
              <a:buNone/>
            </a:pPr>
            <a:r>
              <a:rPr lang="el-GR" sz="1400" dirty="0"/>
              <a:t>8*. </a:t>
            </a:r>
            <a:r>
              <a:rPr lang="en-US" sz="1400" dirty="0"/>
              <a:t>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 marL="0" indent="0">
              <a:buNone/>
            </a:pPr>
            <a:r>
              <a:rPr lang="en-GB" sz="1400" dirty="0"/>
              <a:t>9* </a:t>
            </a:r>
            <a:r>
              <a:rPr lang="en-GB" sz="1400" dirty="0">
                <a:hlinkClick r:id="rId4"/>
              </a:rPr>
              <a:t>Campbell Neil A.</a:t>
            </a:r>
            <a:r>
              <a:rPr lang="en-GB" sz="1400" dirty="0"/>
              <a:t>, Jane B. </a:t>
            </a:r>
            <a:r>
              <a:rPr lang="en-GB" sz="1400" dirty="0">
                <a:hlinkClick r:id="rId5"/>
              </a:rPr>
              <a:t>Reece</a:t>
            </a:r>
            <a:r>
              <a:rPr lang="el-GR" sz="1400" dirty="0">
                <a:hlinkClick r:id="rId5"/>
              </a:rPr>
              <a:t>.</a:t>
            </a:r>
            <a:r>
              <a:rPr lang="el-GR" sz="1400" dirty="0"/>
              <a:t> </a:t>
            </a:r>
            <a:r>
              <a:rPr lang="el-GR" sz="1400" i="1" dirty="0">
                <a:hlinkClick r:id="rId6"/>
              </a:rPr>
              <a:t>Βιολογία</a:t>
            </a:r>
            <a:r>
              <a:rPr lang="el-GR" sz="1400" dirty="0">
                <a:hlinkClick r:id="rId6"/>
              </a:rPr>
              <a:t>, τόμος Ι.</a:t>
            </a:r>
            <a:r>
              <a:rPr lang="el-GR" sz="1400" dirty="0"/>
              <a:t> </a:t>
            </a:r>
            <a:r>
              <a:rPr lang="el-GR" sz="1400" i="1" dirty="0"/>
              <a:t>Η χημεία της ζωής</a:t>
            </a:r>
            <a:r>
              <a:rPr lang="el-GR" sz="1400" dirty="0"/>
              <a:t> - Το κύτταρο, Γενετική. Πανεπιστημιακές Εκδόσεις Κρήτης, Ηράκλειο 2012.  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Σκληρότητα νερού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</a:t>
            </a:r>
            <a:r>
              <a:rPr lang="el-GR" dirty="0" err="1"/>
              <a:t>συμπλοκομετρικές</a:t>
            </a:r>
            <a:r>
              <a:rPr lang="el-GR" dirty="0"/>
              <a:t> </a:t>
            </a:r>
            <a:r>
              <a:rPr lang="el-GR" dirty="0" err="1"/>
              <a:t>ογκομετρήσεις</a:t>
            </a:r>
            <a:r>
              <a:rPr lang="el-GR" dirty="0"/>
              <a:t> χρησιμοποιούνται ευρέως για τον προσδιορισμό μεταλλικών στοιχείων. </a:t>
            </a:r>
            <a:endParaRPr lang="en-US" dirty="0" smtClean="0"/>
          </a:p>
          <a:p>
            <a:r>
              <a:rPr lang="el-GR" dirty="0" smtClean="0"/>
              <a:t>Στις </a:t>
            </a:r>
            <a:r>
              <a:rPr lang="el-GR" dirty="0"/>
              <a:t>περισσότερες περιπτώσεις, ως αντιδραστήρια χρησιμοποιούνται οργανικές ενώσεις στο μόριο των οποίων περιέχονται ορισμένες ομάδες δότες ηλεκτρονίων, οι οποίες σχηματίζουν σταθερούς ομοιοπολικούς δεσμούς με τα </a:t>
            </a:r>
            <a:r>
              <a:rPr lang="el-GR" dirty="0" err="1"/>
              <a:t>μεταλλοϊόντα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70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σχηματισμού </a:t>
            </a:r>
            <a:r>
              <a:rPr lang="el-GR" dirty="0" err="1"/>
              <a:t>συμπλόκων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Τα περισσότερα </a:t>
            </a:r>
            <a:r>
              <a:rPr lang="el-GR" dirty="0" err="1"/>
              <a:t>μεταλλοϊόντα</a:t>
            </a:r>
            <a:r>
              <a:rPr lang="el-GR" dirty="0"/>
              <a:t> αντιδρούν με ενώσεις που έχουν διαθέσιμα ένα ή περισσότερα ζεύγη ηλεκτρονίων και σχηματίζουν ενώσεις ένταξης ή </a:t>
            </a:r>
            <a:r>
              <a:rPr lang="el-GR" dirty="0" err="1"/>
              <a:t>σύμπλοκα</a:t>
            </a:r>
            <a:r>
              <a:rPr lang="el-GR" dirty="0"/>
              <a:t> ιόντα.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ένωση-δότης λέγεται </a:t>
            </a:r>
            <a:r>
              <a:rPr lang="el-GR" dirty="0" err="1"/>
              <a:t>υποκαταστάτης</a:t>
            </a:r>
            <a:r>
              <a:rPr lang="el-GR" dirty="0"/>
              <a:t> και πρέπει να έχει ένα τουλάχιστον ζεύγος ηλεκτρονίων διαθέσιμο για τον σχηματισμό του δεσμού. </a:t>
            </a:r>
            <a:endParaRPr lang="en-US" dirty="0" smtClean="0"/>
          </a:p>
          <a:p>
            <a:r>
              <a:rPr lang="el-GR" dirty="0" smtClean="0"/>
              <a:t>Συνήθεις </a:t>
            </a:r>
            <a:r>
              <a:rPr lang="el-GR" dirty="0"/>
              <a:t>ανόργανοι </a:t>
            </a:r>
            <a:r>
              <a:rPr lang="el-GR" dirty="0" err="1"/>
              <a:t>υποκαταστάτες</a:t>
            </a:r>
            <a:r>
              <a:rPr lang="el-GR" dirty="0"/>
              <a:t> είναι το νερό, η αμμωνία και τα ιόντα των αλογόνων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6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σχηματισμού </a:t>
            </a:r>
            <a:r>
              <a:rPr lang="el-GR" dirty="0" err="1"/>
              <a:t>συμπλόκων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Αριθμός ένταξης ενός κατιόντος ονομάζεται ο αριθμός των ομοιοπολικών δεσμών που τείνει να σχηματίσει το κατιόν με τις ομάδες-δότες ηλεκτρονίων. </a:t>
            </a:r>
            <a:endParaRPr lang="en-US" dirty="0" smtClean="0"/>
          </a:p>
          <a:p>
            <a:r>
              <a:rPr lang="el-GR" dirty="0" smtClean="0"/>
              <a:t>Συνήθεις </a:t>
            </a:r>
            <a:r>
              <a:rPr lang="el-GR" dirty="0"/>
              <a:t>τιμές του αριθμού ένταξης είναι 2, 4 και 6. 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ενώσεις που προκύπτουν μπορεί να έχουν ουδέτερο, θετικό ή αρνητικό φορτίο.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45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σχηματισμού </a:t>
            </a:r>
            <a:r>
              <a:rPr lang="el-GR" dirty="0" err="1"/>
              <a:t>συμπλόκων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Οι ογκομετρικές μέθοδοι που βασίζονται στον σχηματισμό </a:t>
            </a:r>
            <a:r>
              <a:rPr lang="el-GR" dirty="0" err="1"/>
              <a:t>συμπλόκων</a:t>
            </a:r>
            <a:r>
              <a:rPr lang="el-GR" dirty="0"/>
              <a:t> είναι γνωστές από τις αρχές του 20ού αιώνα.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μεγάλη όμως διάδοσή τους στην Αναλυτική Χημεία επήλθε πρόσφατα μετά την ανακάλυψη μιας ειδικής κατηγορίας ενώσεων ένταξης, των</a:t>
            </a:r>
            <a:r>
              <a:rPr lang="el-GR" b="1" dirty="0"/>
              <a:t> </a:t>
            </a:r>
            <a:r>
              <a:rPr lang="el-GR" b="1" dirty="0" err="1"/>
              <a:t>χηλικών</a:t>
            </a:r>
            <a:r>
              <a:rPr lang="el-GR" b="1" dirty="0"/>
              <a:t> ενώσεων.</a:t>
            </a:r>
            <a:r>
              <a:rPr lang="el-GR" dirty="0"/>
              <a:t> </a:t>
            </a:r>
            <a:endParaRPr lang="en-US" dirty="0" smtClean="0"/>
          </a:p>
          <a:p>
            <a:r>
              <a:rPr lang="el-GR" dirty="0" smtClean="0"/>
              <a:t>Όταν </a:t>
            </a:r>
            <a:r>
              <a:rPr lang="el-GR" dirty="0"/>
              <a:t>ένα </a:t>
            </a:r>
            <a:r>
              <a:rPr lang="el-GR" dirty="0" err="1"/>
              <a:t>μεταλλοϊόν</a:t>
            </a:r>
            <a:r>
              <a:rPr lang="el-GR" dirty="0"/>
              <a:t> </a:t>
            </a:r>
            <a:r>
              <a:rPr lang="el-GR" dirty="0" err="1"/>
              <a:t>συμπλοκοποιείται</a:t>
            </a:r>
            <a:r>
              <a:rPr lang="el-GR" dirty="0"/>
              <a:t> με δύο ή περισσότερες </a:t>
            </a:r>
            <a:r>
              <a:rPr lang="el-GR" dirty="0" err="1"/>
              <a:t>ομάδες—δότες</a:t>
            </a:r>
            <a:r>
              <a:rPr lang="el-GR" dirty="0"/>
              <a:t> ηλεκτρονίων ενός μόνο </a:t>
            </a:r>
            <a:r>
              <a:rPr lang="el-GR" dirty="0" err="1"/>
              <a:t>υποκαταστάτη</a:t>
            </a:r>
            <a:r>
              <a:rPr lang="el-GR" dirty="0"/>
              <a:t>, τότε έχουμε το σχηματισμό ενός πενταμελούς ή εξαμελούς </a:t>
            </a:r>
            <a:r>
              <a:rPr lang="el-GR" dirty="0" err="1"/>
              <a:t>ετεροκυκλικού</a:t>
            </a:r>
            <a:r>
              <a:rPr lang="el-GR" dirty="0"/>
              <a:t> δακτυλίου, της </a:t>
            </a:r>
            <a:r>
              <a:rPr lang="el-GR" dirty="0" err="1"/>
              <a:t>χηλικής</a:t>
            </a:r>
            <a:r>
              <a:rPr lang="el-GR" dirty="0"/>
              <a:t> ένωσης.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70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σχηματισμού </a:t>
            </a:r>
            <a:r>
              <a:rPr lang="el-GR" dirty="0" err="1"/>
              <a:t>συμπλόκων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1315"/>
            <a:ext cx="7992888" cy="439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77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1358</TotalTime>
  <Words>1471</Words>
  <Application>Microsoft Office PowerPoint</Application>
  <PresentationFormat>Προβολή στην οθόνη (16:10)</PresentationFormat>
  <Paragraphs>134</Paragraphs>
  <Slides>25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Θεωρητικό μέρος</vt:lpstr>
      <vt:lpstr>Αντιδράσεις σχηματισμού συμπλόκων</vt:lpstr>
      <vt:lpstr>Αντιδράσεις σχηματισμού συμπλόκων</vt:lpstr>
      <vt:lpstr>Αντιδράσεις σχηματισμού συμπλόκων</vt:lpstr>
      <vt:lpstr>Αντιδράσεις σχηματισμού συμπλόκων</vt:lpstr>
      <vt:lpstr>Αντιδράσεις σχηματισμού συμπλόκων</vt:lpstr>
      <vt:lpstr>Αιθυλενοδιαμινοτετραοξικό οξύ – EDTA</vt:lpstr>
      <vt:lpstr>Αιθυλενοδιαμινοτετραοξικό οξύ – EDTA</vt:lpstr>
      <vt:lpstr>Καθορισμός του τελικού σημείου στις συμπλοκομετρικές ογκομετρήσεις</vt:lpstr>
      <vt:lpstr>Προσδιορισμός της σκληρότητας νερού</vt:lpstr>
      <vt:lpstr>Προσδιορισμός της σκληρότητας νερού</vt:lpstr>
      <vt:lpstr>Πειραματικό μέρος</vt:lpstr>
      <vt:lpstr>Αντιδραστήρια - Σκεύη</vt:lpstr>
      <vt:lpstr>Εκτέλεση του προσδιορισμού</vt:lpstr>
      <vt:lpstr>Παρατηρήσεις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184</cp:revision>
  <dcterms:created xsi:type="dcterms:W3CDTF">2012-09-06T09:03:05Z</dcterms:created>
  <dcterms:modified xsi:type="dcterms:W3CDTF">2015-11-22T17:59:26Z</dcterms:modified>
</cp:coreProperties>
</file>