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290" r:id="rId17"/>
    <p:sldId id="301" r:id="rId18"/>
    <p:sldId id="303" r:id="rId19"/>
    <p:sldId id="291" r:id="rId20"/>
    <p:sldId id="292" r:id="rId21"/>
    <p:sldId id="293" r:id="rId22"/>
    <p:sldId id="294" r:id="rId23"/>
    <p:sldId id="295" r:id="rId24"/>
    <p:sldId id="280" r:id="rId25"/>
  </p:sldIdLst>
  <p:sldSz cx="9144000" cy="5715000" type="screen16x1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xmlns=""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xmlns=""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dirty="0"/>
          </a:p>
        </p:txBody>
      </p:sp>
    </p:spTree>
    <p:extLst>
      <p:ext uri="{BB962C8B-B14F-4D97-AF65-F5344CB8AC3E}">
        <p14:creationId xmlns:p14="http://schemas.microsoft.com/office/powerpoint/2010/main" xmlns=""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4000" dirty="0" smtClean="0"/>
              <a:t>Εισαγωγικές Έννοιες</a:t>
            </a:r>
          </a:p>
          <a:p>
            <a:r>
              <a:rPr lang="el-GR" sz="2800" dirty="0" err="1" smtClean="0"/>
              <a:t>Διακομίχαλης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lgn="just">
              <a:lnSpc>
                <a:spcPct val="110000"/>
              </a:lnSpc>
              <a:buNone/>
            </a:pPr>
            <a:r>
              <a:rPr lang="el-GR" altLang="zh-CN" sz="2800" dirty="0" smtClean="0"/>
              <a:t> Η χρήση και η σωστή ερμηνεία των χρηματοοικονομικών δεικτών είναι ένα σημαντικό εργαλείο στα πλαίσια της σύγχρονης χρηματοοικονομικής διοίκησης (Παπαδόπουλος, 1986:167-168).</a:t>
            </a:r>
            <a:r>
              <a:rPr lang="en-GB" altLang="zh-CN" sz="2800" dirty="0" smtClean="0">
                <a:ea typeface="SimSun" pitchFamily="2" charset="-122"/>
              </a:rPr>
              <a:t> </a:t>
            </a:r>
            <a:endParaRPr lang="el-GR" altLang="zh-CN" sz="2800" dirty="0" smtClean="0"/>
          </a:p>
          <a:p>
            <a:pPr algn="just">
              <a:lnSpc>
                <a:spcPct val="80000"/>
              </a:lnSpc>
              <a:buNone/>
            </a:pPr>
            <a:endParaRPr lang="el-GR" altLang="zh-CN" sz="2800" dirty="0" smtClean="0"/>
          </a:p>
          <a:p>
            <a:pPr marL="0" indent="0" algn="just">
              <a:lnSpc>
                <a:spcPct val="110000"/>
              </a:lnSpc>
              <a:buNone/>
            </a:pPr>
            <a:r>
              <a:rPr lang="el-GR" altLang="zh-CN" sz="2800" dirty="0" smtClean="0"/>
              <a:t>Με την χρήση των χρηματοοικονομικών δεικτών, είναι δυνατόν να προσδιοριστεί ως ένα βαθμό και η στρατηγική που ενδείκνυται να εφαρμοστεί στην εκτίμηση διαφόρων εναλλακτικών επιλογών για την ολοκλήρωση κάποιου επιχειρηματικού στόχου, ακόμα και με κύριο σκοπό την επαγγελματική εξέλιξη των διαφόρων στελεχών, παράλληλα με την ανάπτυξη της εταιρείας (</a:t>
            </a:r>
            <a:r>
              <a:rPr lang="en-US" altLang="zh-CN" sz="2800" dirty="0" smtClean="0">
                <a:ea typeface="SimSun" pitchFamily="2" charset="-122"/>
              </a:rPr>
              <a:t>Chew</a:t>
            </a:r>
            <a:r>
              <a:rPr lang="el-GR" altLang="zh-CN" sz="2800" dirty="0" smtClean="0"/>
              <a:t> 1997: 183)</a:t>
            </a:r>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lgn="just">
              <a:lnSpc>
                <a:spcPct val="110000"/>
              </a:lnSpc>
              <a:buNone/>
            </a:pPr>
            <a:r>
              <a:rPr lang="el-GR" altLang="zh-CN" sz="2800" dirty="0" smtClean="0"/>
              <a:t> Ένα σημαντικό τμήμα της χρηματοοικονομικής έρευνας, που διεξάγεται σε διεθνές επίπεδο, ασχολείται με τη διερεύνηση της δυνατότητας πρόγνωσης της οικονομικής αποτυχίας επιχειρήσεων</a:t>
            </a:r>
            <a:r>
              <a:rPr lang="el-GR" altLang="zh-CN" sz="1800" dirty="0" smtClean="0"/>
              <a:t> </a:t>
            </a:r>
            <a:r>
              <a:rPr lang="el-GR" altLang="zh-CN" sz="2800" dirty="0" smtClean="0"/>
              <a:t>(Βρανάς Α.  1991 : 431).</a:t>
            </a:r>
            <a:r>
              <a:rPr lang="en-GB" altLang="zh-CN" sz="2800" dirty="0" smtClean="0">
                <a:ea typeface="SimSun" pitchFamily="2" charset="-122"/>
              </a:rPr>
              <a:t> </a:t>
            </a:r>
            <a:endParaRPr lang="el-GR" altLang="zh-CN" sz="2800" dirty="0" smtClean="0">
              <a:ea typeface="SimSun" pitchFamily="2" charset="-122"/>
            </a:endParaRPr>
          </a:p>
          <a:p>
            <a:pPr marL="0" indent="0" algn="just">
              <a:lnSpc>
                <a:spcPct val="110000"/>
              </a:lnSpc>
              <a:buNone/>
            </a:pPr>
            <a:r>
              <a:rPr lang="el-GR" altLang="zh-CN" sz="2800" dirty="0" smtClean="0"/>
              <a:t>Η μελέτη και ανάλυση των στοιχείων, που συνθέτουν τις οικονομικές καταστάσεις που έχει υποχρέωση να συντάσσει μια επιχείρηση, είτε εφαρμόζει τα Ελληνικά είτε τα Διεθνή πρότυπα, συμβάλει στο να διαπιστωθεί η χρηματοοικονομική της δύναμη, να προσδιοριστούν οι αδυναμίες της και να ελέγχει διαχρονικά κατά πόσο βελτιώνεται ή υστερεί η κερδοφορία της και σε σχέση με άλλες επιχειρήσεις του κλάδου. </a:t>
            </a:r>
          </a:p>
          <a:p>
            <a:pPr marL="0" indent="0" algn="just">
              <a:lnSpc>
                <a:spcPct val="110000"/>
              </a:lnSpc>
              <a:buNone/>
            </a:pPr>
            <a:endParaRPr lang="el-GR" altLang="zh-CN" sz="2800" dirty="0" smtClean="0"/>
          </a:p>
          <a:p>
            <a:pPr marL="0" indent="0" algn="just">
              <a:lnSpc>
                <a:spcPct val="110000"/>
              </a:lnSpc>
              <a:buNone/>
            </a:pPr>
            <a:endParaRPr lang="el-GR" altLang="zh-CN" sz="2800" dirty="0" smtClean="0"/>
          </a:p>
          <a:p>
            <a:pPr algn="just">
              <a:lnSpc>
                <a:spcPct val="80000"/>
              </a:lnSpc>
              <a:buNone/>
            </a:pPr>
            <a:endParaRPr lang="el-GR" altLang="zh-CN" sz="2800" dirty="0" smtClean="0"/>
          </a:p>
          <a:p>
            <a:pPr marL="0" indent="0" algn="just">
              <a:lnSpc>
                <a:spcPct val="110000"/>
              </a:lnSpc>
              <a:buNone/>
            </a:pPr>
            <a:endParaRPr lang="el-GR" altLang="zh-CN" sz="2800" dirty="0" smtClean="0"/>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just">
              <a:buNone/>
            </a:pPr>
            <a:r>
              <a:rPr lang="el-GR" altLang="zh-CN" sz="2800" dirty="0" smtClean="0"/>
              <a:t>Η ανάλυση των οικονομικών καταστάσεων αποτελεί αναγκαιότητα για διάφορες κοινωνικές ομάδες εκτός επιχείρησης, οι οποίες πάνω σε αυτήν στηρίζουν σημαντικές οικονομικές αποφάσεις, ή εντός επιχείρησης. </a:t>
            </a:r>
          </a:p>
          <a:p>
            <a:pPr marL="0" indent="0" algn="just">
              <a:buNone/>
            </a:pPr>
            <a:endParaRPr lang="el-GR" altLang="zh-CN" sz="2800" dirty="0" smtClean="0"/>
          </a:p>
          <a:p>
            <a:pPr marL="0" indent="0" algn="just">
              <a:buNone/>
            </a:pPr>
            <a:r>
              <a:rPr lang="el-GR" altLang="zh-CN" sz="2800" dirty="0" smtClean="0"/>
              <a:t>Σαν αντικείμενο της μελέτης αποτελούν οι σχέσεις των οικονομικών στοιχείων που αναφέρονται στις οικονομικές καταστάσεις την δεδομένη χρονική στιγμή καθώς και των τάσεων αυτών διαχρονικά (Νιάρχος Ν., 2004:31).</a:t>
            </a:r>
          </a:p>
          <a:p>
            <a:pPr marL="0" indent="0" algn="just">
              <a:lnSpc>
                <a:spcPct val="110000"/>
              </a:lnSpc>
              <a:buNone/>
            </a:pPr>
            <a:endParaRPr lang="el-GR" altLang="zh-CN" sz="2800" dirty="0" smtClean="0"/>
          </a:p>
          <a:p>
            <a:pPr marL="0" indent="0" algn="just">
              <a:lnSpc>
                <a:spcPct val="110000"/>
              </a:lnSpc>
              <a:buNone/>
            </a:pPr>
            <a:endParaRPr lang="el-GR" altLang="zh-CN" sz="2800" dirty="0" smtClean="0"/>
          </a:p>
          <a:p>
            <a:pPr algn="just">
              <a:lnSpc>
                <a:spcPct val="80000"/>
              </a:lnSpc>
              <a:buNone/>
            </a:pPr>
            <a:endParaRPr lang="el-GR" altLang="zh-CN" sz="2800" dirty="0" smtClean="0"/>
          </a:p>
          <a:p>
            <a:pPr marL="0" indent="0" algn="just">
              <a:lnSpc>
                <a:spcPct val="110000"/>
              </a:lnSpc>
              <a:buNone/>
            </a:pPr>
            <a:endParaRPr lang="el-GR" altLang="zh-CN" sz="2800" dirty="0" smtClean="0"/>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82827"/>
            <a:ext cx="8229600" cy="952500"/>
          </a:xfrm>
        </p:spPr>
        <p:txBody>
          <a:bodyPr>
            <a:normAutofit fontScale="90000"/>
          </a:bodyPr>
          <a:lstStyle/>
          <a:p>
            <a:r>
              <a:rPr lang="el-GR" dirty="0" smtClean="0"/>
              <a:t/>
            </a:r>
            <a:br>
              <a:rPr lang="el-GR" dirty="0" smtClean="0"/>
            </a:br>
            <a:endParaRPr lang="el-GR" dirty="0"/>
          </a:p>
        </p:txBody>
      </p:sp>
      <p:sp>
        <p:nvSpPr>
          <p:cNvPr id="12" name="Content Placeholder 11"/>
          <p:cNvSpPr>
            <a:spLocks noGrp="1"/>
          </p:cNvSpPr>
          <p:nvPr>
            <p:ph idx="1"/>
          </p:nvPr>
        </p:nvSpPr>
        <p:spPr>
          <a:xfrm>
            <a:off x="457200" y="697260"/>
            <a:ext cx="8229600" cy="4717707"/>
          </a:xfrm>
        </p:spPr>
        <p:txBody>
          <a:bodyPr>
            <a:noAutofit/>
          </a:bodyPr>
          <a:lstStyle/>
          <a:p>
            <a:pPr marL="0" indent="0" algn="just">
              <a:lnSpc>
                <a:spcPct val="90000"/>
              </a:lnSpc>
              <a:buNone/>
            </a:pPr>
            <a:r>
              <a:rPr lang="el-GR" altLang="zh-CN" sz="2600" dirty="0" smtClean="0"/>
              <a:t>Η ανάλυση αυτή προκειμένου να επιτευχθεί περιλαμβάνει τρεις διαδικασίες:</a:t>
            </a:r>
            <a:endParaRPr lang="el-GR" altLang="zh-CN" sz="2400" dirty="0" smtClean="0"/>
          </a:p>
          <a:p>
            <a:pPr marL="0" lvl="1" indent="0" algn="just">
              <a:lnSpc>
                <a:spcPct val="90000"/>
              </a:lnSpc>
              <a:buFont typeface="Arial" pitchFamily="34" charset="0"/>
              <a:buChar char="•"/>
            </a:pPr>
            <a:r>
              <a:rPr lang="el-GR" altLang="zh-CN" sz="2200" dirty="0" smtClean="0"/>
              <a:t>  η πρώτη αναφέρεται στην επιλογή και υπολογισμό ορισμένων σχέσεων μεταξύ των στοιχείων των οικονομικών καταστάσεων, ανάλογα με την επιδιωκόμενη απόφαση</a:t>
            </a:r>
          </a:p>
          <a:p>
            <a:pPr marL="0" lvl="1" indent="0" algn="just">
              <a:lnSpc>
                <a:spcPct val="90000"/>
              </a:lnSpc>
              <a:buFont typeface="Arial" pitchFamily="34" charset="0"/>
              <a:buChar char="•"/>
            </a:pPr>
            <a:r>
              <a:rPr lang="el-GR" altLang="zh-CN" sz="2200" dirty="0" smtClean="0"/>
              <a:t>  η δεύτερη συνιστάται στην κατάταξη των δεδομένων με τρόπο που να είναι εφικτός ο υπολογισμός των μεταξύ σχέσεων και </a:t>
            </a:r>
          </a:p>
          <a:p>
            <a:pPr marL="0" lvl="1" indent="0" algn="just">
              <a:lnSpc>
                <a:spcPct val="90000"/>
              </a:lnSpc>
              <a:buFont typeface="Arial" pitchFamily="34" charset="0"/>
              <a:buChar char="•"/>
            </a:pPr>
            <a:r>
              <a:rPr lang="el-GR" altLang="zh-CN" sz="2200" dirty="0" smtClean="0"/>
              <a:t>  η τρίτη αφορά στην μελέτη αξιολόγηση και ερμηνεία των παραπάνω στοιχείων.</a:t>
            </a:r>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dirty="0" smtClean="0"/>
              <a:t>Εισαγωγικές Έννοιες</a:t>
            </a:r>
            <a:endParaRPr lang="el-GR" dirty="0"/>
          </a:p>
        </p:txBody>
      </p:sp>
      <p:sp>
        <p:nvSpPr>
          <p:cNvPr id="3" name="Content Placeholder 2"/>
          <p:cNvSpPr>
            <a:spLocks noGrp="1"/>
          </p:cNvSpPr>
          <p:nvPr>
            <p:ph idx="1"/>
          </p:nvPr>
        </p:nvSpPr>
        <p:spPr>
          <a:xfrm>
            <a:off x="457200" y="1057300"/>
            <a:ext cx="8229600" cy="3771636"/>
          </a:xfrm>
        </p:spPr>
        <p:txBody>
          <a:bodyPr>
            <a:noAutofit/>
          </a:bodyPr>
          <a:lstStyle/>
          <a:p>
            <a:pPr algn="just">
              <a:lnSpc>
                <a:spcPct val="80000"/>
              </a:lnSpc>
            </a:pPr>
            <a:r>
              <a:rPr lang="el-GR" altLang="zh-CN" sz="2600" dirty="0" smtClean="0"/>
              <a:t>Οι διαδικασίες ανάλυσης, κατατάσσονται σε δύο βασικές κατηγορίες που αφορούν στην σύγκριση και μέτρηση με βάση τα οικονομικά στοιχεία δύο ή περισσότερων ετών και στην σύγκριση και μέτρηση με βάση τα οικονομικά στοιχεία μιας χρήσης </a:t>
            </a:r>
          </a:p>
          <a:p>
            <a:pPr algn="just">
              <a:lnSpc>
                <a:spcPct val="80000"/>
              </a:lnSpc>
            </a:pPr>
            <a:r>
              <a:rPr lang="el-GR" altLang="zh-CN" sz="2600" dirty="0" smtClean="0"/>
              <a:t>Η ανάλυση χρηματοοικονομικών καταστάσεων περιλαμβάνει συγκρίσεις ανάμεσα στο τι πραγματικά συμβαίνει και στο τι θα έπρεπε να συμβαίνει, συγκρίνοντας τα στοιχεία με κάποιο αντιπροσωπευτικό μέγεθος. </a:t>
            </a:r>
          </a:p>
          <a:p>
            <a:pPr algn="just">
              <a:lnSpc>
                <a:spcPct val="80000"/>
              </a:lnSpc>
              <a:buNone/>
            </a:pPr>
            <a:endParaRPr lang="en-GB"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dirty="0" smtClean="0"/>
              <a:t>Εισαγωγικές Έννοιες</a:t>
            </a:r>
            <a:endParaRPr lang="el-GR" dirty="0"/>
          </a:p>
        </p:txBody>
      </p:sp>
      <p:sp>
        <p:nvSpPr>
          <p:cNvPr id="3" name="Content Placeholder 2"/>
          <p:cNvSpPr>
            <a:spLocks noGrp="1"/>
          </p:cNvSpPr>
          <p:nvPr>
            <p:ph idx="1"/>
          </p:nvPr>
        </p:nvSpPr>
        <p:spPr>
          <a:xfrm>
            <a:off x="457200" y="1117307"/>
            <a:ext cx="8229600" cy="3987829"/>
          </a:xfrm>
        </p:spPr>
        <p:txBody>
          <a:bodyPr>
            <a:noAutofit/>
          </a:bodyPr>
          <a:lstStyle/>
          <a:p>
            <a:pPr marL="514350" indent="-514350" algn="just"/>
            <a:r>
              <a:rPr lang="el-GR" altLang="zh-CN" sz="2400" dirty="0" smtClean="0"/>
              <a:t>Οι οικονομικές καταστάσεις, δείχνουν το έχει συμβεί στην διάρκεια μιας συγκεκριμένης χρονικής περιόδου. Οι χρήστες των οικονομικών καταστάσεων, ενδιαφέρονται για τι θα συμβεί στο μέλλον και τις τάσεις μιας επιχείρησης σε διάφορους τομείς. Μέσα από την ανάλυση δίνονται διάφορες πληροφορίες που απαντούν στις παραπάνω ανησυχίες</a:t>
            </a:r>
            <a:endParaRPr lang="el-GR" sz="24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dirty="0"/>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a:p>
            <a:pPr marL="447675" indent="-447675" algn="just">
              <a:lnSpc>
                <a:spcPts val="2065"/>
              </a:lnSpc>
              <a:spcBef>
                <a:spcPts val="0"/>
              </a:spcBef>
              <a:spcAft>
                <a:spcPts val="0"/>
              </a:spcAft>
              <a:buClr>
                <a:srgbClr val="000000"/>
              </a:buClr>
              <a:buSzPts val="1200"/>
              <a:buNone/>
            </a:pP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46-53</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endParaRPr lang="el-GR" sz="2400" dirty="0">
              <a:solidFill>
                <a:schemeClr val="bg1">
                  <a:lumMod val="50000"/>
                </a:schemeClr>
              </a:solidFill>
            </a:endParaRPr>
          </a:p>
          <a:p>
            <a:pPr algn="just"/>
            <a:r>
              <a:rPr lang="en-US" sz="2400" dirty="0" smtClean="0">
                <a:solidFill>
                  <a:schemeClr val="bg1">
                    <a:lumMod val="50000"/>
                  </a:schemeClr>
                </a:solidFill>
                <a:hlinkClick r:id="rId5"/>
              </a:rPr>
              <a:t>http://oc-web.ioa.teiep.gr/OpenClass/courses/LOGO125/</a:t>
            </a:r>
            <a:endParaRPr lang="el-GR" sz="2400" dirty="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1:</a:t>
            </a:r>
            <a:r>
              <a:rPr lang="en-US" sz="2800" dirty="0" smtClean="0"/>
              <a:t> </a:t>
            </a:r>
            <a:r>
              <a:rPr lang="el-GR" sz="2800" dirty="0" smtClean="0"/>
              <a:t>Εισαγωγικές Έννοιες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buNone/>
            </a:pPr>
            <a:r>
              <a:rPr lang="el-GR" dirty="0" smtClean="0"/>
              <a:t>Εισαγωγή στο ρόλο της Λογιστικής και της σύνδεσης της με την Ανάλυση των Χρηματοοικονομικών Καταστάσεων. </a:t>
            </a:r>
          </a:p>
          <a:p>
            <a:pPr marL="0">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Εισαγωγικές Έννοιες</a:t>
            </a:r>
            <a:endParaRPr lang="el-GR" dirty="0"/>
          </a:p>
        </p:txBody>
      </p:sp>
      <p:sp>
        <p:nvSpPr>
          <p:cNvPr id="5" name="Θέση περιεχομένου 4"/>
          <p:cNvSpPr>
            <a:spLocks noGrp="1"/>
          </p:cNvSpPr>
          <p:nvPr>
            <p:ph idx="1"/>
          </p:nvPr>
        </p:nvSpPr>
        <p:spPr/>
        <p:txBody>
          <a:bodyPr>
            <a:noAutofit/>
          </a:bodyPr>
          <a:lstStyle/>
          <a:p>
            <a:pPr marL="0" indent="0" algn="just">
              <a:buNone/>
            </a:pPr>
            <a:r>
              <a:rPr lang="el-GR" altLang="zh-CN" sz="2800" dirty="0" smtClean="0"/>
              <a:t>Το λογιστικό τμήμα μιας επιχείρησης αποσκοπεί στο να προσδιορίσει την περιουσιακή διάρθρωσή της σε κάθε χρονική περίοδο εντοπίζοντας παράλληλα τα οικονομικά αποτελέσματα συνολικά αλλά και σε κάθε κλάδο εκμεταλλεύσεως ξεχωριστά.</a:t>
            </a:r>
          </a:p>
          <a:p>
            <a:pPr marL="0" indent="0" algn="just">
              <a:buNone/>
            </a:pPr>
            <a:r>
              <a:rPr lang="el-GR" altLang="zh-CN" sz="2800" dirty="0" smtClean="0"/>
              <a:t>Για να επιτευχθεί ο παραπάνω στόχος πρέπει οι γενικές αρχές της λογιστικής να προσαρμοστούν στα σύνθετα προβλήματα κάθε επιχείρησης. </a:t>
            </a:r>
          </a:p>
          <a:p>
            <a:pPr marL="0" indent="0" algn="just">
              <a:buNone/>
            </a:pPr>
            <a:endParaRPr lang="el-GR" sz="28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just">
              <a:lnSpc>
                <a:spcPct val="90000"/>
              </a:lnSpc>
              <a:buNone/>
            </a:pPr>
            <a:r>
              <a:rPr lang="el-GR" altLang="zh-CN" sz="2800" dirty="0" smtClean="0"/>
              <a:t>Η οργάνωση του λογιστηρίου και ειδικότερα η μέθοδος των εγγραφών,  το σχέδιο και η συνδεσμολογία των λογαριασμών, εξαρτώνται και καθορίζονται από τις συγκεκριμένες ανάγκες της επιχείρησης (</a:t>
            </a:r>
            <a:r>
              <a:rPr lang="en-US" altLang="zh-CN" sz="2800" dirty="0" smtClean="0">
                <a:ea typeface="SimSun" pitchFamily="2" charset="-122"/>
              </a:rPr>
              <a:t>Emmanuel et al</a:t>
            </a:r>
            <a:r>
              <a:rPr lang="el-GR" altLang="zh-CN" sz="2800" dirty="0" smtClean="0"/>
              <a:t>., 1990)</a:t>
            </a:r>
            <a:r>
              <a:rPr lang="en-GB" altLang="zh-CN" sz="1800" dirty="0" smtClean="0">
                <a:ea typeface="SimSun" pitchFamily="2" charset="-122"/>
              </a:rPr>
              <a:t> </a:t>
            </a:r>
            <a:r>
              <a:rPr lang="el-GR" altLang="zh-CN" sz="2800" dirty="0" smtClean="0"/>
              <a:t> </a:t>
            </a:r>
          </a:p>
          <a:p>
            <a:pPr marL="0" indent="0" algn="just">
              <a:buNone/>
            </a:pPr>
            <a:r>
              <a:rPr lang="el-GR" altLang="zh-CN" sz="2800" dirty="0" smtClean="0"/>
              <a:t>Σήμερα ο ρόλος της χρηματοοικονομικής λογιστικής είναι ιδιαίτερα σημαντικός για την ανάπτυξη μιας επιχείρησης διότι παρέχει πληροφορίες προς το κράτος, πιστωτικούς οργανισμούς, συνεργαζόμενες επιχειρήσεις αλλά και στοιχεία που μπορούν να αξιοποιηθούν στη λήψη ορθών οικονομικών αποφάσεων από τα στελέχη του.</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lnSpcReduction="10000"/>
          </a:bodyPr>
          <a:lstStyle/>
          <a:p>
            <a:pPr marL="0" indent="0" algn="just">
              <a:buNone/>
            </a:pPr>
            <a:r>
              <a:rPr lang="el-GR" altLang="zh-CN" sz="2800" dirty="0" smtClean="0"/>
              <a:t>Το επίπεδο της λογιστικής οργάνωσης των μεγάλων επιχειρήσεων πρέπει να είναι τέτοιο ώστε να συμβάλλει στην επίλυση προβλημάτων, όπως</a:t>
            </a:r>
            <a:r>
              <a:rPr lang="en-GB" altLang="zh-CN" sz="2800" dirty="0" smtClean="0">
                <a:ea typeface="SimSun" pitchFamily="2" charset="-122"/>
              </a:rPr>
              <a:t>:</a:t>
            </a:r>
            <a:r>
              <a:rPr lang="el-GR" altLang="zh-CN" sz="2800" dirty="0" smtClean="0"/>
              <a:t> </a:t>
            </a:r>
          </a:p>
          <a:p>
            <a:pPr algn="just">
              <a:lnSpc>
                <a:spcPct val="80000"/>
              </a:lnSpc>
            </a:pPr>
            <a:r>
              <a:rPr lang="el-GR" altLang="zh-CN" sz="2800" dirty="0" smtClean="0"/>
              <a:t> </a:t>
            </a:r>
            <a:r>
              <a:rPr lang="el-GR" altLang="zh-CN" sz="2600" dirty="0" smtClean="0"/>
              <a:t>ο διαχωρισμός εσόδων και εξόδων ανά κλάδο </a:t>
            </a:r>
          </a:p>
          <a:p>
            <a:pPr algn="just">
              <a:lnSpc>
                <a:spcPct val="80000"/>
              </a:lnSpc>
            </a:pPr>
            <a:r>
              <a:rPr lang="el-GR" altLang="zh-CN" sz="2600" dirty="0" smtClean="0"/>
              <a:t> η άμεση και ακριβής καταχώριση των οικονομικών πράξεων </a:t>
            </a:r>
          </a:p>
          <a:p>
            <a:pPr algn="just">
              <a:lnSpc>
                <a:spcPct val="80000"/>
              </a:lnSpc>
            </a:pPr>
            <a:r>
              <a:rPr lang="el-GR" altLang="zh-CN" sz="2600" dirty="0" smtClean="0"/>
              <a:t> η εφαρμογή κατάλληλης μεθόδου κοστολόγησης των προσφερόμενων   </a:t>
            </a:r>
          </a:p>
          <a:p>
            <a:pPr algn="just">
              <a:lnSpc>
                <a:spcPct val="80000"/>
              </a:lnSpc>
              <a:buNone/>
            </a:pPr>
            <a:r>
              <a:rPr lang="el-GR" altLang="zh-CN" sz="2600" dirty="0" smtClean="0"/>
              <a:t>   </a:t>
            </a:r>
            <a:r>
              <a:rPr lang="en-GB" altLang="zh-CN" sz="2600" dirty="0" smtClean="0">
                <a:ea typeface="SimSun" pitchFamily="2" charset="-122"/>
              </a:rPr>
              <a:t>   </a:t>
            </a:r>
            <a:r>
              <a:rPr lang="el-GR" altLang="zh-CN" sz="2600" dirty="0" smtClean="0"/>
              <a:t>υπηρεσιών και υλικών αγαθών, κ.ά.</a:t>
            </a:r>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Εισαγωγικές Έννοιες</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lgn="just">
              <a:buNone/>
            </a:pPr>
            <a:r>
              <a:rPr lang="el-GR" altLang="zh-CN" sz="2800" dirty="0" smtClean="0"/>
              <a:t> Στην σύγχρονη επιχειρηματική πραγματικότητα, η ευημερία και η οικονομική ευρωστία μιας επιχείρησης επηρεάζονται από το πως εκτιμούν την θέση της οι επενδυτές, οι πιστωτές και γενικά όλοι οι ενδιαφερόμενοι (</a:t>
            </a:r>
            <a:r>
              <a:rPr lang="en-US" altLang="zh-CN" sz="2800" dirty="0" smtClean="0">
                <a:ea typeface="SimSun" pitchFamily="2" charset="-122"/>
              </a:rPr>
              <a:t>stakeholders</a:t>
            </a:r>
            <a:r>
              <a:rPr lang="el-GR" altLang="zh-CN" sz="2800" dirty="0" smtClean="0"/>
              <a:t>) (Λαζαρίδης – Παπαδόπουλος 2002: 422)</a:t>
            </a:r>
            <a:r>
              <a:rPr lang="en-GB" altLang="zh-CN" sz="2800" dirty="0" smtClean="0">
                <a:ea typeface="SimSun" pitchFamily="2" charset="-122"/>
              </a:rPr>
              <a:t> </a:t>
            </a:r>
            <a:endParaRPr lang="el-GR" altLang="zh-CN" sz="2800" dirty="0" smtClean="0"/>
          </a:p>
          <a:p>
            <a:pPr algn="just">
              <a:lnSpc>
                <a:spcPct val="80000"/>
              </a:lnSpc>
              <a:buNone/>
            </a:pPr>
            <a:endParaRPr lang="el-GR" altLang="zh-CN" sz="2800" dirty="0" smtClean="0"/>
          </a:p>
          <a:p>
            <a:pPr marL="0" indent="0" algn="just">
              <a:lnSpc>
                <a:spcPct val="110000"/>
              </a:lnSpc>
              <a:buNone/>
            </a:pPr>
            <a:r>
              <a:rPr lang="el-GR" altLang="zh-CN" sz="2800" dirty="0" smtClean="0"/>
              <a:t>Αποτέλεσμα αυτού είναι, ο ρόλος του οικονομικού αναλυτή να μην περιορίζεται στην επαλήθευση των λογιστικών στοιχείων μιας εταιρείας, αλλά σε συνδυασμό με την χρήση των απαραίτητων δεικτών να είναι σε θέση να προσδιορίζει την πραγματική δυναμική και προοπτική της επιχείρησης.</a:t>
            </a:r>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1238</TotalTime>
  <Words>1590</Words>
  <Application>Microsoft Office PowerPoint</Application>
  <PresentationFormat>Προβολή στην οθόνη (16:10)</PresentationFormat>
  <Paragraphs>156</Paragraphs>
  <Slides>24</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Εισαγωγικές Έννοιες</vt:lpstr>
      <vt:lpstr>Εισαγωγικές Έννοιες</vt:lpstr>
      <vt:lpstr>Εισαγωγικές Έννοιες</vt:lpstr>
      <vt:lpstr>Εισαγωγικές Έννοιες</vt:lpstr>
      <vt:lpstr>Εισαγωγικές Έννοιες</vt:lpstr>
      <vt:lpstr>Εισαγωγικές Έννοιες</vt:lpstr>
      <vt:lpstr>Εισαγωγικές Έννοιες</vt:lpstr>
      <vt:lpstr> </vt:lpstr>
      <vt:lpstr>Εισαγωγικές Έννοιες</vt:lpstr>
      <vt:lpstr>Εισαγωγικές Έννοιες</vt:lpstr>
      <vt:lpstr>Βιβλιογραφία</vt:lpstr>
      <vt:lpstr>Βιβλιογραφία</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172</cp:revision>
  <dcterms:created xsi:type="dcterms:W3CDTF">2012-09-06T09:03:05Z</dcterms:created>
  <dcterms:modified xsi:type="dcterms:W3CDTF">2015-11-02T18:27:11Z</dcterms:modified>
</cp:coreProperties>
</file>