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56" r:id="rId3"/>
    <p:sldId id="257" r:id="rId4"/>
    <p:sldId id="259" r:id="rId5"/>
    <p:sldId id="258" r:id="rId6"/>
    <p:sldId id="269" r:id="rId7"/>
    <p:sldId id="270" r:id="rId8"/>
    <p:sldId id="274" r:id="rId9"/>
    <p:sldId id="273" r:id="rId10"/>
    <p:sldId id="272" r:id="rId11"/>
    <p:sldId id="277" r:id="rId12"/>
    <p:sldId id="294" r:id="rId13"/>
    <p:sldId id="276" r:id="rId14"/>
    <p:sldId id="275" r:id="rId15"/>
    <p:sldId id="280" r:id="rId16"/>
    <p:sldId id="295" r:id="rId17"/>
    <p:sldId id="279" r:id="rId18"/>
    <p:sldId id="278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l-GR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7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4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1EFCA-196A-4711-B0FF-C051BD905D5C}" type="datetimeFigureOut">
              <a:rPr lang="el-GR" smtClean="0"/>
              <a:pPr/>
              <a:t>15/8/2015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84F7D-E76B-4C85-9A39-9BACB0F37C2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7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7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9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4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1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3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4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6" indent="0">
              <a:buNone/>
              <a:defRPr sz="2000" b="1"/>
            </a:lvl2pPr>
            <a:lvl3pPr marL="914311" indent="0">
              <a:buNone/>
              <a:defRPr sz="1800" b="1"/>
            </a:lvl3pPr>
            <a:lvl4pPr marL="1371467" indent="0">
              <a:buNone/>
              <a:defRPr sz="1600" b="1"/>
            </a:lvl4pPr>
            <a:lvl5pPr marL="1828623" indent="0">
              <a:buNone/>
              <a:defRPr sz="1600" b="1"/>
            </a:lvl5pPr>
            <a:lvl6pPr marL="2285777" indent="0">
              <a:buNone/>
              <a:defRPr sz="1600" b="1"/>
            </a:lvl6pPr>
            <a:lvl7pPr marL="2742933" indent="0">
              <a:buNone/>
              <a:defRPr sz="1600" b="1"/>
            </a:lvl7pPr>
            <a:lvl8pPr marL="3200089" indent="0">
              <a:buNone/>
              <a:defRPr sz="1600" b="1"/>
            </a:lvl8pPr>
            <a:lvl9pPr marL="3657244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11" indent="0">
              <a:buNone/>
              <a:defRPr sz="1000"/>
            </a:lvl3pPr>
            <a:lvl4pPr marL="1371467" indent="0">
              <a:buNone/>
              <a:defRPr sz="900"/>
            </a:lvl4pPr>
            <a:lvl5pPr marL="1828623" indent="0">
              <a:buNone/>
              <a:defRPr sz="900"/>
            </a:lvl5pPr>
            <a:lvl6pPr marL="2285777" indent="0">
              <a:buNone/>
              <a:defRPr sz="900"/>
            </a:lvl6pPr>
            <a:lvl7pPr marL="2742933" indent="0">
              <a:buNone/>
              <a:defRPr sz="900"/>
            </a:lvl7pPr>
            <a:lvl8pPr marL="3200089" indent="0">
              <a:buNone/>
              <a:defRPr sz="900"/>
            </a:lvl8pPr>
            <a:lvl9pPr marL="3657244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1" indent="0">
              <a:buNone/>
              <a:defRPr sz="2400"/>
            </a:lvl3pPr>
            <a:lvl4pPr marL="1371467" indent="0">
              <a:buNone/>
              <a:defRPr sz="2000"/>
            </a:lvl4pPr>
            <a:lvl5pPr marL="1828623" indent="0">
              <a:buNone/>
              <a:defRPr sz="2000"/>
            </a:lvl5pPr>
            <a:lvl6pPr marL="2285777" indent="0">
              <a:buNone/>
              <a:defRPr sz="2000"/>
            </a:lvl6pPr>
            <a:lvl7pPr marL="2742933" indent="0">
              <a:buNone/>
              <a:defRPr sz="2000"/>
            </a:lvl7pPr>
            <a:lvl8pPr marL="3200089" indent="0">
              <a:buNone/>
              <a:defRPr sz="2000"/>
            </a:lvl8pPr>
            <a:lvl9pPr marL="3657244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6" indent="0">
              <a:buNone/>
              <a:defRPr sz="1200"/>
            </a:lvl2pPr>
            <a:lvl3pPr marL="914311" indent="0">
              <a:buNone/>
              <a:defRPr sz="1000"/>
            </a:lvl3pPr>
            <a:lvl4pPr marL="1371467" indent="0">
              <a:buNone/>
              <a:defRPr sz="900"/>
            </a:lvl4pPr>
            <a:lvl5pPr marL="1828623" indent="0">
              <a:buNone/>
              <a:defRPr sz="900"/>
            </a:lvl5pPr>
            <a:lvl6pPr marL="2285777" indent="0">
              <a:buNone/>
              <a:defRPr sz="900"/>
            </a:lvl6pPr>
            <a:lvl7pPr marL="2742933" indent="0">
              <a:buNone/>
              <a:defRPr sz="900"/>
            </a:lvl7pPr>
            <a:lvl8pPr marL="3200089" indent="0">
              <a:buNone/>
              <a:defRPr sz="900"/>
            </a:lvl8pPr>
            <a:lvl9pPr marL="3657244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347F2-2763-4884-88B4-616DCA914456}" type="datetimeFigureOut">
              <a:rPr lang="el-GR" smtClean="0"/>
              <a:pPr/>
              <a:t>15/8/2015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35DDD-1862-4662-BAED-5BDE57EB5D05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7" indent="-342867" algn="l" defTabSz="91431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8" indent="-285722" algn="l" defTabSz="91431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9" indent="-228577" algn="l" defTabSz="9143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4" indent="-228577" algn="l" defTabSz="91431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0" indent="-228577" algn="l" defTabSz="91431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6" indent="-228577" algn="l" defTabSz="9143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1" indent="-228577" algn="l" defTabSz="9143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7" indent="-228577" algn="l" defTabSz="9143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2" indent="-228577" algn="l" defTabSz="9143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1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7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3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7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3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9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4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LOGO12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Μακροοικονομική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: Οικονομική μεγέθυνση (Μέρος Β)</a:t>
            </a:r>
            <a:endParaRPr lang="el-GR" sz="2800" b="1" dirty="0" smtClean="0"/>
          </a:p>
          <a:p>
            <a:endParaRPr lang="el-GR" sz="2800" dirty="0" smtClean="0"/>
          </a:p>
          <a:p>
            <a:r>
              <a:rPr lang="el-GR" sz="2800" dirty="0" err="1" smtClean="0"/>
              <a:t>Καραμάνης</a:t>
            </a:r>
            <a:r>
              <a:rPr lang="el-GR" sz="2800" dirty="0" smtClean="0"/>
              <a:t>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0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43528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1.ΕΝΘΑΡΡΥΝΣΗ ΣΧΗΜΑΤΙΣΜΟΥ ΚΕΦΑΛΑΙΟΥ 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800" b="1" dirty="0" smtClean="0">
                <a:latin typeface="Comic Sans MS" pitchFamily="66" charset="0"/>
              </a:rPr>
              <a:t>Επένδυση : </a:t>
            </a:r>
            <a:r>
              <a:rPr lang="el-GR" sz="2800" dirty="0" smtClean="0">
                <a:latin typeface="Comic Sans MS" pitchFamily="66" charset="0"/>
              </a:rPr>
              <a:t>ροή πόρων στην παραγωγή νέου κεφαλαίου.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l-GR" sz="2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800" b="1" dirty="0" smtClean="0">
                <a:latin typeface="Comic Sans MS" pitchFamily="66" charset="0"/>
              </a:rPr>
              <a:t>Σχηματισμός κεφαλαίου </a:t>
            </a:r>
            <a:r>
              <a:rPr lang="el-GR" sz="2800" dirty="0" smtClean="0">
                <a:latin typeface="Comic Sans MS" pitchFamily="66" charset="0"/>
              </a:rPr>
              <a:t>: η διαδικασία συσσώρευσης αποθεμάτων κεφαλαίου.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l-GR" sz="2800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l-GR" sz="2800" dirty="0">
                <a:latin typeface="Comic Sans MS" pitchFamily="66" charset="0"/>
              </a:rPr>
              <a:t> </a:t>
            </a:r>
            <a:r>
              <a:rPr lang="el-GR" sz="2800" dirty="0" smtClean="0">
                <a:latin typeface="Comic Sans MS" pitchFamily="66" charset="0"/>
              </a:rPr>
              <a:t> </a:t>
            </a:r>
            <a:r>
              <a:rPr lang="el-GR" sz="2800" b="1" dirty="0" smtClean="0">
                <a:latin typeface="Comic Sans MS" pitchFamily="66" charset="0"/>
              </a:rPr>
              <a:t>Οι επιχειρήσεις αυξάνουν το υπάρχον απόθεμα κεφαλαίου όταν προβαίνουν σε επενδύσεις νέων εγκαταστάσεων και εξοπλισμού!</a:t>
            </a:r>
            <a:endParaRPr lang="el-GR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404664"/>
            <a:ext cx="8229600" cy="1080120"/>
          </a:xfrm>
          <a:prstGeom prst="rect">
            <a:avLst/>
          </a:prstGeom>
        </p:spPr>
        <p:txBody>
          <a:bodyPr vert="horz" lIns="91431" tIns="45715" rIns="91431" bIns="45715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ΠΩΣ ΟΙ ΚΥΒΕΡΝΗΣΕΙΣ ΠΕΙΘΟΥΝ ΤΙΣ ΕΠΙΧΕΙΡΗΣΕΙΣ ΝΑ ΕΠΕΝΔΥΣΟΥΝ ΠΕΡΙΣΣΟΤΕΡΟ; (1) από (3)</a:t>
            </a:r>
          </a:p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 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marL="514300" indent="-5143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l-GR" sz="2800" b="1" dirty="0" smtClean="0">
                <a:latin typeface="Comic Sans MS" pitchFamily="66" charset="0"/>
              </a:rPr>
              <a:t>Πραγματικά επιτόκια :   </a:t>
            </a:r>
            <a:r>
              <a:rPr lang="el-GR" sz="2800" dirty="0" smtClean="0">
                <a:latin typeface="Comic Sans MS" pitchFamily="66" charset="0"/>
              </a:rPr>
              <a:t>όσο το επιτόκιο</a:t>
            </a:r>
            <a:r>
              <a:rPr lang="el-GR" sz="2800" spc="215" dirty="0" smtClean="0">
                <a:latin typeface="Lucida Sans Unicode"/>
                <a:cs typeface="Lucida Sans Unicode"/>
              </a:rPr>
              <a:t> ↓</a:t>
            </a:r>
            <a:r>
              <a:rPr lang="el-GR" sz="2800" dirty="0" smtClean="0">
                <a:latin typeface="Comic Sans MS" pitchFamily="66" charset="0"/>
              </a:rPr>
              <a:t> τόσο </a:t>
            </a:r>
            <a:r>
              <a:rPr lang="el-GR" sz="2800" spc="280" dirty="0" smtClean="0">
                <a:latin typeface="Comic Sans MS"/>
                <a:cs typeface="Comic Sans MS"/>
              </a:rPr>
              <a:t> </a:t>
            </a:r>
            <a:r>
              <a:rPr lang="el-GR" sz="2800" spc="215" dirty="0" smtClean="0">
                <a:latin typeface="Lucida Sans Unicode"/>
                <a:cs typeface="Lucida Sans Unicode"/>
              </a:rPr>
              <a:t>↑</a:t>
            </a:r>
            <a:r>
              <a:rPr lang="el-GR" sz="2800" dirty="0" smtClean="0">
                <a:latin typeface="Lucida Sans Unicode"/>
                <a:cs typeface="Lucida Sans Unicode"/>
              </a:rPr>
              <a:t> </a:t>
            </a:r>
            <a:r>
              <a:rPr lang="el-GR" sz="2800" dirty="0" smtClean="0">
                <a:latin typeface="Comic Sans MS" pitchFamily="66" charset="0"/>
              </a:rPr>
              <a:t>  οι επενδύσεις</a:t>
            </a:r>
          </a:p>
          <a:p>
            <a:pPr marL="514300" indent="-5143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l-GR" sz="2800" b="1" dirty="0" smtClean="0">
                <a:latin typeface="Comic Sans MS" pitchFamily="66" charset="0"/>
              </a:rPr>
              <a:t>Φορολογικές διατάξεις : </a:t>
            </a:r>
            <a:r>
              <a:rPr lang="el-GR" sz="2800" dirty="0" smtClean="0">
                <a:latin typeface="Comic Sans MS" pitchFamily="66" charset="0"/>
              </a:rPr>
              <a:t>ένα απλό και δίκαιο φορολογικό σύστημα συνήθως </a:t>
            </a:r>
            <a:r>
              <a:rPr lang="el-GR" sz="2800" spc="140" dirty="0" smtClean="0">
                <a:latin typeface="Lucida Sans Unicode"/>
                <a:cs typeface="Lucida Sans Unicode"/>
              </a:rPr>
              <a:t>⇒</a:t>
            </a:r>
            <a:r>
              <a:rPr lang="el-GR" sz="2800" spc="280" dirty="0" smtClean="0">
                <a:latin typeface="Comic Sans MS"/>
                <a:cs typeface="Comic Sans MS"/>
              </a:rPr>
              <a:t> </a:t>
            </a:r>
            <a:r>
              <a:rPr lang="el-GR" sz="2800" spc="215" dirty="0" smtClean="0">
                <a:latin typeface="Lucida Sans Unicode"/>
                <a:cs typeface="Lucida Sans Unicode"/>
              </a:rPr>
              <a:t>↑</a:t>
            </a:r>
            <a:r>
              <a:rPr lang="el-GR" sz="2800" dirty="0" smtClean="0">
                <a:latin typeface="Lucida Sans Unicode"/>
                <a:cs typeface="Lucida Sans Unicode"/>
              </a:rPr>
              <a:t> </a:t>
            </a:r>
            <a:r>
              <a:rPr lang="el-GR" sz="2800" dirty="0" smtClean="0">
                <a:latin typeface="Comic Sans MS" pitchFamily="66" charset="0"/>
              </a:rPr>
              <a:t> των επενδύσεων.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l-GR" b="1" dirty="0" smtClean="0">
                <a:latin typeface="Comic Sans MS" pitchFamily="66" charset="0"/>
              </a:rPr>
              <a:t>3.Τεχνολογική αλλαγή : </a:t>
            </a:r>
            <a:r>
              <a:rPr lang="el-GR" dirty="0" smtClean="0">
                <a:latin typeface="Comic Sans MS" pitchFamily="66" charset="0"/>
              </a:rPr>
              <a:t>η εφεύρεση ενός νέου προϊόντος (π.χ. κινητό τηλέφωνο ) ή μια τεχνολογική καινοτομία (</a:t>
            </a:r>
            <a:r>
              <a:rPr lang="el-GR" dirty="0" err="1" smtClean="0">
                <a:latin typeface="Comic Sans MS" pitchFamily="66" charset="0"/>
              </a:rPr>
              <a:t>π.χ</a:t>
            </a:r>
            <a:r>
              <a:rPr lang="el-GR" dirty="0" smtClean="0">
                <a:latin typeface="Comic Sans MS" pitchFamily="66" charset="0"/>
              </a:rPr>
              <a:t> διαδίκτυο) προκαλούν νέες επιχειρηματικές ευκαιρίες</a:t>
            </a:r>
            <a:r>
              <a:rPr lang="el-GR" b="1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l-GR" dirty="0"/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31" tIns="45715" rIns="91431" bIns="45715" rtlCol="0" anchor="ctr">
            <a:normAutofit fontScale="9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ΠΩΣ ΟΙ ΚΥΒΕΡΝΗΣΕΙΣ ΠΕΙΘΟΥΝ ΤΙΣ ΕΠΙΧΕΙΡΗΣΕΙΣ ΝΑ ΕΠΕΝΔΥΣΟΥΝ ΠΕΡΙΣΣΟΤΕΡΟ; (2) από (3)</a:t>
            </a:r>
          </a:p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 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 fontScale="85000" lnSpcReduction="10000"/>
          </a:bodyPr>
          <a:lstStyle/>
          <a:p>
            <a:pPr marL="514300" indent="-514300">
              <a:spcBef>
                <a:spcPct val="20000"/>
              </a:spcBef>
            </a:pPr>
            <a:r>
              <a:rPr lang="el-GR" sz="2800" b="1" dirty="0" smtClean="0">
                <a:latin typeface="Comic Sans MS" pitchFamily="66" charset="0"/>
              </a:rPr>
              <a:t>4 . Αύξηση της ζήτησης :</a:t>
            </a:r>
            <a:r>
              <a:rPr lang="el-GR" sz="2800" dirty="0" smtClean="0">
                <a:latin typeface="Comic Sans MS" pitchFamily="66" charset="0"/>
              </a:rPr>
              <a:t>υψηλά επίπεδα πωλήσεων και προσδοκίες για ανάπτυξη </a:t>
            </a:r>
            <a:r>
              <a:rPr lang="el-GR" sz="2800" spc="140" dirty="0" smtClean="0">
                <a:latin typeface="Lucida Sans Unicode"/>
                <a:cs typeface="Lucida Sans Unicode"/>
              </a:rPr>
              <a:t>⇒</a:t>
            </a:r>
            <a:r>
              <a:rPr lang="el-GR" sz="2800" spc="280" dirty="0" smtClean="0">
                <a:latin typeface="Comic Sans MS"/>
                <a:cs typeface="Comic Sans MS"/>
              </a:rPr>
              <a:t> </a:t>
            </a:r>
            <a:r>
              <a:rPr lang="el-GR" sz="2800" spc="215" dirty="0" smtClean="0">
                <a:latin typeface="Lucida Sans Unicode"/>
                <a:cs typeface="Lucida Sans Unicode"/>
              </a:rPr>
              <a:t>↑</a:t>
            </a:r>
            <a:r>
              <a:rPr lang="el-GR" sz="2800" dirty="0" smtClean="0">
                <a:latin typeface="Comic Sans MS" pitchFamily="66" charset="0"/>
              </a:rPr>
              <a:t>  των επενδύσεων (ενάρετος κύκλος ανάπτυξης και επένδυσης).</a:t>
            </a:r>
          </a:p>
          <a:p>
            <a:pPr marL="514300" indent="-514300">
              <a:spcBef>
                <a:spcPct val="20000"/>
              </a:spcBef>
            </a:pPr>
            <a:endParaRPr lang="el-GR" sz="2800" dirty="0" smtClean="0">
              <a:latin typeface="Comic Sans MS" pitchFamily="66" charset="0"/>
            </a:endParaRPr>
          </a:p>
          <a:p>
            <a:pPr marL="514300" indent="-514300">
              <a:spcBef>
                <a:spcPct val="20000"/>
              </a:spcBef>
            </a:pPr>
            <a:r>
              <a:rPr lang="el-GR" sz="2800" b="1" dirty="0" smtClean="0">
                <a:latin typeface="Comic Sans MS" pitchFamily="66" charset="0"/>
              </a:rPr>
              <a:t>5 . Πολιτική σταθερότητα και δικαιώματα ιδιοκτησίας : </a:t>
            </a:r>
            <a:r>
              <a:rPr lang="el-GR" sz="2800" dirty="0" smtClean="0">
                <a:latin typeface="Comic Sans MS" pitchFamily="66" charset="0"/>
              </a:rPr>
              <a:t>η ομαλή αλλαγή κυβερνήσεων , η τήρηση του νόμου, η ανεξάρτητη λειτουργία της δικαιωσύνης, το δικαίωμα ιδιοκτησίας </a:t>
            </a:r>
            <a:r>
              <a:rPr lang="el-GR" sz="2800" spc="140" dirty="0" smtClean="0">
                <a:latin typeface="Lucida Sans Unicode"/>
                <a:cs typeface="Lucida Sans Unicode"/>
              </a:rPr>
              <a:t>⇒</a:t>
            </a:r>
            <a:r>
              <a:rPr lang="el-GR" sz="2800" spc="280" dirty="0" smtClean="0">
                <a:latin typeface="Comic Sans MS"/>
                <a:cs typeface="Comic Sans MS"/>
              </a:rPr>
              <a:t> </a:t>
            </a:r>
            <a:r>
              <a:rPr lang="el-GR" sz="2800" spc="215" dirty="0" smtClean="0">
                <a:latin typeface="Lucida Sans Unicode"/>
                <a:cs typeface="Lucida Sans Unicode"/>
              </a:rPr>
              <a:t>↑</a:t>
            </a:r>
            <a:r>
              <a:rPr lang="el-GR" sz="2800" dirty="0" smtClean="0">
                <a:latin typeface="Comic Sans MS" pitchFamily="66" charset="0"/>
              </a:rPr>
              <a:t> των επενδύσεων.</a:t>
            </a:r>
          </a:p>
          <a:p>
            <a:pPr marL="514300" indent="-514300">
              <a:spcBef>
                <a:spcPct val="20000"/>
              </a:spcBef>
            </a:pPr>
            <a:endParaRPr lang="el-GR" sz="2800" dirty="0" smtClean="0">
              <a:latin typeface="Comic Sans MS" pitchFamily="66" charset="0"/>
            </a:endParaRPr>
          </a:p>
          <a:p>
            <a:pPr marL="514300" indent="-514300">
              <a:spcBef>
                <a:spcPct val="20000"/>
              </a:spcBef>
              <a:buFont typeface="Wingdings" pitchFamily="2" charset="2"/>
              <a:buChar char="Ø"/>
            </a:pPr>
            <a:r>
              <a:rPr lang="el-GR" sz="2800" dirty="0" smtClean="0">
                <a:latin typeface="Comic Sans MS" pitchFamily="66" charset="0"/>
              </a:rPr>
              <a:t>Δικαίωμα ιδιοκτησίας : οι ιδιοκτήτες μπορούν να χρησιμοποιούν την περιουσία τους όπως αυτοί νομίζουν σύμφωνα με τους νόμους</a:t>
            </a:r>
            <a:r>
              <a:rPr lang="el-GR" sz="2800" b="1" dirty="0" smtClean="0">
                <a:latin typeface="Comic Sans MS" pitchFamily="66" charset="0"/>
              </a:rPr>
              <a:t>.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457200" y="404664"/>
            <a:ext cx="8229600" cy="1080120"/>
          </a:xfrm>
          <a:prstGeom prst="rect">
            <a:avLst/>
          </a:prstGeom>
        </p:spPr>
        <p:txBody>
          <a:bodyPr vert="horz" lIns="91431" tIns="45715" rIns="91431" bIns="45715" rtlCol="0" anchor="ctr">
            <a:normAutofit fontScale="7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ΠΩΣ ΟΙ ΚΥΒΕΡΝΗΣΕΙΣ ΠΕΙΘΟΥΝ ΤΙΣ ΕΠΙΧΕΙΡΗΣΕΙΣ ΝΑ ΕΠΕΝΔΥΣΟΥΝ ΠΕΡΙΣΣΟΤΕΡΟ; (3) από (2)</a:t>
            </a:r>
          </a:p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 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2.ΒΕΛΤΙΩΣΗ ΤΗΣ ΜΟΡΦΩΣΗΣ ΚΑΙ ΕΚΠΑΙΔΕΥΣΗΣ 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 fontScale="70000" lnSpcReduction="20000"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800" b="1" dirty="0" smtClean="0">
                <a:latin typeface="Comic Sans MS" pitchFamily="66" charset="0"/>
              </a:rPr>
              <a:t>Εκπαιδευτική πολιτική :</a:t>
            </a:r>
            <a:r>
              <a:rPr lang="el-GR" sz="2800" dirty="0" smtClean="0">
                <a:latin typeface="Comic Sans MS" pitchFamily="66" charset="0"/>
              </a:rPr>
              <a:t>περισσότεροι πόροι στην εκπαίδευση συμβάλουν στην ανάπτυξη της οικονομίας</a:t>
            </a:r>
          </a:p>
          <a:p>
            <a:pPr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l-GR" sz="2800" dirty="0" smtClean="0">
              <a:latin typeface="Comic Sans MS" pitchFamily="66" charset="0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800" b="1" dirty="0" smtClean="0">
                <a:latin typeface="Comic Sans MS" pitchFamily="66" charset="0"/>
              </a:rPr>
              <a:t>Ζητούμενο </a:t>
            </a:r>
            <a:r>
              <a:rPr lang="el-GR" sz="2800" dirty="0" smtClean="0">
                <a:latin typeface="Comic Sans MS" pitchFamily="66" charset="0"/>
              </a:rPr>
              <a:t>: πολιτικές που αυξάνουν τα επίπεδα παρακολούθησης και ολοκλήρωσης της εκπαίδευσης και βελτιώνουν τη γνώση , την ικανότητα και την εξειδίκευση.</a:t>
            </a:r>
          </a:p>
          <a:p>
            <a:pPr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l-GR" sz="2800" dirty="0" smtClean="0">
              <a:latin typeface="Comic Sans MS" pitchFamily="66" charset="0"/>
            </a:endParaRPr>
          </a:p>
          <a:p>
            <a:pPr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800" b="1" dirty="0" smtClean="0">
                <a:latin typeface="Comic Sans MS" pitchFamily="66" charset="0"/>
              </a:rPr>
              <a:t>Εργασιακή εκπαίδευση :</a:t>
            </a:r>
            <a:r>
              <a:rPr lang="el-GR" sz="2800" dirty="0" smtClean="0">
                <a:latin typeface="Comic Sans MS" pitchFamily="66" charset="0"/>
              </a:rPr>
              <a:t> ικανότητες τις οποίες οι εργαζόμενοι αποκτούν κατά τη διάρκεια της εργασίας τους.</a:t>
            </a:r>
            <a:endParaRPr lang="el-GR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3.ΠΡΟΩΘΗΣΗ ΤΩΝ ΤΕΧΝΟΛΟΓΙΚΩΝ ΜΕΤΑΒΟΛΩΝ (1) από (2)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800" b="1" dirty="0" smtClean="0">
                <a:latin typeface="Comic Sans MS" pitchFamily="66" charset="0"/>
              </a:rPr>
              <a:t> Έρευνα και ανάπτυξη :</a:t>
            </a:r>
            <a:r>
              <a:rPr lang="el-GR" sz="2800" dirty="0" smtClean="0">
                <a:latin typeface="Comic Sans MS" pitchFamily="66" charset="0"/>
              </a:rPr>
              <a:t> ενέργειες που αποσκοπούν στην εφεύρεση νέων προϊόντων και διαδικασιών ή στην βελτίωση των υπαρχουσών επιτυγχάνοντας έτσι την παραγωγή περισσότερων εκροών από την ίδια ποσότητα εισροών 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b="1" i="1" dirty="0" smtClean="0">
                <a:latin typeface="Comic Sans MS" pitchFamily="66" charset="0"/>
              </a:rPr>
              <a:t>Εφεύρεση</a:t>
            </a:r>
            <a:r>
              <a:rPr lang="el-GR" b="1" dirty="0" smtClean="0">
                <a:latin typeface="Comic Sans MS" pitchFamily="66" charset="0"/>
              </a:rPr>
              <a:t> : </a:t>
            </a:r>
            <a:r>
              <a:rPr lang="el-GR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ανάπτυξη νέων προϊόντων ή μεθόδων παραγωγής.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b="1" i="1" dirty="0" smtClean="0">
                <a:latin typeface="Comic Sans MS" pitchFamily="66" charset="0"/>
              </a:rPr>
              <a:t>Καινοτομία</a:t>
            </a:r>
            <a:r>
              <a:rPr lang="el-GR" b="1" dirty="0" smtClean="0">
                <a:latin typeface="Comic Sans MS" pitchFamily="66" charset="0"/>
              </a:rPr>
              <a:t> : </a:t>
            </a:r>
            <a:r>
              <a:rPr lang="el-GR" dirty="0" smtClean="0">
                <a:latin typeface="Comic Sans MS" pitchFamily="66" charset="0"/>
              </a:rPr>
              <a:t>εφαρμογή νέων ιδεών.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l-GR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l-GR" b="1" dirty="0" smtClean="0">
                <a:latin typeface="Comic Sans MS" pitchFamily="66" charset="0"/>
              </a:rPr>
              <a:t>Η περισσότερη εκπαίδευση και ο περισσότερος σχηματισμός κεφαλαίου συνεισφέρουν στην ταχεία τεχνολογική πρόοδο!</a:t>
            </a:r>
          </a:p>
          <a:p>
            <a:pPr>
              <a:lnSpc>
                <a:spcPct val="150000"/>
              </a:lnSpc>
            </a:pPr>
            <a:endParaRPr lang="el-GR" dirty="0"/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31" tIns="45715" rIns="91431" bIns="45715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3.ΠΡΟΩΘΗΣΗ ΤΩΝ ΤΕΧΝΟΛΟΓΙΚΩΝ ΜΕΤΑΒΟΛΩΝ (2) από (2)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ΥΠΟΛΟΓΙΣΜΟΣ ΤΟΥ ΡΥΘΜΟΥ ΟΙΚΟΝΟΜΙΚΗΣ ΜΕΓΕΘΥΝΣΗΣ 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43528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l-GR" sz="2800" b="1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800" b="1" dirty="0" smtClean="0">
                <a:latin typeface="Comic Sans MS" pitchFamily="66" charset="0"/>
              </a:rPr>
              <a:t>Ρυθμός Οικονομικής Μεγέθυνσης =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l-GR" sz="2800" b="1" dirty="0">
              <a:latin typeface="Comic Sans MS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l-GR" sz="2800" b="1" dirty="0" smtClean="0">
                <a:latin typeface="Comic Sans MS" pitchFamily="66" charset="0"/>
              </a:rPr>
              <a:t>  </a:t>
            </a:r>
            <a:r>
              <a:rPr lang="el-GR" sz="2000" b="1" u="sng" dirty="0" smtClean="0">
                <a:latin typeface="Comic Sans MS" pitchFamily="66" charset="0"/>
              </a:rPr>
              <a:t>Πραγματικό ΑΕΠ </a:t>
            </a:r>
            <a:r>
              <a:rPr lang="el-GR" sz="1600" b="1" u="sng" dirty="0" smtClean="0">
                <a:latin typeface="Comic Sans MS" pitchFamily="66" charset="0"/>
              </a:rPr>
              <a:t>έτους Α </a:t>
            </a:r>
            <a:r>
              <a:rPr lang="el-GR" sz="2000" b="1" u="sng" dirty="0" smtClean="0">
                <a:latin typeface="Comic Sans MS" pitchFamily="66" charset="0"/>
              </a:rPr>
              <a:t>- Πραγματικό ΑΕΠ </a:t>
            </a:r>
            <a:r>
              <a:rPr lang="el-GR" sz="1600" b="1" u="sng" dirty="0" smtClean="0">
                <a:latin typeface="Comic Sans MS" pitchFamily="66" charset="0"/>
              </a:rPr>
              <a:t>έτους Α-1</a:t>
            </a:r>
            <a:r>
              <a:rPr lang="el-GR" sz="1600" b="1" dirty="0" smtClean="0">
                <a:latin typeface="Comic Sans MS" pitchFamily="66" charset="0"/>
              </a:rPr>
              <a:t>  </a:t>
            </a:r>
            <a:r>
              <a:rPr lang="el-GR" sz="2000" b="1" dirty="0" smtClean="0">
                <a:latin typeface="Comic Sans MS" pitchFamily="66" charset="0"/>
              </a:rPr>
              <a:t>χ 100</a:t>
            </a:r>
          </a:p>
          <a:p>
            <a:pPr lvl="0">
              <a:spcBef>
                <a:spcPct val="20000"/>
              </a:spcBef>
            </a:pPr>
            <a:r>
              <a:rPr lang="el-GR" sz="2000" b="1" dirty="0" smtClean="0">
                <a:latin typeface="Comic Sans MS" pitchFamily="66" charset="0"/>
              </a:rPr>
              <a:t>              Πραγματικό ΑΕΠ </a:t>
            </a:r>
            <a:r>
              <a:rPr lang="el-GR" sz="1600" b="1" dirty="0" smtClean="0">
                <a:latin typeface="Comic Sans MS" pitchFamily="66" charset="0"/>
              </a:rPr>
              <a:t>έτους Α-1</a:t>
            </a:r>
            <a:endParaRPr lang="el-GR" sz="2000" b="1" dirty="0" smtClean="0">
              <a:latin typeface="Comic Sans MS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l-GR" sz="2000" b="1" u="sng" dirty="0">
                <a:latin typeface="Comic Sans MS" pitchFamily="66" charset="0"/>
              </a:rPr>
              <a:t> </a:t>
            </a:r>
            <a:r>
              <a:rPr lang="el-GR" sz="2000" b="1" u="sng" dirty="0" smtClean="0">
                <a:latin typeface="Comic Sans MS" pitchFamily="66" charset="0"/>
              </a:rPr>
              <a:t>                  </a:t>
            </a:r>
            <a:endParaRPr lang="el-GR" b="1" u="sng" dirty="0" smtClean="0">
              <a:latin typeface="Comic Sans MS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l-GR" sz="2000" b="1" u="sng" dirty="0">
                <a:latin typeface="Comic Sans MS" pitchFamily="66" charset="0"/>
              </a:rPr>
              <a:t> </a:t>
            </a:r>
            <a:r>
              <a:rPr lang="el-GR" sz="2000" b="1" u="sng" dirty="0" smtClean="0">
                <a:latin typeface="Comic Sans MS" pitchFamily="66" charset="0"/>
              </a:rPr>
              <a:t>     </a:t>
            </a:r>
            <a:endParaRPr lang="el-GR" sz="2000" b="1" u="sng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899593" y="476673"/>
            <a:ext cx="7704856" cy="59835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 defTabSz="1042172">
              <a:spcBef>
                <a:spcPct val="0"/>
              </a:spcBef>
              <a:defRPr/>
            </a:pPr>
            <a:r>
              <a:rPr lang="el-GR" sz="3200" b="1" dirty="0">
                <a:latin typeface="Comic Sans MS" pitchFamily="66" charset="0"/>
              </a:rPr>
              <a:t>Βιβλιογραφία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611561" y="1412775"/>
            <a:ext cx="8136904" cy="41960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286992" marR="8254">
              <a:lnSpc>
                <a:spcPts val="3240"/>
              </a:lnSpc>
            </a:pPr>
            <a:r>
              <a:rPr lang="el-GR" sz="2800" spc="190" dirty="0" smtClean="0">
                <a:latin typeface="Comic Sans MS" pitchFamily="66" charset="0"/>
                <a:cs typeface="Microsoft Sans Serif"/>
              </a:rPr>
              <a:t>Αρχές οικονομικής θεωρίας (2010) ,</a:t>
            </a:r>
            <a:r>
              <a:rPr lang="en-US" sz="2800" spc="190" dirty="0" smtClean="0">
                <a:latin typeface="Comic Sans MS" pitchFamily="66" charset="0"/>
                <a:cs typeface="Microsoft Sans Serif"/>
              </a:rPr>
              <a:t>Mankiw G.N and Taylor M.P</a:t>
            </a:r>
            <a:r>
              <a:rPr lang="el-GR" sz="2800" spc="190" dirty="0" smtClean="0">
                <a:latin typeface="Comic Sans MS" pitchFamily="66" charset="0"/>
                <a:cs typeface="Microsoft Sans Serif"/>
              </a:rPr>
              <a:t>.</a:t>
            </a:r>
          </a:p>
          <a:p>
            <a:pPr marL="286992" marR="8254">
              <a:lnSpc>
                <a:spcPts val="3240"/>
              </a:lnSpc>
            </a:pPr>
            <a:endParaRPr lang="en-US" sz="2800" spc="190" dirty="0" smtClean="0">
              <a:latin typeface="Comic Sans MS" pitchFamily="66" charset="0"/>
              <a:cs typeface="Microsoft Sans Serif"/>
            </a:endParaRPr>
          </a:p>
          <a:p>
            <a:pPr marL="286992" marR="8254">
              <a:lnSpc>
                <a:spcPts val="3240"/>
              </a:lnSpc>
            </a:pPr>
            <a:r>
              <a:rPr lang="el-GR" sz="2800" spc="190" dirty="0" smtClean="0">
                <a:latin typeface="Comic Sans MS" pitchFamily="66" charset="0"/>
                <a:cs typeface="Microsoft Sans Serif"/>
              </a:rPr>
              <a:t>Μακροοικονομική αρχές και πολιτική (2012), </a:t>
            </a:r>
            <a:r>
              <a:rPr lang="en-US" sz="2800" spc="190" dirty="0" smtClean="0">
                <a:latin typeface="Comic Sans MS" pitchFamily="66" charset="0"/>
                <a:cs typeface="Microsoft Sans Serif"/>
              </a:rPr>
              <a:t>Baumol W. and Blinder A.</a:t>
            </a:r>
            <a:endParaRPr lang="el-GR" sz="2800" spc="190" dirty="0" smtClean="0">
              <a:latin typeface="Comic Sans MS" pitchFamily="66" charset="0"/>
              <a:cs typeface="Microsoft Sans Serif"/>
            </a:endParaRPr>
          </a:p>
          <a:p>
            <a:pPr marL="286992" marR="8254">
              <a:lnSpc>
                <a:spcPts val="3240"/>
              </a:lnSpc>
            </a:pPr>
            <a:endParaRPr lang="en-US" sz="2800" spc="190" dirty="0" smtClean="0">
              <a:latin typeface="Comic Sans MS" pitchFamily="66" charset="0"/>
              <a:cs typeface="Microsoft Sans Serif"/>
            </a:endParaRPr>
          </a:p>
          <a:p>
            <a:pPr marL="286992" marR="8254">
              <a:lnSpc>
                <a:spcPts val="3240"/>
              </a:lnSpc>
            </a:pPr>
            <a:r>
              <a:rPr lang="el-GR" sz="2800" i="1" spc="190" dirty="0" smtClean="0">
                <a:latin typeface="Comic Sans MS" pitchFamily="66" charset="0"/>
                <a:cs typeface="Microsoft Sans Serif"/>
              </a:rPr>
              <a:t>Μακροοικονομική ανάλυση (2011), ΚιόχοςΠ. Παπανικολάου Γ. και Κιοχος Α.</a:t>
            </a:r>
          </a:p>
          <a:p>
            <a:pPr marL="286992" marR="8254">
              <a:lnSpc>
                <a:spcPts val="3240"/>
              </a:lnSpc>
            </a:pPr>
            <a:endParaRPr lang="el-GR" sz="2800" i="1" spc="-15" dirty="0" smtClean="0">
              <a:latin typeface="Comic Sans MS" pitchFamily="66" charset="0"/>
              <a:cs typeface="Microsoft Sans Serif"/>
            </a:endParaRPr>
          </a:p>
          <a:p>
            <a:pPr marL="286992" marR="8254">
              <a:lnSpc>
                <a:spcPts val="3240"/>
              </a:lnSpc>
            </a:pPr>
            <a:r>
              <a:rPr lang="el-GR" sz="2800" i="1" spc="-15" dirty="0" smtClean="0">
                <a:latin typeface="Comic Sans MS" pitchFamily="66" charset="0"/>
                <a:cs typeface="Microsoft Sans Serif"/>
              </a:rPr>
              <a:t>Σύγχρονη Μακροοικονομική (2005), Απέργης Ν.</a:t>
            </a:r>
            <a:endParaRPr lang="en-US" sz="2800" dirty="0" smtClean="0">
              <a:latin typeface="Comic Sans MS" pitchFamily="66" charset="0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67544" y="145435"/>
            <a:ext cx="8062025" cy="1208868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710841"/>
            <a:ext cx="7938137" cy="3177195"/>
          </a:xfrm>
          <a:prstGeom prst="rect">
            <a:avLst/>
          </a:prstGeom>
        </p:spPr>
        <p:txBody>
          <a:bodyPr wrap="square" lIns="98466" tIns="49234" rIns="98466" bIns="49234">
            <a:spAutoFit/>
          </a:bodyPr>
          <a:lstStyle/>
          <a:p>
            <a:pPr algn="just"/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5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5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500" dirty="0" err="1" smtClean="0">
                <a:solidFill>
                  <a:schemeClr val="bg1">
                    <a:lumMod val="50000"/>
                  </a:schemeClr>
                </a:solidFill>
              </a:rPr>
              <a:t>Καραμάνης</a:t>
            </a:r>
            <a:r>
              <a:rPr lang="el-GR" sz="2500" dirty="0" smtClean="0">
                <a:solidFill>
                  <a:schemeClr val="bg1">
                    <a:lumMod val="50000"/>
                  </a:schemeClr>
                </a:solidFill>
              </a:rPr>
              <a:t> Κωνσταντίνος&gt;.</a:t>
            </a:r>
            <a:endParaRPr lang="el-GR" sz="25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500" dirty="0" smtClean="0">
                <a:solidFill>
                  <a:schemeClr val="bg1">
                    <a:lumMod val="50000"/>
                  </a:schemeClr>
                </a:solidFill>
              </a:rPr>
              <a:t>&lt;Μακροοικονομική&gt;. </a:t>
            </a:r>
            <a:endParaRPr lang="el-GR" sz="25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5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5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http://eclass.teiep.gr/OpenClass/courses/ACC</a:t>
            </a:r>
            <a:r>
              <a:rPr lang="el-GR" sz="25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101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  /</a:t>
            </a:r>
            <a:endParaRPr lang="en-US" sz="25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5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323528" cy="541828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85597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1" y="0"/>
            <a:ext cx="6732240" cy="1187450"/>
          </a:xfrm>
          <a:prstGeom prst="rect">
            <a:avLst/>
          </a:prstGeom>
          <a:solidFill>
            <a:schemeClr val="accent2"/>
          </a:solidFill>
        </p:spPr>
        <p:txBody>
          <a:bodyPr vert="horz" lIns="104268" tIns="52134" rIns="104268" bIns="5213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7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700" dirty="0">
              <a:solidFill>
                <a:schemeClr val="bg1"/>
              </a:solidFill>
            </a:endParaRP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1" y="0"/>
            <a:ext cx="2411760" cy="1187450"/>
          </a:xfrm>
          <a:prstGeom prst="rect">
            <a:avLst/>
          </a:prstGeom>
        </p:spPr>
      </p:pic>
      <p:sp>
        <p:nvSpPr>
          <p:cNvPr id="8" name="Υπότιτλος 2"/>
          <p:cNvSpPr txBox="1">
            <a:spLocks/>
          </p:cNvSpPr>
          <p:nvPr/>
        </p:nvSpPr>
        <p:spPr>
          <a:xfrm>
            <a:off x="395536" y="1263651"/>
            <a:ext cx="8280920" cy="3965550"/>
          </a:xfrm>
          <a:prstGeom prst="rect">
            <a:avLst/>
          </a:prstGeom>
        </p:spPr>
        <p:txBody>
          <a:bodyPr vert="horz" lIns="104248" tIns="52123" rIns="104248" bIns="52123" rtlCol="0" anchor="ctr">
            <a:noAutofit/>
          </a:bodyPr>
          <a:lstStyle/>
          <a:p>
            <a:pPr defTabSz="1042477">
              <a:spcBef>
                <a:spcPct val="0"/>
              </a:spcBef>
              <a:defRPr/>
            </a:pPr>
            <a:r>
              <a:rPr lang="el-GR" sz="3200" dirty="0" smtClean="0">
                <a:latin typeface="+mj-lt"/>
                <a:ea typeface="+mj-ea"/>
                <a:cs typeface="+mj-cs"/>
              </a:rPr>
              <a:t>Τμήμα : ΧΡΗΜΑΤΟΟΙΚΟΝΟΜΙΚΗΣ &amp; ΛΟΓΙΣΤΙΚΗΣ</a:t>
            </a:r>
            <a:br>
              <a:rPr lang="el-GR" sz="3200" dirty="0" smtClean="0">
                <a:latin typeface="+mj-lt"/>
                <a:ea typeface="+mj-ea"/>
                <a:cs typeface="+mj-cs"/>
              </a:rPr>
            </a:br>
            <a:r>
              <a:rPr lang="el-GR" sz="5000" dirty="0" smtClean="0">
                <a:latin typeface="+mj-lt"/>
                <a:ea typeface="+mj-ea"/>
                <a:cs typeface="+mj-cs"/>
              </a:rPr>
              <a:t/>
            </a:r>
            <a:br>
              <a:rPr lang="el-GR" sz="5000" dirty="0" smtClean="0">
                <a:latin typeface="+mj-lt"/>
                <a:ea typeface="+mj-ea"/>
                <a:cs typeface="+mj-cs"/>
              </a:rPr>
            </a:br>
            <a:r>
              <a:rPr lang="el-GR" sz="2800" b="1" dirty="0" smtClean="0">
                <a:latin typeface="+mj-lt"/>
                <a:ea typeface="+mj-ea"/>
                <a:cs typeface="+mj-cs"/>
              </a:rPr>
              <a:t>Τίτλος Μαθήματος: 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 M</a:t>
            </a:r>
            <a:r>
              <a:rPr lang="el-GR" sz="2800" b="1" dirty="0" smtClean="0">
                <a:latin typeface="+mj-lt"/>
                <a:ea typeface="+mj-ea"/>
                <a:cs typeface="+mj-cs"/>
              </a:rPr>
              <a:t>ακροοικονομική</a:t>
            </a:r>
            <a:br>
              <a:rPr lang="el-GR" sz="2800" b="1" dirty="0" smtClean="0">
                <a:latin typeface="+mj-lt"/>
                <a:ea typeface="+mj-ea"/>
                <a:cs typeface="+mj-cs"/>
              </a:rPr>
            </a:br>
            <a:r>
              <a:rPr lang="el-GR" sz="2800" b="1" dirty="0" smtClean="0">
                <a:latin typeface="+mj-lt"/>
                <a:ea typeface="+mj-ea"/>
                <a:cs typeface="+mj-cs"/>
              </a:rPr>
              <a:t/>
            </a:r>
            <a:br>
              <a:rPr lang="el-GR" sz="2800" b="1" dirty="0" smtClean="0">
                <a:latin typeface="+mj-lt"/>
                <a:ea typeface="+mj-ea"/>
                <a:cs typeface="+mj-cs"/>
              </a:rPr>
            </a:br>
            <a:r>
              <a:rPr lang="el-GR" sz="2700" b="1" dirty="0" smtClean="0">
                <a:latin typeface="+mj-lt"/>
                <a:ea typeface="+mj-ea"/>
                <a:cs typeface="+mj-cs"/>
              </a:rPr>
              <a:t>Ενότητα : Οικονομική μεγέθυνση (Μέρος Β)</a:t>
            </a:r>
          </a:p>
          <a:p>
            <a:pPr defTabSz="1042477">
              <a:spcBef>
                <a:spcPct val="0"/>
              </a:spcBef>
              <a:defRPr/>
            </a:pPr>
            <a:endParaRPr lang="el-GR" sz="2700" b="1" dirty="0" smtClean="0">
              <a:latin typeface="+mj-lt"/>
              <a:ea typeface="+mj-ea"/>
              <a:cs typeface="+mj-cs"/>
            </a:endParaRPr>
          </a:p>
          <a:p>
            <a:pPr defTabSz="1042477">
              <a:lnSpc>
                <a:spcPts val="2964"/>
              </a:lnSpc>
              <a:spcBef>
                <a:spcPct val="0"/>
              </a:spcBef>
              <a:defRPr/>
            </a:pPr>
            <a:r>
              <a:rPr lang="el-GR" sz="23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Καραμάνης Κων/νος</a:t>
            </a:r>
          </a:p>
          <a:p>
            <a:pPr defTabSz="1042477">
              <a:lnSpc>
                <a:spcPts val="2964"/>
              </a:lnSpc>
              <a:spcBef>
                <a:spcPct val="0"/>
              </a:spcBef>
              <a:defRPr/>
            </a:pPr>
            <a:r>
              <a:rPr lang="el-GR" sz="23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Επίκουρος Καθηγητής</a:t>
            </a:r>
          </a:p>
          <a:p>
            <a:pPr defTabSz="1042477">
              <a:lnSpc>
                <a:spcPts val="2964"/>
              </a:lnSpc>
              <a:spcBef>
                <a:spcPct val="0"/>
              </a:spcBef>
              <a:defRPr/>
            </a:pPr>
            <a:r>
              <a:rPr lang="el-GR" sz="23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Πρέβεζα, 2015</a:t>
            </a:r>
          </a:p>
        </p:txBody>
      </p:sp>
      <p:pic>
        <p:nvPicPr>
          <p:cNvPr id="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7"/>
            <a:ext cx="9144000" cy="1539244"/>
          </a:xfrm>
          <a:prstGeom prst="rect">
            <a:avLst/>
          </a:prstGeom>
          <a:noFill/>
        </p:spPr>
      </p:pic>
      <p:pic>
        <p:nvPicPr>
          <p:cNvPr id="11" name="10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30" y="5013177"/>
            <a:ext cx="1440160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39553" y="577483"/>
            <a:ext cx="8062025" cy="864096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503831"/>
            <a:ext cx="8425932" cy="2130755"/>
          </a:xfrm>
          <a:prstGeom prst="rect">
            <a:avLst/>
          </a:prstGeom>
        </p:spPr>
        <p:txBody>
          <a:bodyPr wrap="square" lIns="98466" tIns="49234" rIns="98466" bIns="49234">
            <a:spAutoFit/>
          </a:bodyPr>
          <a:lstStyle/>
          <a:p>
            <a:pPr algn="just"/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2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2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6012560"/>
            <a:ext cx="6568081" cy="376429"/>
          </a:xfrm>
          <a:prstGeom prst="rect">
            <a:avLst/>
          </a:prstGeom>
        </p:spPr>
        <p:txBody>
          <a:bodyPr wrap="square" lIns="98466" tIns="49234" rIns="98466" bIns="49234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5940412"/>
            <a:ext cx="684566" cy="530317"/>
          </a:xfrm>
          <a:prstGeom prst="rect">
            <a:avLst/>
          </a:prstGeom>
        </p:spPr>
        <p:txBody>
          <a:bodyPr wrap="none" lIns="98466" tIns="49234" rIns="98466" bIns="49234">
            <a:spAutoFit/>
          </a:bodyPr>
          <a:lstStyle/>
          <a:p>
            <a:r>
              <a:rPr lang="el-GR" sz="28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4638422"/>
            <a:ext cx="8329920" cy="776538"/>
          </a:xfrm>
          <a:prstGeom prst="rect">
            <a:avLst/>
          </a:prstGeom>
        </p:spPr>
        <p:txBody>
          <a:bodyPr wrap="square" lIns="98466" tIns="49234" rIns="98466" bIns="49234">
            <a:spAutoFit/>
          </a:bodyPr>
          <a:lstStyle/>
          <a:p>
            <a:pPr algn="just"/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2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2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8" y="3861049"/>
            <a:ext cx="1581685" cy="553393"/>
          </a:xfrm>
          <a:prstGeom prst="rect">
            <a:avLst/>
          </a:prstGeom>
        </p:spPr>
      </p:pic>
      <p:pic>
        <p:nvPicPr>
          <p:cNvPr id="9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323528" cy="541828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85597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3" y="2107531"/>
            <a:ext cx="5876239" cy="1052629"/>
          </a:xfrm>
          <a:prstGeom prst="rect">
            <a:avLst/>
          </a:prstGeom>
        </p:spPr>
        <p:txBody>
          <a:bodyPr wrap="square" lIns="98466" tIns="49234" rIns="98466" bIns="49234">
            <a:spAutoFit/>
          </a:bodyPr>
          <a:lstStyle/>
          <a:p>
            <a:pPr algn="ctr"/>
            <a:r>
              <a:rPr lang="el-GR" sz="60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990094"/>
            <a:ext cx="7156721" cy="1084315"/>
          </a:xfrm>
          <a:prstGeom prst="rect">
            <a:avLst/>
          </a:prstGeom>
        </p:spPr>
        <p:txBody>
          <a:bodyPr wrap="square" lIns="98466" tIns="49234" rIns="98466" bIns="49234">
            <a:spAutoFit/>
          </a:bodyPr>
          <a:lstStyle/>
          <a:p>
            <a:pPr algn="r"/>
            <a:r>
              <a:rPr lang="el-GR" sz="3200" b="1" dirty="0"/>
              <a:t>Επεξεργασία: </a:t>
            </a:r>
            <a:r>
              <a:rPr lang="el-GR" sz="3200" b="1" dirty="0" smtClean="0"/>
              <a:t>&lt;Θάνου Σοφία&gt;</a:t>
            </a:r>
            <a:endParaRPr lang="el-GR" sz="3200" b="1" dirty="0"/>
          </a:p>
          <a:p>
            <a:pPr algn="r"/>
            <a:r>
              <a:rPr lang="el-GR" sz="3200" dirty="0" smtClean="0"/>
              <a:t>&lt;Πρέβεζα&gt;, 2015</a:t>
            </a:r>
            <a:endParaRPr lang="el-G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1" y="5556285"/>
            <a:ext cx="1581685" cy="553393"/>
          </a:xfrm>
          <a:prstGeom prst="rect">
            <a:avLst/>
          </a:prstGeom>
        </p:spPr>
      </p:pic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323528" cy="541828"/>
          </a:xfrm>
          <a:prstGeom prst="rect">
            <a:avLst/>
          </a:prstGeom>
        </p:spPr>
      </p:pic>
      <p:pic>
        <p:nvPicPr>
          <p:cNvPr id="8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85597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1" y="6559382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17212" y="2893915"/>
            <a:ext cx="4572000" cy="1052629"/>
          </a:xfrm>
          <a:prstGeom prst="rect">
            <a:avLst/>
          </a:prstGeom>
        </p:spPr>
        <p:txBody>
          <a:bodyPr lIns="98466" tIns="49234" rIns="98466" bIns="49234">
            <a:spAutoFit/>
          </a:bodyPr>
          <a:lstStyle/>
          <a:p>
            <a:pPr algn="ctr"/>
            <a:r>
              <a:rPr lang="el-GR" sz="60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01815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85597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8" y="491073"/>
            <a:ext cx="8062025" cy="71779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2" y="1904740"/>
            <a:ext cx="7765365" cy="4469857"/>
          </a:xfrm>
          <a:prstGeom prst="rect">
            <a:avLst/>
          </a:prstGeom>
        </p:spPr>
        <p:txBody>
          <a:bodyPr wrap="square" lIns="98466" tIns="49234" rIns="98466" bIns="49234">
            <a:spAutoFit/>
          </a:bodyPr>
          <a:lstStyle/>
          <a:p>
            <a:pPr algn="just"/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800" dirty="0">
              <a:solidFill>
                <a:schemeClr val="bg1">
                  <a:lumMod val="50000"/>
                </a:schemeClr>
              </a:solidFill>
            </a:endParaRPr>
          </a:p>
          <a:p>
            <a:pPr marL="369249" indent="-369249" algn="just">
              <a:buFont typeface="Arial" pitchFamily="34" charset="0"/>
              <a:buChar char="•"/>
            </a:pPr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69249" indent="-369249" algn="just">
              <a:buFont typeface="Arial" pitchFamily="34" charset="0"/>
              <a:buChar char="•"/>
            </a:pPr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8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800" dirty="0">
              <a:solidFill>
                <a:schemeClr val="bg1">
                  <a:lumMod val="50000"/>
                </a:schemeClr>
              </a:solidFill>
            </a:endParaRPr>
          </a:p>
          <a:p>
            <a:pPr marL="369249" indent="-369249" algn="just">
              <a:buFont typeface="Arial" pitchFamily="34" charset="0"/>
              <a:buChar char="•"/>
            </a:pPr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69249" indent="-369249" algn="just">
              <a:buFont typeface="Arial" pitchFamily="34" charset="0"/>
              <a:buChar char="•"/>
            </a:pPr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8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8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23528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85597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3" y="5733257"/>
            <a:ext cx="3240360" cy="77122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23528" cy="451523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395536" y="1"/>
            <a:ext cx="828092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+mj-lt"/>
                <a:ea typeface="+mj-ea"/>
                <a:cs typeface="+mj-cs"/>
              </a:rPr>
              <a:t>Άδειες Χρήσης</a:t>
            </a:r>
            <a:endParaRPr lang="el-GR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Subtitle 8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l-GR" sz="2800" dirty="0" smtClean="0"/>
          </a:p>
          <a:p>
            <a:pPr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Το παρόν εκπαιδευτικό υλικό υπόκειται σε άδειες χρήσης Creative Commons. </a:t>
            </a:r>
          </a:p>
          <a:p>
            <a:pPr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5" y="5357827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7"/>
            <a:ext cx="9144000" cy="1539244"/>
          </a:xfrm>
          <a:prstGeom prst="rect">
            <a:avLst/>
          </a:prstGeom>
          <a:noFill/>
        </p:spPr>
      </p:pic>
      <p:pic>
        <p:nvPicPr>
          <p:cNvPr id="11" name="10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30" y="5013177"/>
            <a:ext cx="1440160" cy="50405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4704"/>
            <a:ext cx="8229600" cy="936104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+mj-lt"/>
                <a:ea typeface="+mj-ea"/>
                <a:cs typeface="+mj-cs"/>
              </a:rPr>
              <a:t>Χρηματοδότηση</a:t>
            </a:r>
            <a:endParaRPr lang="el-GR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596" y="1643051"/>
            <a:ext cx="8229600" cy="3400436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/>
          <a:p>
            <a:pPr marL="342852" indent="-342852" algn="just">
              <a:spcBef>
                <a:spcPct val="20000"/>
              </a:spcBef>
              <a:defRPr/>
            </a:pPr>
            <a:r>
              <a:rPr lang="el-GR" altLang="el-GR" sz="2000" dirty="0" smtClean="0"/>
              <a:t>      Το έργο υλοποιείται στο πλαίσιο του Επιχειρησιακού Προγράμματος «</a:t>
            </a:r>
            <a:r>
              <a:rPr lang="el-GR" altLang="el-GR" sz="2000" b="1" dirty="0" smtClean="0"/>
              <a:t>Εκπαίδευση και Δια Βίου Μάθηση</a:t>
            </a:r>
            <a:r>
              <a:rPr lang="el-GR" altLang="el-GR" sz="2000" dirty="0" smtClean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52" indent="-342852" algn="just">
              <a:spcBef>
                <a:spcPct val="20000"/>
              </a:spcBef>
              <a:defRPr/>
            </a:pPr>
            <a:r>
              <a:rPr lang="el-GR" altLang="el-GR" sz="2000" dirty="0" smtClean="0"/>
              <a:t>       Το έργο «</a:t>
            </a:r>
            <a:r>
              <a:rPr lang="el-GR" altLang="el-GR" sz="2000" b="1" dirty="0" smtClean="0"/>
              <a:t>Ανοικτά Ακαδημαϊκά Μαθήματα στο TEI Ηπείρου</a:t>
            </a:r>
            <a:r>
              <a:rPr lang="el-GR" altLang="el-GR" sz="2000" dirty="0" smtClean="0"/>
              <a:t>» έχει χρηματοδοτήσει μόνο τη αναδιαμόρφωση του εκπαιδευτικού υλικού.</a:t>
            </a:r>
          </a:p>
          <a:p>
            <a:pPr marL="342852" indent="-342852" algn="just">
              <a:spcBef>
                <a:spcPct val="20000"/>
              </a:spcBef>
              <a:defRPr/>
            </a:pPr>
            <a:r>
              <a:rPr lang="el-GR" altLang="el-GR" sz="2000" dirty="0" smtClean="0"/>
              <a:t>      Το παρόν εκπαιδευτικό υλικό έχει αναπτυχθεί στα πλαίσια του εκπαιδευτικού έργου του διδάσκοντα.</a:t>
            </a:r>
            <a:endParaRPr lang="el-GR" altLang="el-GR" sz="20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323528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395536" y="1"/>
            <a:ext cx="828092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+mj-lt"/>
                <a:ea typeface="+mj-ea"/>
                <a:cs typeface="+mj-cs"/>
              </a:rPr>
              <a:t>Σκοποί  ενότητας</a:t>
            </a:r>
            <a:endParaRPr lang="el-GR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l-GR" sz="2400" b="1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609600" y="17526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l-GR" sz="2400" dirty="0" smtClean="0">
                <a:latin typeface="Comic Sans MS" pitchFamily="66" charset="0"/>
              </a:rPr>
              <a:t>Σκοπός της παρούσας ενότητας είναι </a:t>
            </a:r>
            <a:r>
              <a:rPr lang="el-GR" sz="2400" dirty="0" smtClean="0">
                <a:latin typeface="Comic Sans MS" pitchFamily="66" charset="0"/>
              </a:rPr>
              <a:t>αναλυθούν </a:t>
            </a:r>
            <a:r>
              <a:rPr lang="el-GR" sz="2400" dirty="0" smtClean="0">
                <a:latin typeface="Comic Sans MS" pitchFamily="66" charset="0"/>
              </a:rPr>
              <a:t>οι κυβερνητικές αναπτυξιακές πολιτικές ,και </a:t>
            </a:r>
            <a:r>
              <a:rPr lang="el-GR" sz="2400" smtClean="0">
                <a:latin typeface="Comic Sans MS" pitchFamily="66" charset="0"/>
              </a:rPr>
              <a:t>να παρουσιαστεί </a:t>
            </a:r>
            <a:r>
              <a:rPr lang="el-GR" sz="2400" dirty="0" smtClean="0">
                <a:latin typeface="Comic Sans MS" pitchFamily="66" charset="0"/>
              </a:rPr>
              <a:t>ο ρόλος της μόρφωσης και της εκπαίδευσης στην οικονομική ανάπτυξη.</a:t>
            </a:r>
          </a:p>
          <a:p>
            <a:pPr>
              <a:spcBef>
                <a:spcPct val="20000"/>
              </a:spcBef>
              <a:defRPr/>
            </a:pPr>
            <a:endParaRPr lang="el-GR" sz="2400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l-GR" sz="2400" b="1" dirty="0" smtClean="0">
                <a:latin typeface="Comic Sans MS" pitchFamily="66" charset="0"/>
              </a:rPr>
              <a:t>Λέξεις </a:t>
            </a:r>
            <a:r>
              <a:rPr lang="el-GR" sz="2400" b="1" dirty="0" smtClean="0">
                <a:latin typeface="Comic Sans MS" pitchFamily="66" charset="0"/>
              </a:rPr>
              <a:t>κλειδιά: </a:t>
            </a:r>
            <a:r>
              <a:rPr lang="el-GR" sz="2400" dirty="0" smtClean="0">
                <a:latin typeface="Comic Sans MS" pitchFamily="66" charset="0"/>
              </a:rPr>
              <a:t>έρευνα και ανάπτυξη, εργασιακή εκπαίδευση, πραγματικά επιτόκια, φορολογικές διατάξεις, τεχνολογική αλλαγή, σχηματισμός κεφαλαίου.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ΠΑΡΑΓΩΓΙΚΟΤΗΤΑ : ΣΥΜΠΕΡΑΣΜΑ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 fontScale="47500" lnSpcReduction="20000"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4400" dirty="0" smtClean="0">
                <a:latin typeface="Comic Sans MS" pitchFamily="66" charset="0"/>
              </a:rPr>
              <a:t>Ο ρυθμός αύξησης της παραγωγικότητας εξαρτάται από τους ρυθμούς αύξησης των συγκεκριμένων συντελεστών</a:t>
            </a:r>
            <a:r>
              <a:rPr lang="el-GR" sz="2800" dirty="0" smtClean="0">
                <a:latin typeface="Comic Sans MS" pitchFamily="66" charset="0"/>
              </a:rPr>
              <a:t>: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l-GR" sz="2800" dirty="0">
              <a:latin typeface="Comic Sans MS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l-GR" sz="2800" dirty="0" smtClean="0">
                <a:latin typeface="Comic Sans MS" pitchFamily="66" charset="0"/>
              </a:rPr>
              <a:t>	</a:t>
            </a:r>
            <a:r>
              <a:rPr lang="el-GR" sz="4400" spc="215" dirty="0" smtClean="0">
                <a:latin typeface="Comic Sans MS" pitchFamily="66" charset="0"/>
                <a:cs typeface="Lucida Sans Unicode"/>
              </a:rPr>
              <a:t> </a:t>
            </a:r>
            <a:r>
              <a:rPr lang="el-GR" sz="4400" b="1" spc="215" dirty="0" smtClean="0">
                <a:latin typeface="Comic Sans MS" pitchFamily="66" charset="0"/>
                <a:cs typeface="Lucida Sans Unicode"/>
              </a:rPr>
              <a:t>↑ </a:t>
            </a:r>
            <a:r>
              <a:rPr lang="el-GR" sz="4400" b="1" dirty="0" smtClean="0">
                <a:latin typeface="Comic Sans MS" pitchFamily="66" charset="0"/>
              </a:rPr>
              <a:t>κκεφαλαίου ( π.χ. εισροή ΑΞΕ)</a:t>
            </a:r>
          </a:p>
          <a:p>
            <a:pPr lvl="0">
              <a:spcBef>
                <a:spcPct val="20000"/>
              </a:spcBef>
            </a:pPr>
            <a:endParaRPr lang="el-GR" sz="4400" b="1" dirty="0" smtClean="0">
              <a:latin typeface="Comic Sans MS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l-GR" sz="4400" b="1" dirty="0">
                <a:latin typeface="Comic Sans MS" pitchFamily="66" charset="0"/>
              </a:rPr>
              <a:t> </a:t>
            </a:r>
            <a:r>
              <a:rPr lang="el-GR" sz="4400" b="1" dirty="0" smtClean="0">
                <a:latin typeface="Comic Sans MS" pitchFamily="66" charset="0"/>
              </a:rPr>
              <a:t>	</a:t>
            </a:r>
            <a:r>
              <a:rPr lang="el-GR" sz="4400" b="1" spc="215" dirty="0" smtClean="0">
                <a:latin typeface="Comic Sans MS" pitchFamily="66" charset="0"/>
                <a:cs typeface="Lucida Sans Unicode"/>
              </a:rPr>
              <a:t> ↑ </a:t>
            </a:r>
            <a:r>
              <a:rPr lang="el-GR" sz="4400" b="1" dirty="0" smtClean="0">
                <a:latin typeface="Comic Sans MS" pitchFamily="66" charset="0"/>
              </a:rPr>
              <a:t>ανθρώπινου δυναμικού (π.χ. βελτίωση 			μορφωτικού επιπέδου)</a:t>
            </a:r>
          </a:p>
          <a:p>
            <a:pPr lvl="0">
              <a:spcBef>
                <a:spcPct val="20000"/>
              </a:spcBef>
            </a:pPr>
            <a:endParaRPr lang="el-GR" sz="4400" b="1" dirty="0" smtClean="0">
              <a:latin typeface="Comic Sans MS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l-GR" sz="4400" b="1" dirty="0" smtClean="0">
                <a:latin typeface="Comic Sans MS" pitchFamily="66" charset="0"/>
              </a:rPr>
              <a:t>	</a:t>
            </a:r>
            <a:r>
              <a:rPr lang="el-GR" sz="4400" b="1" spc="215" dirty="0" smtClean="0">
                <a:latin typeface="Comic Sans MS" pitchFamily="66" charset="0"/>
                <a:cs typeface="Lucida Sans Unicode"/>
              </a:rPr>
              <a:t> ↑ </a:t>
            </a:r>
            <a:r>
              <a:rPr lang="el-GR" sz="4400" b="1" dirty="0" smtClean="0">
                <a:latin typeface="Comic Sans MS" pitchFamily="66" charset="0"/>
              </a:rPr>
              <a:t>τεχνολογίας (π.χ. καινοτομία ) </a:t>
            </a:r>
          </a:p>
          <a:p>
            <a:pPr lvl="0">
              <a:spcBef>
                <a:spcPct val="20000"/>
              </a:spcBef>
            </a:pPr>
            <a:endParaRPr lang="el-GR" sz="4400" b="1" dirty="0" smtClean="0">
              <a:latin typeface="Comic Sans MS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l-GR" sz="4400" spc="140" dirty="0" smtClean="0">
                <a:latin typeface="Comic Sans MS" pitchFamily="66" charset="0"/>
                <a:cs typeface="Lucida Sans Unicode"/>
              </a:rPr>
              <a:t>⇒ </a:t>
            </a:r>
            <a:r>
              <a:rPr lang="el-GR" sz="4400" b="1" dirty="0" smtClean="0">
                <a:latin typeface="Comic Sans MS" pitchFamily="66" charset="0"/>
              </a:rPr>
              <a:t>υψηλός ρυθμός αύξησης της παραγωγικότητας</a:t>
            </a:r>
          </a:p>
          <a:p>
            <a:pPr lvl="0">
              <a:spcBef>
                <a:spcPct val="20000"/>
              </a:spcBef>
            </a:pPr>
            <a:endParaRPr lang="el-GR" sz="2800" dirty="0" smtClean="0">
              <a:latin typeface="Comic Sans MS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l-GR" sz="2800" spc="215" dirty="0">
                <a:latin typeface="Comic Sans MS" pitchFamily="66" charset="0"/>
                <a:cs typeface="Lucida Sans Unicode"/>
              </a:rPr>
              <a:t> </a:t>
            </a:r>
            <a:r>
              <a:rPr lang="el-GR" sz="2800" spc="215" dirty="0" smtClean="0">
                <a:latin typeface="Comic Sans MS" pitchFamily="66" charset="0"/>
                <a:cs typeface="Lucida Sans Unicode"/>
              </a:rPr>
              <a:t>    </a:t>
            </a:r>
            <a:endParaRPr lang="el-G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1200745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2800" b="1" dirty="0" smtClean="0">
                <a:latin typeface="Comic Sans MS" pitchFamily="66" charset="0"/>
                <a:ea typeface="+mj-ea"/>
                <a:cs typeface="+mj-cs"/>
              </a:rPr>
              <a:t>ΣΤΗΝ ΠΡΑΞΗ: ΕΠΙΒΑΡΥΝΣΗ ΤΗΣ ΠΑΡΑΓΩΓΙΚΟΤΗΤΑΣ ΣΤΙΣ ΗΠΑ 1973-1995 </a:t>
            </a:r>
            <a:endParaRPr lang="en-US" sz="2800" b="1" dirty="0" smtClean="0">
              <a:latin typeface="Comic Sans MS" pitchFamily="66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l-GR" b="1" dirty="0" smtClean="0">
                <a:latin typeface="Comic Sans MS" pitchFamily="66" charset="0"/>
                <a:ea typeface="+mj-ea"/>
                <a:cs typeface="+mj-cs"/>
              </a:rPr>
              <a:t>( Πηγή :</a:t>
            </a:r>
            <a:r>
              <a:rPr lang="en-US" b="1" dirty="0" smtClean="0">
                <a:latin typeface="Comic Sans MS" pitchFamily="66" charset="0"/>
                <a:ea typeface="+mj-ea"/>
                <a:cs typeface="+mj-cs"/>
              </a:rPr>
              <a:t>Baumol and Blinder, 2012)</a:t>
            </a:r>
            <a:r>
              <a:rPr lang="el-GR" b="1" dirty="0" smtClean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l-GR" sz="2800" b="1" dirty="0" smtClean="0">
                <a:latin typeface="Comic Sans MS" pitchFamily="66" charset="0"/>
                <a:ea typeface="+mj-ea"/>
                <a:cs typeface="+mj-cs"/>
              </a:rPr>
              <a:t>(1) από (2)</a:t>
            </a:r>
            <a:endParaRPr lang="el-GR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916833"/>
            <a:ext cx="8229600" cy="420933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1">
              <a:spcBef>
                <a:spcPct val="20000"/>
              </a:spcBef>
              <a:buFont typeface="Wingdings" pitchFamily="2" charset="2"/>
              <a:buChar char="q"/>
            </a:pPr>
            <a:r>
              <a:rPr lang="el-GR" sz="2800" dirty="0" smtClean="0">
                <a:latin typeface="Comic Sans MS" pitchFamily="66" charset="0"/>
              </a:rPr>
              <a:t>Υστέρηση επενδύσεων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q"/>
            </a:pPr>
            <a:endParaRPr lang="el-GR" sz="2800" dirty="0" smtClean="0">
              <a:latin typeface="Comic Sans MS" pitchFamily="66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q"/>
            </a:pPr>
            <a:r>
              <a:rPr lang="el-GR" sz="2800" dirty="0" smtClean="0">
                <a:latin typeface="Comic Sans MS" pitchFamily="66" charset="0"/>
              </a:rPr>
              <a:t>Υψηλές τιμές ενέργειας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q"/>
            </a:pPr>
            <a:endParaRPr lang="el-GR" sz="2800" dirty="0" smtClean="0">
              <a:latin typeface="Comic Sans MS" pitchFamily="66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q"/>
            </a:pPr>
            <a:r>
              <a:rPr lang="el-GR" sz="2800" dirty="0" smtClean="0">
                <a:latin typeface="Comic Sans MS" pitchFamily="66" charset="0"/>
              </a:rPr>
              <a:t>Ανεπαρκείς δεξιότητες εργατικού δυναμικού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q"/>
            </a:pPr>
            <a:endParaRPr lang="el-GR" sz="2800" dirty="0" smtClean="0">
              <a:latin typeface="Comic Sans MS" pitchFamily="66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q"/>
            </a:pPr>
            <a:r>
              <a:rPr lang="el-GR" sz="2800" dirty="0" smtClean="0">
                <a:latin typeface="Comic Sans MS" pitchFamily="66" charset="0"/>
              </a:rPr>
              <a:t>Τεχνολογική επιβάρυνση</a:t>
            </a:r>
            <a:endParaRPr lang="el-G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916833"/>
            <a:ext cx="8229600" cy="420933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800" dirty="0" smtClean="0">
                <a:latin typeface="Comic Sans MS" pitchFamily="66" charset="0"/>
              </a:rPr>
              <a:t>Αυτόματη αύξηση επενδύσεων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l-GR" sz="2800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800" dirty="0" smtClean="0">
                <a:latin typeface="Comic Sans MS" pitchFamily="66" charset="0"/>
              </a:rPr>
              <a:t>Πτώση ενεργειακών τιμών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l-GR" sz="2800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800" dirty="0" smtClean="0">
                <a:latin typeface="Comic Sans MS" pitchFamily="66" charset="0"/>
              </a:rPr>
              <a:t>Πρόοδος στην τεχνολογία της πληροφορίας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457200" y="500064"/>
            <a:ext cx="8229600" cy="1200745"/>
          </a:xfrm>
          <a:prstGeom prst="rect">
            <a:avLst/>
          </a:prstGeom>
        </p:spPr>
        <p:txBody>
          <a:bodyPr vert="horz" lIns="91431" tIns="45715" rIns="91431" bIns="45715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2800" b="1" dirty="0" smtClean="0">
                <a:latin typeface="Comic Sans MS" pitchFamily="66" charset="0"/>
                <a:ea typeface="+mj-ea"/>
                <a:cs typeface="+mj-cs"/>
              </a:rPr>
              <a:t>ΣΤΗΝ ΠΡΑΞΗ: ΕΠΙΒΑΡΥΝΣΗ ΤΗΣ ΠΑΡΑΓΩΓΙΚΟΤΗΤΑΣ ΣΤΙΣ ΗΠΑ 1973-1995 </a:t>
            </a:r>
            <a:endParaRPr lang="en-US" sz="2800" b="1" dirty="0" smtClean="0">
              <a:latin typeface="Comic Sans MS" pitchFamily="66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l-GR" b="1" dirty="0" smtClean="0">
                <a:latin typeface="Comic Sans MS" pitchFamily="66" charset="0"/>
                <a:ea typeface="+mj-ea"/>
                <a:cs typeface="+mj-cs"/>
              </a:rPr>
              <a:t>( Πηγή :</a:t>
            </a:r>
            <a:r>
              <a:rPr lang="en-US" b="1" dirty="0" smtClean="0">
                <a:latin typeface="Comic Sans MS" pitchFamily="66" charset="0"/>
                <a:ea typeface="+mj-ea"/>
                <a:cs typeface="+mj-cs"/>
              </a:rPr>
              <a:t>Baumol and Blinder, 2012)</a:t>
            </a:r>
            <a:r>
              <a:rPr lang="el-GR" b="1" dirty="0" smtClean="0"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(2) από (2)</a:t>
            </a:r>
            <a:endParaRPr lang="el-GR" b="1" dirty="0"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5" y="0"/>
            <a:ext cx="395536" cy="404664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395537" y="1"/>
            <a:ext cx="835292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l-GR" sz="1400" dirty="0" smtClean="0"/>
              <a:t>Μακροοικονομική, Ενότητα  : Οικονομική μεγέθυνση,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95536" cy="404664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457200" y="500064"/>
            <a:ext cx="8229600" cy="917575"/>
          </a:xfrm>
          <a:prstGeom prst="rect">
            <a:avLst/>
          </a:prstGeom>
        </p:spPr>
        <p:txBody>
          <a:bodyPr vert="horz" lIns="91431" tIns="45715" rIns="91431" bIns="45715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3200" b="1" dirty="0" smtClean="0">
                <a:latin typeface="Comic Sans MS" pitchFamily="66" charset="0"/>
                <a:ea typeface="+mj-ea"/>
                <a:cs typeface="+mj-cs"/>
              </a:rPr>
              <a:t>Β. ΚΥΒΕΡΝΗΤΙΚΗ ΑΝΑΠΤΥΞΙΑΚΗ ΠΟΛΙΤΙΚΗ </a:t>
            </a:r>
            <a:endParaRPr lang="el-GR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l-GR" sz="2800" dirty="0" smtClean="0">
                <a:latin typeface="Comic Sans MS" pitchFamily="66" charset="0"/>
              </a:rPr>
              <a:t>Η κυβερνητική αναπτυξιακή πολιτική στηρίζεται γενικά σε 3 πυλώνες:</a:t>
            </a:r>
          </a:p>
          <a:p>
            <a:pPr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l-GR" sz="2800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2800" dirty="0" smtClean="0">
                <a:latin typeface="Comic Sans MS" pitchFamily="66" charset="0"/>
              </a:rPr>
              <a:t>Την ενθάρρυνση σχηματισμού κεφαλαίου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800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2800" dirty="0" smtClean="0">
                <a:latin typeface="Comic Sans MS" pitchFamily="66" charset="0"/>
              </a:rPr>
              <a:t>Τη βελτίωση της μόρφωσης και εκπαίδευσης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l-GR" sz="2800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l-GR" sz="2800" dirty="0" smtClean="0">
                <a:latin typeface="Comic Sans MS" pitchFamily="66" charset="0"/>
              </a:rPr>
              <a:t>Την προώθηση των τεχνολογικών μεταβολών</a:t>
            </a:r>
            <a:endParaRPr lang="el-G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1341</Words>
  <Application>Microsoft Office PowerPoint</Application>
  <PresentationFormat>Προβολή στην οθόνη (4:3)</PresentationFormat>
  <Paragraphs>162</Paragraphs>
  <Slides>24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Μακροοικονομική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ΠΩΣ ΟΙ ΚΥΒΕΡΝΗΣΕΙΣ ΠΕΙΘΟΥΝ ΤΙΣ ΕΠΙΧΕΙΡΗΣΕΙΣ ΝΑ ΕΠΕΝΔΥΣΟΥΝ ΠΕΡΙΣΣΟΤΕΡΟ; (2) από (3)  </vt:lpstr>
      <vt:lpstr>Διαφάνεια 13</vt:lpstr>
      <vt:lpstr>Διαφάνεια 14</vt:lpstr>
      <vt:lpstr>Διαφάνεια 15</vt:lpstr>
      <vt:lpstr>3.ΠΡΟΩΘΗΣΗ ΤΩΝ ΤΕΧΝΟΛΟΓΙΚΩΝ ΜΕΤΑΒΟΛΩΝ (2) από (2)</vt:lpstr>
      <vt:lpstr>Διαφάνεια 17</vt:lpstr>
      <vt:lpstr>Διαφάνεια 18</vt:lpstr>
      <vt:lpstr>Σημείωμα Αναφοράς</vt:lpstr>
      <vt:lpstr>Σημείωμα Αδειοδότησης</vt:lpstr>
      <vt:lpstr>Διαφάνεια 21</vt:lpstr>
      <vt:lpstr>Διαφάνεια 22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pc1</dc:creator>
  <cp:lastModifiedBy>pc1</cp:lastModifiedBy>
  <cp:revision>54</cp:revision>
  <dcterms:created xsi:type="dcterms:W3CDTF">2015-06-28T10:18:50Z</dcterms:created>
  <dcterms:modified xsi:type="dcterms:W3CDTF">2015-08-15T17:58:00Z</dcterms:modified>
</cp:coreProperties>
</file>