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38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38" r:id="rId26"/>
    <p:sldId id="291" r:id="rId27"/>
    <p:sldId id="292" r:id="rId28"/>
    <p:sldId id="293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0" autoAdjust="0"/>
    <p:restoredTop sz="99309" autoAdjust="0"/>
  </p:normalViewPr>
  <p:slideViewPr>
    <p:cSldViewPr>
      <p:cViewPr>
        <p:scale>
          <a:sx n="100" d="100"/>
          <a:sy n="100" d="100"/>
        </p:scale>
        <p:origin x="312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07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95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43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72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66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27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78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161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518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28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801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699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801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730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426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33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61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22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17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12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Αυτόματα </a:t>
            </a:r>
            <a:r>
              <a:rPr lang="en-US" sz="1000" b="1" dirty="0" smtClean="0">
                <a:solidFill>
                  <a:schemeClr val="bg1"/>
                </a:solidFill>
              </a:rPr>
              <a:t>NFA - DFA 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Αυτόματα </a:t>
            </a:r>
            <a:r>
              <a:rPr lang="en-US" sz="2800" b="1" dirty="0"/>
              <a:t>NFA - DFA </a:t>
            </a:r>
            <a:endParaRPr lang="en-US" sz="2800" b="1" dirty="0" smtClean="0"/>
          </a:p>
          <a:p>
            <a:endParaRPr lang="en-US" sz="1800" dirty="0" smtClean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νταιτιοκρατία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476328"/>
          </a:xfrm>
        </p:spPr>
        <p:txBody>
          <a:bodyPr>
            <a:normAutofit/>
          </a:bodyPr>
          <a:lstStyle/>
          <a:p>
            <a:pPr marL="355600" marR="443865" lvl="0" indent="-343535">
              <a:spcBef>
                <a:spcPts val="0"/>
              </a:spcBef>
              <a:buClr>
                <a:srgbClr val="B1A089">
                  <a:lumMod val="50000"/>
                </a:srgbClr>
              </a:buClr>
              <a:buFont typeface="Times New Roman"/>
              <a:buChar char="•"/>
              <a:tabLst>
                <a:tab pos="354965" algn="l"/>
              </a:tabLst>
            </a:pP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Αιτιοκρατί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8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κατάστασ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για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σύμβολο η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επόμενη κατάσταση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είναι καθορισμέν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480"/>
              </a:spcBef>
              <a:buClr>
                <a:srgbClr val="B1A089">
                  <a:lumMod val="50000"/>
                </a:srgbClr>
              </a:buClr>
              <a:buFont typeface="Times New Roman"/>
              <a:buChar char="•"/>
              <a:tabLst>
                <a:tab pos="355600" algn="l"/>
              </a:tabLst>
            </a:pPr>
            <a:r>
              <a:rPr lang="el-GR" sz="1800" b="1" spc="-10" dirty="0" err="1">
                <a:solidFill>
                  <a:srgbClr val="2F2B20"/>
                </a:solidFill>
                <a:cs typeface="Times New Roman"/>
              </a:rPr>
              <a:t>Ανταιτιοκρατί</a:t>
            </a:r>
            <a:r>
              <a:rPr lang="el-GR" sz="1800" b="1" spc="-20" dirty="0" err="1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i="1" spc="-10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γενίκευση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της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αιτιοκρατίας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marR="12700" lvl="0" indent="-286385">
              <a:spcBef>
                <a:spcPts val="440"/>
              </a:spcBef>
              <a:buNone/>
              <a:tabLst>
                <a:tab pos="755015" algn="l"/>
              </a:tabLst>
            </a:pPr>
            <a:r>
              <a:rPr lang="el-GR" sz="1600" dirty="0">
                <a:solidFill>
                  <a:srgbClr val="2F2B20"/>
                </a:solidFill>
                <a:cs typeface="Times New Roman"/>
              </a:rPr>
              <a:t>–	Ενδέχεται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υπάρχουν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περισσότερες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επιλογές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για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την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επόμενη κατάστασ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η</a:t>
            </a:r>
            <a:endParaRPr lang="el-GR" sz="16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750"/>
              </a:lnSpc>
              <a:spcBef>
                <a:spcPts val="9"/>
              </a:spcBef>
              <a:buNone/>
            </a:pPr>
            <a:endParaRPr lang="el-GR" sz="700" dirty="0">
              <a:solidFill>
                <a:srgbClr val="2F2B20"/>
              </a:solidFill>
            </a:endParaRPr>
          </a:p>
          <a:p>
            <a:pPr marL="2189480" marR="537210" lvl="0" indent="-1316990">
              <a:spcBef>
                <a:spcPts val="0"/>
              </a:spcBef>
              <a:buNone/>
            </a:pPr>
            <a:r>
              <a:rPr lang="el-GR" sz="1800" b="1" spc="-170" dirty="0" err="1" smtClean="0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1800" b="1" spc="-10" dirty="0" err="1" smtClean="0">
                <a:solidFill>
                  <a:srgbClr val="2F2B20"/>
                </a:solidFill>
                <a:cs typeface="Times New Roman"/>
              </a:rPr>
              <a:t>νταιτιοκρατι</a:t>
            </a:r>
            <a:r>
              <a:rPr lang="el-GR" sz="1800" b="1" spc="-30" dirty="0" err="1" smtClean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1800" b="1" spc="-15" dirty="0" err="1" smtClean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1800" b="1" spc="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υτόματ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b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μη 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ντετερμινιστι</a:t>
            </a:r>
            <a:r>
              <a:rPr lang="el-GR" sz="1800" b="1" spc="-3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 αυτόματ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1800" b="1" spc="-15" dirty="0" err="1">
                <a:solidFill>
                  <a:srgbClr val="2F2B20"/>
                </a:solidFill>
                <a:cs typeface="Times New Roman"/>
              </a:rPr>
              <a:t>nondeterminist</a:t>
            </a:r>
            <a:r>
              <a:rPr lang="el-GR" sz="1800" b="1" spc="-20" dirty="0" err="1">
                <a:solidFill>
                  <a:srgbClr val="2F2B20"/>
                </a:solidFill>
                <a:cs typeface="Times New Roman"/>
              </a:rPr>
              <a:t>i</a:t>
            </a:r>
            <a:r>
              <a:rPr lang="el-GR" sz="1800" b="1" spc="-10" dirty="0" err="1">
                <a:solidFill>
                  <a:srgbClr val="2F2B20"/>
                </a:solidFill>
                <a:cs typeface="Times New Roman"/>
              </a:rPr>
              <a:t>c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spc="-15" dirty="0" err="1">
                <a:solidFill>
                  <a:srgbClr val="2F2B20"/>
                </a:solidFill>
                <a:cs typeface="Times New Roman"/>
              </a:rPr>
              <a:t>automata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spc="-20" dirty="0">
                <a:solidFill>
                  <a:srgbClr val="2F2B20"/>
                </a:solidFill>
                <a:cs typeface="Times New Roman"/>
              </a:rPr>
              <a:t>N</a:t>
            </a:r>
            <a:r>
              <a:rPr lang="el-GR" sz="1800" b="1" spc="-17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A</a:t>
            </a:r>
            <a:endParaRPr lang="el-GR" sz="1800" b="1" dirty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  <a:tab pos="1905635" algn="l"/>
              </a:tabLst>
            </a:pPr>
            <a:endParaRPr lang="en-US" sz="1800" spc="-10" dirty="0" smtClean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  <a:tab pos="1905635" algn="l"/>
              </a:tabLst>
            </a:pPr>
            <a:endParaRPr lang="en-US" sz="1800" spc="-10" dirty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  <a:tab pos="1905635" algn="l"/>
              </a:tabLst>
            </a:pPr>
            <a:endParaRPr lang="en-US" sz="1800" spc="-10" dirty="0" smtClean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  <a:tab pos="1905635" algn="l"/>
              </a:tabLst>
            </a:pP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Διαφορές</a:t>
            </a:r>
            <a:r>
              <a:rPr lang="el-GR" sz="1800" spc="-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20" dirty="0" smtClean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ό</a:t>
            </a:r>
            <a:r>
              <a:rPr lang="en-US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20" dirty="0" smtClean="0">
                <a:solidFill>
                  <a:srgbClr val="2F2B20"/>
                </a:solidFill>
                <a:cs typeface="Times New Roman"/>
              </a:rPr>
              <a:t>DFA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marR="12700" lvl="1" indent="-286385">
              <a:spcBef>
                <a:spcPts val="44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6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κάθ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κατάσταση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μπορούν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εκκινούν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μηδέ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ν,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έν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περισσότερα 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βέλ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για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κάθ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σύμβολο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αλφαβήτου</a:t>
            </a: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600" dirty="0">
                <a:solidFill>
                  <a:srgbClr val="2F2B20"/>
                </a:solidFill>
                <a:cs typeface="Times New Roman"/>
              </a:rPr>
              <a:t>Προσθέτει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σύμβολο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στο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dirty="0">
                <a:solidFill>
                  <a:srgbClr val="2F2B20"/>
                </a:solidFill>
                <a:cs typeface="Times New Roman"/>
              </a:rPr>
              <a:t>αλφάβητ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ο</a:t>
            </a:r>
          </a:p>
          <a:p>
            <a:pPr marL="469900" lvl="1" indent="0">
              <a:spcBef>
                <a:spcPts val="430"/>
              </a:spcBef>
              <a:buNone/>
              <a:tabLst>
                <a:tab pos="755650" algn="l"/>
              </a:tabLst>
            </a:pP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    </a:t>
            </a:r>
            <a:r>
              <a:rPr lang="el-GR" sz="1600" i="1" spc="-5" dirty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Σε ένα αιτιοκρατικό αυτόματο οι επιγραφές στα βέλη μετάβασης είναι 	σύμβολα του αλφαβήτου… Το αυτόματο παραβιάζει αυτό το κανόνα</a:t>
            </a:r>
            <a:endParaRPr lang="el-GR" sz="1600" i="1" dirty="0">
              <a:solidFill>
                <a:srgbClr val="2F2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el-GR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1403648" y="3001516"/>
            <a:ext cx="5832648" cy="936104"/>
            <a:chOff x="1293248" y="3826764"/>
            <a:chExt cx="5950452" cy="1028238"/>
          </a:xfrm>
        </p:grpSpPr>
        <p:sp>
          <p:nvSpPr>
            <p:cNvPr id="21" name="object 4"/>
            <p:cNvSpPr/>
            <p:nvPr/>
          </p:nvSpPr>
          <p:spPr>
            <a:xfrm>
              <a:off x="1293248" y="4056570"/>
              <a:ext cx="5648452" cy="79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5"/>
            <p:cNvSpPr txBox="1"/>
            <p:nvPr/>
          </p:nvSpPr>
          <p:spPr>
            <a:xfrm>
              <a:off x="6524880" y="4420361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4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23" name="object 6"/>
            <p:cNvSpPr txBox="1"/>
            <p:nvPr/>
          </p:nvSpPr>
          <p:spPr>
            <a:xfrm>
              <a:off x="2166240" y="4420361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1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24" name="object 7"/>
            <p:cNvSpPr txBox="1"/>
            <p:nvPr/>
          </p:nvSpPr>
          <p:spPr>
            <a:xfrm>
              <a:off x="3614040" y="4420361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2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138040" y="4420361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3</a:t>
              </a:r>
              <a:endParaRPr sz="1800" baseline="-20833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2945766" y="4230631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7" name="object 10"/>
            <p:cNvSpPr txBox="1"/>
            <p:nvPr/>
          </p:nvSpPr>
          <p:spPr>
            <a:xfrm>
              <a:off x="5841374" y="4219201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8" name="object 11"/>
            <p:cNvSpPr txBox="1"/>
            <p:nvPr/>
          </p:nvSpPr>
          <p:spPr>
            <a:xfrm>
              <a:off x="4317366" y="4219201"/>
              <a:ext cx="29337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0,ε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9" name="object 14"/>
            <p:cNvSpPr txBox="1"/>
            <p:nvPr/>
          </p:nvSpPr>
          <p:spPr>
            <a:xfrm>
              <a:off x="1798194" y="3826764"/>
              <a:ext cx="31115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0" name="object 15"/>
            <p:cNvSpPr txBox="1"/>
            <p:nvPr/>
          </p:nvSpPr>
          <p:spPr>
            <a:xfrm>
              <a:off x="6932550" y="3849623"/>
              <a:ext cx="31115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1" name="object 16"/>
            <p:cNvSpPr/>
            <p:nvPr/>
          </p:nvSpPr>
          <p:spPr>
            <a:xfrm>
              <a:off x="6426334" y="4064382"/>
              <a:ext cx="470916" cy="317117"/>
            </a:xfrm>
            <a:custGeom>
              <a:avLst/>
              <a:gdLst/>
              <a:ahLst/>
              <a:cxnLst/>
              <a:rect l="l" t="t" r="r" b="b"/>
              <a:pathLst>
                <a:path w="470916" h="317117">
                  <a:moveTo>
                    <a:pt x="417237" y="227286"/>
                  </a:moveTo>
                  <a:lnTo>
                    <a:pt x="403148" y="177282"/>
                  </a:lnTo>
                  <a:lnTo>
                    <a:pt x="383072" y="132547"/>
                  </a:lnTo>
                  <a:lnTo>
                    <a:pt x="355946" y="88947"/>
                  </a:lnTo>
                  <a:lnTo>
                    <a:pt x="322524" y="50268"/>
                  </a:lnTo>
                  <a:lnTo>
                    <a:pt x="283559" y="20300"/>
                  </a:lnTo>
                  <a:lnTo>
                    <a:pt x="239808" y="2831"/>
                  </a:lnTo>
                  <a:lnTo>
                    <a:pt x="208353" y="0"/>
                  </a:lnTo>
                  <a:lnTo>
                    <a:pt x="192023" y="1649"/>
                  </a:lnTo>
                  <a:lnTo>
                    <a:pt x="142392" y="21491"/>
                  </a:lnTo>
                  <a:lnTo>
                    <a:pt x="103218" y="52859"/>
                  </a:lnTo>
                  <a:lnTo>
                    <a:pt x="69732" y="93215"/>
                  </a:lnTo>
                  <a:lnTo>
                    <a:pt x="42377" y="139703"/>
                  </a:lnTo>
                  <a:lnTo>
                    <a:pt x="21595" y="189468"/>
                  </a:lnTo>
                  <a:lnTo>
                    <a:pt x="7830" y="239651"/>
                  </a:lnTo>
                  <a:lnTo>
                    <a:pt x="1523" y="287399"/>
                  </a:lnTo>
                  <a:lnTo>
                    <a:pt x="0" y="301877"/>
                  </a:lnTo>
                  <a:lnTo>
                    <a:pt x="0" y="316355"/>
                  </a:lnTo>
                  <a:lnTo>
                    <a:pt x="19050" y="317117"/>
                  </a:lnTo>
                  <a:lnTo>
                    <a:pt x="19050" y="302639"/>
                  </a:lnTo>
                  <a:lnTo>
                    <a:pt x="20574" y="288923"/>
                  </a:lnTo>
                  <a:lnTo>
                    <a:pt x="26232" y="243937"/>
                  </a:lnTo>
                  <a:lnTo>
                    <a:pt x="39743" y="195315"/>
                  </a:lnTo>
                  <a:lnTo>
                    <a:pt x="60455" y="146524"/>
                  </a:lnTo>
                  <a:lnTo>
                    <a:pt x="87714" y="101032"/>
                  </a:lnTo>
                  <a:lnTo>
                    <a:pt x="120868" y="62307"/>
                  </a:lnTo>
                  <a:lnTo>
                    <a:pt x="159264" y="33817"/>
                  </a:lnTo>
                  <a:lnTo>
                    <a:pt x="196595" y="19937"/>
                  </a:lnTo>
                  <a:lnTo>
                    <a:pt x="218822" y="18995"/>
                  </a:lnTo>
                  <a:lnTo>
                    <a:pt x="232382" y="20620"/>
                  </a:lnTo>
                  <a:lnTo>
                    <a:pt x="271056" y="35034"/>
                  </a:lnTo>
                  <a:lnTo>
                    <a:pt x="306100" y="61042"/>
                  </a:lnTo>
                  <a:lnTo>
                    <a:pt x="336712" y="95152"/>
                  </a:lnTo>
                  <a:lnTo>
                    <a:pt x="362093" y="133876"/>
                  </a:lnTo>
                  <a:lnTo>
                    <a:pt x="381440" y="173721"/>
                  </a:lnTo>
                  <a:lnTo>
                    <a:pt x="393954" y="211199"/>
                  </a:lnTo>
                  <a:lnTo>
                    <a:pt x="397764" y="224153"/>
                  </a:lnTo>
                  <a:lnTo>
                    <a:pt x="398426" y="229452"/>
                  </a:lnTo>
                  <a:lnTo>
                    <a:pt x="417237" y="227286"/>
                  </a:lnTo>
                  <a:close/>
                </a:path>
                <a:path w="470916" h="317117">
                  <a:moveTo>
                    <a:pt x="419100" y="300653"/>
                  </a:moveTo>
                  <a:lnTo>
                    <a:pt x="419100" y="239393"/>
                  </a:lnTo>
                  <a:lnTo>
                    <a:pt x="400050" y="242441"/>
                  </a:lnTo>
                  <a:lnTo>
                    <a:pt x="398426" y="229452"/>
                  </a:lnTo>
                  <a:lnTo>
                    <a:pt x="345186" y="235583"/>
                  </a:lnTo>
                  <a:lnTo>
                    <a:pt x="416814" y="304163"/>
                  </a:lnTo>
                  <a:lnTo>
                    <a:pt x="419100" y="300653"/>
                  </a:lnTo>
                  <a:close/>
                </a:path>
                <a:path w="470916" h="317117">
                  <a:moveTo>
                    <a:pt x="419100" y="239393"/>
                  </a:moveTo>
                  <a:lnTo>
                    <a:pt x="417237" y="227286"/>
                  </a:lnTo>
                  <a:lnTo>
                    <a:pt x="398426" y="229452"/>
                  </a:lnTo>
                  <a:lnTo>
                    <a:pt x="400050" y="242441"/>
                  </a:lnTo>
                  <a:lnTo>
                    <a:pt x="419100" y="239393"/>
                  </a:lnTo>
                  <a:close/>
                </a:path>
                <a:path w="470916" h="317117">
                  <a:moveTo>
                    <a:pt x="470916" y="221105"/>
                  </a:moveTo>
                  <a:lnTo>
                    <a:pt x="417237" y="227286"/>
                  </a:lnTo>
                  <a:lnTo>
                    <a:pt x="419100" y="239393"/>
                  </a:lnTo>
                  <a:lnTo>
                    <a:pt x="419100" y="300653"/>
                  </a:lnTo>
                  <a:lnTo>
                    <a:pt x="470916" y="221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4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υπολογίζει ένα </a:t>
            </a:r>
            <a:r>
              <a:rPr lang="en-US" dirty="0"/>
              <a:t>NFA;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2137420"/>
            <a:ext cx="8240150" cy="3015902"/>
          </a:xfrm>
        </p:spPr>
        <p:txBody>
          <a:bodyPr>
            <a:noAutofit/>
          </a:bodyPr>
          <a:lstStyle/>
          <a:p>
            <a:pPr marL="355600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 βρισκόμαστε στην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i="1" spc="-1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sz="160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600" spc="-240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6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λαμβάνουμε</a:t>
            </a:r>
            <a:r>
              <a:rPr lang="el-GR" sz="16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1</a:t>
            </a:r>
            <a:endParaRPr lang="el-GR" sz="1600" dirty="0">
              <a:solidFill>
                <a:srgbClr val="2F2B20"/>
              </a:solidFill>
              <a:cs typeface="Times New Roman"/>
            </a:endParaRPr>
          </a:p>
          <a:p>
            <a:pPr marL="755650" marR="331470" lvl="1" indent="-286385">
              <a:lnSpc>
                <a:spcPts val="1939"/>
              </a:lnSpc>
              <a:spcBef>
                <a:spcPts val="47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αυτόματο</a:t>
            </a:r>
            <a:r>
              <a:rPr lang="el-GR" sz="1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διασπάτα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 σε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πολλαπλ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14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αντίγραφα</a:t>
            </a:r>
            <a:r>
              <a:rPr lang="el-GR" sz="1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εαυτού</a:t>
            </a:r>
            <a:r>
              <a:rPr lang="el-GR" sz="1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και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ακολουθεί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όλε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τις δυνατότητες</a:t>
            </a:r>
            <a:r>
              <a:rPr lang="el-GR" sz="1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παράλληλα</a:t>
            </a:r>
            <a:endParaRPr lang="el-GR" sz="1400" dirty="0">
              <a:solidFill>
                <a:srgbClr val="2F2B20"/>
              </a:solidFill>
              <a:cs typeface="Times New Roman"/>
            </a:endParaRPr>
          </a:p>
          <a:p>
            <a:pPr marL="755650" marR="12700" lvl="1" indent="-286385">
              <a:lnSpc>
                <a:spcPts val="1939"/>
              </a:lnSpc>
              <a:spcBef>
                <a:spcPts val="434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400" dirty="0">
                <a:solidFill>
                  <a:srgbClr val="2F2B20"/>
                </a:solidFill>
                <a:cs typeface="Times New Roman"/>
              </a:rPr>
              <a:t>Αν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κάποι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4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αντίγραφο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επόμενο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σύμβολο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εισόδου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δε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εμφανίζετα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σε κανένα</a:t>
            </a:r>
            <a:r>
              <a:rPr lang="el-GR" sz="1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βέλη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τότε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αντίγραφο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«σβήνει»</a:t>
            </a:r>
          </a:p>
          <a:p>
            <a:pPr marL="755650" marR="191770" lvl="1">
              <a:lnSpc>
                <a:spcPts val="1939"/>
              </a:lnSpc>
              <a:spcBef>
                <a:spcPts val="434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αυτόματο</a:t>
            </a:r>
            <a:r>
              <a:rPr lang="el-GR" sz="1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τερματίζει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στο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τέλος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της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ανάγνωσης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της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εισόδου υπάρχει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κα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αντίγραφο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υ οδηγεί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σε κατάσταση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αποδοχής</a:t>
            </a:r>
            <a:endParaRPr lang="el-GR" sz="1400" dirty="0">
              <a:solidFill>
                <a:srgbClr val="2F2B20"/>
              </a:solidFill>
              <a:cs typeface="Times New Roman"/>
            </a:endParaRPr>
          </a:p>
          <a:p>
            <a:pPr marL="355600" marR="836294" lvl="0" indent="-343535">
              <a:lnSpc>
                <a:spcPts val="216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1600" spc="-20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6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γίνεται </a:t>
            </a:r>
            <a:r>
              <a:rPr lang="el-GR" sz="1600" spc="-15" dirty="0">
                <a:solidFill>
                  <a:srgbClr val="2F2B20"/>
                </a:solidFill>
                <a:cs typeface="Times New Roman"/>
              </a:rPr>
              <a:t>ότα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ν σε κάποια</a:t>
            </a:r>
            <a:r>
              <a:rPr lang="el-GR" sz="16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κατάσταση</a:t>
            </a:r>
            <a:r>
              <a:rPr lang="el-GR" sz="16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ξεκινά μονοπάτι με</a:t>
            </a:r>
            <a:r>
              <a:rPr lang="el-GR" sz="16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600" spc="-10" dirty="0">
                <a:solidFill>
                  <a:srgbClr val="2F2B20"/>
                </a:solidFill>
                <a:cs typeface="Times New Roman"/>
              </a:rPr>
              <a:t>το σύμβολο ε;</a:t>
            </a:r>
            <a:endParaRPr lang="el-GR" sz="1600" dirty="0">
              <a:solidFill>
                <a:srgbClr val="2F2B20"/>
              </a:solidFill>
              <a:cs typeface="Times New Roman"/>
            </a:endParaRPr>
          </a:p>
          <a:p>
            <a:pPr marL="755650" marR="163195" lvl="1" indent="-286385">
              <a:lnSpc>
                <a:spcPts val="1939"/>
              </a:lnSpc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400" dirty="0">
                <a:solidFill>
                  <a:srgbClr val="2F2B20"/>
                </a:solidFill>
                <a:cs typeface="Times New Roman"/>
              </a:rPr>
              <a:t>Χωρίς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διαβάσει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κανένα</a:t>
            </a:r>
            <a:r>
              <a:rPr lang="el-GR" sz="1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σύμβολο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της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λέξης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εισόδου,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αυτόματο διασπάτα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 σε αντίγραφ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παραμένε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στην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τρέχουσα</a:t>
            </a:r>
            <a:r>
              <a:rPr lang="el-GR" sz="1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κατάσταση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υπόλοιπ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ακολουθούν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εξερχόμενα</a:t>
            </a:r>
            <a:r>
              <a:rPr lang="el-GR" sz="1400" spc="-3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spc="-5" dirty="0">
                <a:solidFill>
                  <a:srgbClr val="2F2B20"/>
                </a:solidFill>
                <a:cs typeface="Times New Roman"/>
              </a:rPr>
              <a:t>βέλ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4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επιγραφή</a:t>
            </a:r>
            <a:r>
              <a:rPr lang="el-GR" sz="1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400" dirty="0">
                <a:solidFill>
                  <a:srgbClr val="2F2B20"/>
                </a:solidFill>
                <a:cs typeface="Times New Roman"/>
              </a:rPr>
              <a:t>«ε».</a:t>
            </a:r>
            <a:endParaRPr lang="el-GR" sz="1400" dirty="0">
              <a:solidFill>
                <a:srgbClr val="2F2B20"/>
              </a:solidFill>
              <a:cs typeface="Times New Roman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403648" y="1057300"/>
            <a:ext cx="5904656" cy="958822"/>
            <a:chOff x="1877199" y="1557528"/>
            <a:chExt cx="6126466" cy="1174846"/>
          </a:xfrm>
        </p:grpSpPr>
        <p:sp>
          <p:nvSpPr>
            <p:cNvPr id="5" name="object 4"/>
            <p:cNvSpPr/>
            <p:nvPr/>
          </p:nvSpPr>
          <p:spPr>
            <a:xfrm>
              <a:off x="1877199" y="1826766"/>
              <a:ext cx="5825997" cy="905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7277233" y="2259329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4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2780671" y="2259329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1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4274191" y="2259329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2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5846197" y="2259329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solidFill>
                    <a:srgbClr val="2F2B20"/>
                  </a:solidFill>
                  <a:latin typeface="Times New Roman"/>
                  <a:cs typeface="Times New Roman"/>
                </a:rPr>
                <a:t>3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2395099" y="1557528"/>
              <a:ext cx="31115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3579247" y="2017768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6566295" y="2004052"/>
              <a:ext cx="1397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4994281" y="2004052"/>
              <a:ext cx="29337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0,ε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7692515" y="1584182"/>
              <a:ext cx="31115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 smtClean="0">
                  <a:latin typeface="Times New Roman"/>
                  <a:cs typeface="Times New Roman"/>
                </a:rPr>
                <a:t>0,1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8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1763688" y="3145532"/>
            <a:ext cx="5075711" cy="248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Δέντρο Υπολογισμού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1989030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NF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μπορεί να τύχει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ερμηνείας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δένδρο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δυνατοτήτων: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755650" lvl="1" indent="-286385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Η ρίζα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δέντρου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αντιστοιχεί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στην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αρχ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ή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υπολογισμού</a:t>
            </a:r>
          </a:p>
          <a:p>
            <a:pPr marL="755650" marR="1270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σημείο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διακλάδωση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8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αντιστοιχεί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 ένα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σημείο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υπολογισμού στο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οποί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αυτόμ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πολλαπλέ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8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επιλογέ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ς</a:t>
            </a:r>
          </a:p>
          <a:p>
            <a:pPr marL="755650" marR="62865" lvl="1" indent="-286385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αυτόματο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αποδέχετα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κα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μονοπάτια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αυτού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 δένδρου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καταλήγει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κατάσταση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αποδοχής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9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object 3"/>
          <p:cNvSpPr/>
          <p:nvPr/>
        </p:nvSpPr>
        <p:spPr>
          <a:xfrm>
            <a:off x="1115616" y="851867"/>
            <a:ext cx="5825997" cy="881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707686" y="1956958"/>
            <a:ext cx="5781040" cy="155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20" dirty="0" smtClean="0">
                <a:cs typeface="Times New Roman"/>
              </a:rPr>
              <a:t>Πω</a:t>
            </a:r>
            <a:r>
              <a:rPr sz="2000" spc="-10" dirty="0" smtClean="0">
                <a:cs typeface="Times New Roman"/>
              </a:rPr>
              <a:t>ς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προχωρά</a:t>
            </a:r>
            <a:r>
              <a:rPr sz="2000" spc="10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ο υπολογισμός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πάνω </a:t>
            </a:r>
            <a:r>
              <a:rPr sz="2000" spc="-10" dirty="0" smtClean="0">
                <a:cs typeface="Times New Roman"/>
              </a:rPr>
              <a:t>στη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λέξη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010110</a:t>
            </a:r>
            <a:endParaRPr sz="2000" dirty="0"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254635" algn="r">
              <a:lnSpc>
                <a:spcPct val="100000"/>
              </a:lnSpc>
              <a:tabLst>
                <a:tab pos="1011555" algn="l"/>
              </a:tabLst>
            </a:pPr>
            <a:r>
              <a:rPr sz="1600" b="1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1	</a:t>
            </a:r>
            <a:r>
              <a:rPr sz="1600" b="1" i="1" spc="5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1</a:t>
            </a:r>
            <a:endParaRPr sz="1575" baseline="-21164" dirty="0">
              <a:cs typeface="Times New Roman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269240" algn="r">
              <a:lnSpc>
                <a:spcPct val="100000"/>
              </a:lnSpc>
              <a:tabLst>
                <a:tab pos="913765" algn="l"/>
                <a:tab pos="1821814" algn="l"/>
                <a:tab pos="2818765" algn="l"/>
              </a:tabLst>
            </a:pPr>
            <a:r>
              <a:rPr sz="1600" b="1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1	</a:t>
            </a:r>
            <a:r>
              <a:rPr sz="1600" b="1" i="1" spc="5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1	</a:t>
            </a:r>
            <a:r>
              <a:rPr sz="1600" b="1" i="1" spc="5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2	</a:t>
            </a:r>
            <a:r>
              <a:rPr sz="1600" b="1" i="1" spc="5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cs typeface="Times New Roman"/>
              </a:rPr>
              <a:t>2</a:t>
            </a:r>
            <a:endParaRPr sz="1575" baseline="-21164" dirty="0"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515650" y="1268364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019088" y="1268364"/>
            <a:ext cx="3281679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05585" algn="l"/>
                <a:tab pos="3077845" algn="l"/>
              </a:tabLst>
            </a:pPr>
            <a:r>
              <a:rPr sz="18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latin typeface="Times New Roman"/>
                <a:cs typeface="Times New Roman"/>
              </a:rPr>
              <a:t>1	</a:t>
            </a:r>
            <a:r>
              <a:rPr sz="18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latin typeface="Times New Roman"/>
                <a:cs typeface="Times New Roman"/>
              </a:rPr>
              <a:t>2	</a:t>
            </a:r>
            <a:r>
              <a:rPr sz="18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800" baseline="-20833" dirty="0">
              <a:latin typeface="Times New Roman"/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633516" y="586375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0,1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2817664" y="1036717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804712" y="1023755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232698" y="1023755"/>
            <a:ext cx="29337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0,ε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930932" y="612275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0,1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983790" y="2529729"/>
            <a:ext cx="6293091" cy="288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1155742" y="3979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2180632" y="3979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3171232" y="3979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3213142" y="49917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4127542" y="3979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5041942" y="49917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6032542" y="49917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6905031" y="49917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1772200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2749858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1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664257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4578656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5493055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6534708" y="5381387"/>
            <a:ext cx="1524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5041942" y="44370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6052354" y="3862467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6905031" y="26082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6908080" y="3217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6032542" y="44583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4" name="object 32"/>
          <p:cNvSpPr txBox="1"/>
          <p:nvPr/>
        </p:nvSpPr>
        <p:spPr>
          <a:xfrm>
            <a:off x="6905031" y="4458350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213517" y="3194936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111454" y="3194935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5041942" y="2587512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38" name="object 14"/>
          <p:cNvSpPr txBox="1"/>
          <p:nvPr/>
        </p:nvSpPr>
        <p:spPr>
          <a:xfrm>
            <a:off x="5033947" y="321781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lang="en-US" sz="1575" b="1" spc="7" baseline="-21164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6032542" y="2584671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sz="1575" b="1" spc="7" baseline="-21164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endParaRPr sz="1575" baseline="-21164" dirty="0">
              <a:latin typeface="Times New Roman"/>
              <a:cs typeface="Times New Roman"/>
            </a:endParaRPr>
          </a:p>
        </p:txBody>
      </p:sp>
      <p:sp>
        <p:nvSpPr>
          <p:cNvPr id="40" name="object 14"/>
          <p:cNvSpPr txBox="1"/>
          <p:nvPr/>
        </p:nvSpPr>
        <p:spPr>
          <a:xfrm>
            <a:off x="6032542" y="3194934"/>
            <a:ext cx="19558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q</a:t>
            </a:r>
            <a:r>
              <a:rPr lang="en-US" sz="1575" b="1" spc="7" baseline="-21164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endParaRPr sz="1575" baseline="-21164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6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765214" y="2952772"/>
            <a:ext cx="6971030" cy="647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Ποια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γλώσσα </a:t>
            </a:r>
            <a:r>
              <a:rPr sz="2000" spc="-10" dirty="0" smtClean="0">
                <a:cs typeface="Times New Roman"/>
              </a:rPr>
              <a:t>αναγνωρίζει το αυτόματο;</a:t>
            </a:r>
            <a:endParaRPr sz="2000" dirty="0"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9"/>
              </a:spcBef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–	</a:t>
            </a:r>
            <a:r>
              <a:rPr sz="1800" spc="-5" dirty="0" smtClean="0">
                <a:cs typeface="Times New Roman"/>
              </a:rPr>
              <a:t>Τ</a:t>
            </a:r>
            <a:r>
              <a:rPr sz="1800" spc="0" dirty="0" smtClean="0">
                <a:cs typeface="Times New Roman"/>
              </a:rPr>
              <a:t>η γλώσσα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με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όλε</a:t>
            </a:r>
            <a:r>
              <a:rPr sz="1800" spc="0" dirty="0" smtClean="0">
                <a:cs typeface="Times New Roman"/>
              </a:rPr>
              <a:t>ς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τις λέξεις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πο</a:t>
            </a:r>
            <a:r>
              <a:rPr sz="1800" spc="0" dirty="0" smtClean="0">
                <a:cs typeface="Times New Roman"/>
              </a:rPr>
              <a:t>υ έχουν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ω</a:t>
            </a:r>
            <a:r>
              <a:rPr sz="1800" spc="0" dirty="0" smtClean="0">
                <a:cs typeface="Times New Roman"/>
              </a:rPr>
              <a:t>ς </a:t>
            </a:r>
            <a:r>
              <a:rPr sz="1800" spc="-5" dirty="0" smtClean="0">
                <a:cs typeface="Times New Roman"/>
              </a:rPr>
              <a:t>υπολέξ</a:t>
            </a:r>
            <a:r>
              <a:rPr sz="1800" spc="0" dirty="0" smtClean="0">
                <a:cs typeface="Times New Roman"/>
              </a:rPr>
              <a:t>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το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101 ή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το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11</a:t>
            </a:r>
            <a:endParaRPr sz="1800" dirty="0"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331640" y="1478271"/>
            <a:ext cx="5825997" cy="923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731674" y="1922802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4</a:t>
            </a:r>
            <a:endParaRPr sz="1800" baseline="-20833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235112" y="1922802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endParaRPr sz="1800" baseline="-20833" dirty="0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728632" y="1922802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300638" y="1922802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3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849540" y="1201189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033688" y="1672104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1</a:t>
            </a:r>
            <a:endParaRPr sz="1800"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020736" y="1658389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1</a:t>
            </a:r>
            <a:endParaRPr sz="1800">
              <a:cs typeface="Times New Roman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4448722" y="1658389"/>
            <a:ext cx="29337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0,ε</a:t>
            </a:r>
            <a:endParaRPr sz="1800"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7146956" y="1228621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341" y="3906543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Ένα καλός τρόπος να αντιλαμβανόμαστε τον τρόπο υπολογισμού αυτού του αυτόματου είναι  να θεωρήσουμε ότι παραμένει στην εναρκτήρια κατάσταση </a:t>
            </a:r>
            <a:r>
              <a:rPr lang="en-US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dirty="0" smtClean="0">
                <a:solidFill>
                  <a:srgbClr val="2F2B20"/>
                </a:solidFill>
                <a:cs typeface="Times New Roman"/>
              </a:rPr>
              <a:t>μέχρι να «μαντέψει ότι βρίσκεται τρεις </a:t>
            </a:r>
            <a:r>
              <a:rPr lang="el-GR" dirty="0" smtClean="0"/>
              <a:t>θέσεις </a:t>
            </a:r>
            <a:r>
              <a:rPr lang="el-GR" dirty="0"/>
              <a:t>πριν από το </a:t>
            </a:r>
            <a:r>
              <a:rPr lang="el-GR" dirty="0" smtClean="0"/>
              <a:t>τέλος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Εάν εκείνη τη στιγμή το σύμβολο εισόδου είναι το 1, το αυτόματο διακλαδίζεται στην κατάσταση </a:t>
            </a:r>
            <a:r>
              <a:rPr lang="en-US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baseline="-20833" dirty="0" smtClean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dirty="0" smtClean="0">
                <a:solidFill>
                  <a:srgbClr val="2F2B20"/>
                </a:solidFill>
                <a:cs typeface="Times New Roman"/>
              </a:rPr>
              <a:t> και χρησιμοποιεί τις </a:t>
            </a:r>
            <a:r>
              <a:rPr lang="en-US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baseline="-20833" dirty="0" smtClean="0">
                <a:solidFill>
                  <a:srgbClr val="2F2B20"/>
                </a:solidFill>
                <a:cs typeface="Times New Roman"/>
              </a:rPr>
              <a:t>3</a:t>
            </a:r>
            <a:r>
              <a:rPr lang="el-GR" baseline="-20833" dirty="0" smtClean="0">
                <a:cs typeface="Times New Roman"/>
              </a:rPr>
              <a:t> </a:t>
            </a:r>
            <a:r>
              <a:rPr lang="el-GR" dirty="0"/>
              <a:t>και </a:t>
            </a:r>
            <a:r>
              <a:rPr lang="en-US" i="1" dirty="0"/>
              <a:t>q</a:t>
            </a:r>
            <a:r>
              <a:rPr lang="el-GR" i="1" baseline="-25000" dirty="0" smtClean="0"/>
              <a:t>4 </a:t>
            </a:r>
            <a:r>
              <a:rPr lang="el-GR" i="1" dirty="0" smtClean="0"/>
              <a:t> </a:t>
            </a:r>
            <a:r>
              <a:rPr lang="el-GR" dirty="0" smtClean="0"/>
              <a:t>για να ελέγξει αν μάντεψε </a:t>
            </a:r>
            <a:r>
              <a:rPr lang="el-GR" dirty="0" smtClean="0"/>
              <a:t>σωστά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Χρησιμότητα </a:t>
            </a:r>
            <a:r>
              <a:rPr lang="en-US" dirty="0"/>
              <a:t>NFA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Κάθ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NF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μπορεί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να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μετατραπεί</a:t>
            </a:r>
            <a:r>
              <a:rPr lang="el-GR" sz="20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σε ένα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αντίστοιχο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ισοδύναμο</a:t>
            </a:r>
            <a:r>
              <a:rPr lang="el-GR" sz="20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DFA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</a:pPr>
            <a:endParaRPr lang="el-GR" sz="13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l-GR" sz="20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NF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l-GR" sz="20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συνήθως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μικρότερα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</a:pPr>
            <a:endParaRPr lang="el-GR" sz="13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Η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λειτουργία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ενός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NF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l-GR" sz="2000" spc="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ευκολότερα κατανοητή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0"/>
              </a:spcBef>
              <a:buFont typeface="Times New Roman"/>
              <a:buChar char="•"/>
            </a:pPr>
            <a:endParaRPr lang="el-GR" sz="13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Η</a:t>
            </a:r>
            <a:r>
              <a:rPr lang="el-GR" sz="20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κατασκευή</a:t>
            </a:r>
            <a:r>
              <a:rPr lang="el-GR" sz="20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ενός</a:t>
            </a:r>
            <a:r>
              <a:rPr lang="el-GR" sz="2000" spc="-20" dirty="0">
                <a:solidFill>
                  <a:srgbClr val="2F2B20"/>
                </a:solidFill>
                <a:latin typeface="Times New Roman"/>
                <a:cs typeface="Times New Roman"/>
              </a:rPr>
              <a:t> NF</a:t>
            </a:r>
            <a:r>
              <a:rPr lang="el-GR" sz="2000" spc="-15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l-GR" sz="2000" spc="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ευκολότερη</a:t>
            </a:r>
            <a:endParaRPr lang="el-GR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object 2"/>
          <p:cNvSpPr/>
          <p:nvPr/>
        </p:nvSpPr>
        <p:spPr>
          <a:xfrm>
            <a:off x="2744174" y="3911633"/>
            <a:ext cx="3623872" cy="173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1043608" y="3544468"/>
            <a:ext cx="4617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Ποιο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είναι το αντίστοιχο</a:t>
            </a:r>
            <a:r>
              <a:rPr sz="2000" spc="-20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ντετερμινιστικό;</a:t>
            </a:r>
            <a:endParaRPr sz="2000">
              <a:cs typeface="Times New Roman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842444" y="2402203"/>
            <a:ext cx="5474716" cy="925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1043608" y="1057300"/>
            <a:ext cx="7025005" cy="145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5" dirty="0" smtClean="0">
                <a:cs typeface="Times New Roman"/>
              </a:rPr>
              <a:t>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 {w</a:t>
            </a:r>
            <a:r>
              <a:rPr sz="2000" spc="10" dirty="0" smtClean="0">
                <a:cs typeface="Times New Roman"/>
              </a:rPr>
              <a:t> </a:t>
            </a:r>
            <a:r>
              <a:rPr lang="el-GR" sz="2000" spc="10" dirty="0" smtClean="0">
                <a:cs typeface="Times New Roman"/>
              </a:rPr>
              <a:t>: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w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περιέχει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 </a:t>
            </a:r>
            <a:r>
              <a:rPr sz="2000" spc="-15" dirty="0" smtClean="0">
                <a:cs typeface="Times New Roman"/>
              </a:rPr>
              <a:t>σύμβολο </a:t>
            </a:r>
            <a:r>
              <a:rPr sz="2000" spc="-10" dirty="0" smtClean="0">
                <a:cs typeface="Times New Roman"/>
              </a:rPr>
              <a:t>1 στην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τρίτη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θέση </a:t>
            </a:r>
            <a:r>
              <a:rPr sz="2000" spc="-20" dirty="0" smtClean="0">
                <a:cs typeface="Times New Roman"/>
              </a:rPr>
              <a:t>απ</a:t>
            </a:r>
            <a:r>
              <a:rPr sz="2000" spc="-10" dirty="0" smtClean="0">
                <a:cs typeface="Times New Roman"/>
              </a:rPr>
              <a:t>ό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 τέλο</a:t>
            </a:r>
            <a:r>
              <a:rPr sz="2000" spc="-15" dirty="0" smtClean="0">
                <a:cs typeface="Times New Roman"/>
              </a:rPr>
              <a:t>ς</a:t>
            </a:r>
            <a:r>
              <a:rPr sz="2000" spc="-10" dirty="0" smtClean="0">
                <a:cs typeface="Times New Roman"/>
              </a:rPr>
              <a:t>}</a:t>
            </a:r>
            <a:endParaRPr sz="2000" dirty="0"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00100 ανήκει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στην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</a:t>
            </a:r>
            <a:endParaRPr sz="1800" dirty="0"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011 </a:t>
            </a:r>
            <a:r>
              <a:rPr sz="1800" spc="-5" dirty="0" smtClean="0">
                <a:cs typeface="Times New Roman"/>
              </a:rPr>
              <a:t>δε</a:t>
            </a:r>
            <a:r>
              <a:rPr sz="1800" spc="0" dirty="0" smtClean="0">
                <a:cs typeface="Times New Roman"/>
              </a:rPr>
              <a:t>ν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ανήκει</a:t>
            </a:r>
            <a:endParaRPr sz="1800" dirty="0">
              <a:cs typeface="Times New Roman"/>
            </a:endParaRPr>
          </a:p>
          <a:p>
            <a:pPr>
              <a:lnSpc>
                <a:spcPts val="600"/>
              </a:lnSpc>
              <a:spcBef>
                <a:spcPts val="32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0033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 dirty="0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891196" y="2846730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4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2394634" y="2846730"/>
            <a:ext cx="3281679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05585" algn="l"/>
                <a:tab pos="3077845" algn="l"/>
              </a:tabLst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1	</a:t>
            </a: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2	</a:t>
            </a: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3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193210" y="2596040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1</a:t>
            </a:r>
            <a:endParaRPr sz="18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6072816" y="2582324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4608244" y="2582324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6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87824" y="985292"/>
            <a:ext cx="2554209" cy="187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«ε»-μεταβάσεων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2209428"/>
            <a:ext cx="8240150" cy="2943894"/>
          </a:xfrm>
        </p:spPr>
        <p:txBody>
          <a:bodyPr>
            <a:noAutofit/>
          </a:bodyPr>
          <a:lstStyle/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n-US" sz="1800" spc="-2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n-US" sz="1800" spc="-2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1800" spc="-20" dirty="0" smtClean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1800" spc="-10" dirty="0" smtClean="0">
                <a:solidFill>
                  <a:srgbClr val="2F2B20"/>
                </a:solidFill>
                <a:latin typeface="Times New Roman"/>
                <a:cs typeface="Times New Roman"/>
              </a:rPr>
              <a:t>ο</a:t>
            </a:r>
            <a:r>
              <a:rPr lang="el-GR" sz="1800" spc="5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αυτόματο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αποδέχεται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όλες τις</a:t>
            </a:r>
            <a:r>
              <a:rPr lang="el-GR" sz="18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λέξεις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0</a:t>
            </a:r>
            <a:r>
              <a:rPr lang="el-GR" sz="1800" i="1" spc="15" baseline="25641" dirty="0">
                <a:solidFill>
                  <a:srgbClr val="2F2B20"/>
                </a:solidFill>
                <a:latin typeface="Times New Roman"/>
                <a:cs typeface="Times New Roman"/>
              </a:rPr>
              <a:t>k </a:t>
            </a:r>
            <a:r>
              <a:rPr lang="el-GR" sz="1800" i="1" spc="-240" baseline="25641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όπου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το </a:t>
            </a:r>
            <a:r>
              <a:rPr lang="el-GR" sz="1800" i="1" spc="-10" dirty="0">
                <a:solidFill>
                  <a:srgbClr val="2F2B20"/>
                </a:solidFill>
                <a:latin typeface="Times New Roman"/>
                <a:cs typeface="Times New Roman"/>
              </a:rPr>
              <a:t>k</a:t>
            </a:r>
            <a:r>
              <a:rPr lang="el-GR" sz="1800" i="1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μπορεί</a:t>
            </a:r>
            <a:r>
              <a:rPr lang="el-GR" sz="18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να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είναι οποιοσδήποτε</a:t>
            </a:r>
            <a:r>
              <a:rPr lang="el-GR" sz="1800" spc="-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ακέραιος</a:t>
            </a:r>
            <a:r>
              <a:rPr lang="el-GR" sz="1800" spc="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ο οποίος είναι είτε πολλαπλάσιο</a:t>
            </a:r>
            <a:r>
              <a:rPr lang="el-GR" sz="1800" spc="2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του 2 είτε πολλαπ</a:t>
            </a:r>
            <a:r>
              <a:rPr lang="el-GR"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λ</a:t>
            </a:r>
            <a:r>
              <a:rPr lang="el-GR" sz="1800" spc="-20" dirty="0">
                <a:solidFill>
                  <a:srgbClr val="2F2B20"/>
                </a:solidFill>
                <a:latin typeface="Times New Roman"/>
                <a:cs typeface="Times New Roman"/>
              </a:rPr>
              <a:t>ά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σιο</a:t>
            </a:r>
            <a:r>
              <a:rPr lang="el-GR" sz="18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του 3</a:t>
            </a:r>
          </a:p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1800" spc="-1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54965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Η λειτουργία του αυτόματου μπορεί να γίνει αντιληπτή ως εξής:</a:t>
            </a:r>
          </a:p>
          <a:p>
            <a:pPr marL="926465" marR="12700" lvl="1" indent="-457200">
              <a:spcBef>
                <a:spcPts val="0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Αρχικά η μηχανή μαντεύει εάν θα ελέγξει για κάποιο πολλαπλάσιο του 2 ή του 3 διακλαδιζόμενη αντίστοιχα προς τον άνω ή τον κάτω βρόχο</a:t>
            </a:r>
          </a:p>
          <a:p>
            <a:pPr marL="926465" marR="12700" lvl="1" indent="-457200">
              <a:spcBef>
                <a:spcPts val="0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Στην συνέχεια ελέγχει εάν μάντεψε σωστά</a:t>
            </a:r>
          </a:p>
          <a:p>
            <a:pPr marL="469265" marR="12700" lvl="1" indent="0">
              <a:spcBef>
                <a:spcPts val="0"/>
              </a:spcBef>
              <a:buNone/>
              <a:tabLst>
                <a:tab pos="354965" algn="l"/>
              </a:tabLst>
            </a:pPr>
            <a:r>
              <a:rPr lang="el-GR" sz="1800" spc="-10" dirty="0">
                <a:solidFill>
                  <a:srgbClr val="2F2B20"/>
                </a:solidFill>
                <a:latin typeface="Times New Roman"/>
                <a:cs typeface="Times New Roman"/>
              </a:rPr>
              <a:t>* Φυσικά θα μπορούσαμε να αντικαταστήσουμε το παραπάνω αυτόματο με κάποιο που δεν περιέχει μεταβάσεις ε, ή ακόμη και με κάποιο πλήρως αιτιοκρατικό (αλλά το αυτόματο αυτό είναι το απλούστερο δυνατό) </a:t>
            </a:r>
            <a:endParaRPr lang="el-GR" sz="18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00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– </a:t>
            </a:r>
            <a:r>
              <a:rPr lang="el-GR" dirty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u="heavy" spc="-20" dirty="0">
                <a:solidFill>
                  <a:srgbClr val="2F2B20"/>
                </a:solidFill>
                <a:cs typeface="Times New Roman"/>
              </a:rPr>
              <a:t>ΟΡΙΣΜΟΣ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12700" lvl="0" indent="0">
              <a:spcBef>
                <a:spcPts val="480"/>
              </a:spcBef>
              <a:buNone/>
            </a:pPr>
            <a:r>
              <a:rPr lang="el-GR" sz="2000" b="1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ντετερμινιστικ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πεπερασμέν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ο αυτόματο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μια πεντάδα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117475" lvl="0" indent="0">
              <a:spcBef>
                <a:spcPts val="480"/>
              </a:spcBef>
              <a:buNone/>
            </a:pPr>
            <a:r>
              <a:rPr lang="el-GR" sz="2000" spc="80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5" dirty="0">
                <a:solidFill>
                  <a:srgbClr val="2F2B20"/>
                </a:solidFill>
                <a:cs typeface="Cambria Math"/>
              </a:rPr>
              <a:t>,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Cambria Math"/>
              </a:rPr>
              <a:t>Σ,</a:t>
            </a:r>
            <a:r>
              <a:rPr lang="el-GR" sz="2000" spc="-10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Cambria Math"/>
              </a:rPr>
              <a:t>δ,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70" dirty="0" err="1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175" spc="-22" baseline="-15325" dirty="0" err="1">
                <a:solidFill>
                  <a:srgbClr val="2F2B20"/>
                </a:solidFill>
                <a:cs typeface="Cambria Math"/>
              </a:rPr>
              <a:t>O</a:t>
            </a:r>
            <a:r>
              <a:rPr lang="el-GR" sz="2000" spc="375" dirty="0" err="1">
                <a:solidFill>
                  <a:srgbClr val="2F2B20"/>
                </a:solidFill>
                <a:cs typeface="Cambria Math"/>
              </a:rPr>
              <a:t>,</a:t>
            </a:r>
            <a:r>
              <a:rPr lang="el-GR" sz="2000" spc="95" dirty="0" err="1">
                <a:solidFill>
                  <a:srgbClr val="2F2B20"/>
                </a:solidFill>
                <a:cs typeface="Cambria Math"/>
              </a:rPr>
              <a:t>F</a:t>
            </a:r>
            <a:r>
              <a:rPr lang="el-GR" sz="2000" spc="9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όπου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550"/>
              </a:lnSpc>
              <a:spcBef>
                <a:spcPts val="9"/>
              </a:spcBef>
              <a:buNone/>
            </a:pPr>
            <a:endParaRPr lang="el-GR" sz="550" dirty="0">
              <a:solidFill>
                <a:srgbClr val="2F2B20"/>
              </a:solidFill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πεπερασμένο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σύνολ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ο,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τα στοιχεία του οποίου ονομάζονται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καταστάσει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000" spc="6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πεπερασμένο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σύνολ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ο,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i="1" spc="-15" dirty="0">
                <a:solidFill>
                  <a:srgbClr val="2F2B20"/>
                </a:solidFill>
                <a:cs typeface="Times New Roman"/>
              </a:rPr>
              <a:t>αλφάβητ</a:t>
            </a:r>
            <a:r>
              <a:rPr lang="el-GR" sz="2000" i="1" spc="-1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r>
              <a:rPr lang="el-GR" sz="2000" spc="40" dirty="0">
                <a:solidFill>
                  <a:srgbClr val="2F2B20"/>
                </a:solidFill>
                <a:cs typeface="Cambria Math"/>
              </a:rPr>
              <a:t>δ</a:t>
            </a:r>
            <a:r>
              <a:rPr lang="el-GR" sz="2000" spc="-20" dirty="0">
                <a:solidFill>
                  <a:srgbClr val="2F2B20"/>
                </a:solidFill>
                <a:cs typeface="Cambria Math"/>
              </a:rPr>
              <a:t>: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6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450" dirty="0" err="1">
                <a:solidFill>
                  <a:srgbClr val="2F2B20"/>
                </a:solidFill>
                <a:cs typeface="Cambria Math"/>
              </a:rPr>
              <a:t>x</a:t>
            </a:r>
            <a:r>
              <a:rPr lang="el-GR" sz="2000" spc="-20" dirty="0" err="1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175" spc="-150" baseline="-15325" dirty="0" err="1">
                <a:solidFill>
                  <a:srgbClr val="2F2B20"/>
                </a:solidFill>
                <a:cs typeface="Cambria Math"/>
              </a:rPr>
              <a:t>ε</a:t>
            </a:r>
            <a:r>
              <a:rPr lang="el-GR" sz="2175" spc="-150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175" spc="82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Cambria Math"/>
              </a:rPr>
              <a:t>→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50" dirty="0">
                <a:solidFill>
                  <a:srgbClr val="2F2B20"/>
                </a:solidFill>
                <a:cs typeface="Cambria Math"/>
              </a:rPr>
              <a:t>P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(</a:t>
            </a:r>
            <a:r>
              <a:rPr lang="el-GR" sz="2000" spc="8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)</a:t>
            </a:r>
            <a:r>
              <a:rPr lang="el-GR" sz="2000" i="1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η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συνάρτησ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μεταβάσεω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r>
              <a:rPr lang="el-GR" sz="2000" spc="-70" dirty="0" err="1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175" spc="-157" baseline="-15325" dirty="0" err="1">
                <a:solidFill>
                  <a:srgbClr val="2F2B20"/>
                </a:solidFill>
                <a:cs typeface="Cambria Math"/>
              </a:rPr>
              <a:t>O</a:t>
            </a:r>
            <a:r>
              <a:rPr lang="el-GR" sz="2175" spc="-157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175" spc="15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∈</a:t>
            </a:r>
            <a:r>
              <a:rPr lang="el-GR" sz="2000" spc="12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εναρκτήρια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κατάσταση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(αρχική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κατάστασ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r>
              <a:rPr lang="el-GR" sz="2000" spc="135" dirty="0">
                <a:solidFill>
                  <a:srgbClr val="2F2B20"/>
                </a:solidFill>
                <a:cs typeface="Cambria Math"/>
              </a:rPr>
              <a:t>F</a:t>
            </a:r>
            <a:r>
              <a:rPr lang="el-GR" sz="2000" spc="19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⊆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το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σύνολο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τω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καταστάσεω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αποδοχής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(τελικές καταστάσεις</a:t>
            </a: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).</a:t>
            </a:r>
            <a:endParaRPr lang="en-US" sz="2000" spc="-10" dirty="0" smtClean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endParaRPr lang="en-US" sz="2000" spc="-10" dirty="0">
              <a:solidFill>
                <a:srgbClr val="2F2B20"/>
              </a:solidFill>
              <a:cs typeface="Times New Roman"/>
            </a:endParaRPr>
          </a:p>
          <a:p>
            <a:pPr marL="4609465" lvl="0" indent="0" algn="ctr">
              <a:spcBef>
                <a:spcPts val="0"/>
              </a:spcBef>
              <a:buNone/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Συμβο</a:t>
            </a:r>
            <a:r>
              <a:rPr lang="el-GR" sz="2000" spc="-40" dirty="0">
                <a:solidFill>
                  <a:srgbClr val="2F2B20"/>
                </a:solidFill>
                <a:cs typeface="Times New Roman"/>
              </a:rPr>
              <a:t>λ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ισμό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175" spc="-150" baseline="-15325" dirty="0">
                <a:solidFill>
                  <a:srgbClr val="2F2B20"/>
                </a:solidFill>
                <a:cs typeface="Cambria Math"/>
              </a:rPr>
              <a:t>ε </a:t>
            </a:r>
            <a:r>
              <a:rPr lang="el-GR" sz="2175" spc="82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=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 smtClean="0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000" spc="-20" dirty="0">
                <a:solidFill>
                  <a:srgbClr val="2F2B20"/>
                </a:solidFill>
                <a:latin typeface="Symbol"/>
                <a:cs typeface="Symbol"/>
              </a:rPr>
              <a:t> </a:t>
            </a:r>
            <a:r>
              <a:rPr lang="el-GR" sz="2000" spc="-20" dirty="0" smtClean="0">
                <a:solidFill>
                  <a:srgbClr val="2F2B20"/>
                </a:solidFill>
                <a:cs typeface="Symbol"/>
              </a:rPr>
              <a:t> </a:t>
            </a:r>
            <a:r>
              <a:rPr lang="el-GR" sz="2000" spc="-2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2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465" dirty="0" smtClean="0">
                <a:solidFill>
                  <a:srgbClr val="2F2B20"/>
                </a:solidFill>
                <a:cs typeface="Cambria Math"/>
              </a:rPr>
              <a:t> </a:t>
            </a:r>
            <a:endParaRPr lang="el-GR" sz="2000" dirty="0">
              <a:solidFill>
                <a:srgbClr val="2F2B20"/>
              </a:solidFill>
              <a:cs typeface="Cambria Math"/>
            </a:endParaRPr>
          </a:p>
          <a:p>
            <a:pPr marL="0" lvl="0" indent="0">
              <a:lnSpc>
                <a:spcPts val="900"/>
              </a:lnSpc>
              <a:spcBef>
                <a:spcPts val="24"/>
              </a:spcBef>
              <a:buNone/>
            </a:pPr>
            <a:endParaRPr lang="el-GR" sz="900" dirty="0">
              <a:solidFill>
                <a:srgbClr val="2F2B20"/>
              </a:solidFill>
            </a:endParaRPr>
          </a:p>
          <a:p>
            <a:pPr marL="570865" lvl="0" indent="0" algn="ctr">
              <a:spcBef>
                <a:spcPts val="0"/>
              </a:spcBef>
              <a:buNone/>
            </a:pP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Παρατήρη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9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θε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D</a:t>
            </a:r>
            <a:r>
              <a:rPr lang="el-GR" sz="2000" spc="-17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000" spc="-9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3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N</a:t>
            </a:r>
            <a:r>
              <a:rPr lang="el-GR" sz="2000" spc="-17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A!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1681" marR="705485" lvl="0" indent="-45720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tabLst>
                <a:tab pos="742315" algn="l"/>
              </a:tabLst>
            </a:pPr>
            <a:endParaRPr lang="el-GR" sz="2000" dirty="0" smtClean="0">
              <a:solidFill>
                <a:srgbClr val="2F2B20"/>
              </a:solidFill>
              <a:cs typeface="Times New Roman"/>
            </a:endParaRPr>
          </a:p>
          <a:p>
            <a:pPr marL="171450" lvl="0" indent="-171450">
              <a:lnSpc>
                <a:spcPts val="800"/>
              </a:lnSpc>
              <a:spcBef>
                <a:spcPts val="14"/>
              </a:spcBef>
              <a:buFont typeface="Wingdings" pitchFamily="2" charset="2"/>
              <a:buChar char="§"/>
            </a:pPr>
            <a:endParaRPr lang="el-GR" sz="800" dirty="0">
              <a:solidFill>
                <a:srgbClr val="2F2B20"/>
              </a:solidFill>
            </a:endParaRPr>
          </a:p>
          <a:p>
            <a:pPr marL="171450" lvl="0" indent="-171450">
              <a:lnSpc>
                <a:spcPts val="1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l-GR" sz="1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DFA</a:t>
            </a:r>
            <a:endParaRPr lang="el-GR" dirty="0"/>
          </a:p>
        </p:txBody>
      </p:sp>
      <p:sp>
        <p:nvSpPr>
          <p:cNvPr id="5" name="object 3"/>
          <p:cNvSpPr/>
          <p:nvPr/>
        </p:nvSpPr>
        <p:spPr>
          <a:xfrm>
            <a:off x="1368480" y="1246389"/>
            <a:ext cx="1410876" cy="234696"/>
          </a:xfrm>
          <a:custGeom>
            <a:avLst/>
            <a:gdLst/>
            <a:ahLst/>
            <a:cxnLst/>
            <a:rect l="l" t="t" r="r" b="b"/>
            <a:pathLst>
              <a:path w="1410876" h="234696">
                <a:moveTo>
                  <a:pt x="1389695" y="195839"/>
                </a:moveTo>
                <a:lnTo>
                  <a:pt x="1389695" y="119034"/>
                </a:lnTo>
                <a:lnTo>
                  <a:pt x="1389155" y="132420"/>
                </a:lnTo>
                <a:lnTo>
                  <a:pt x="1387816" y="145180"/>
                </a:lnTo>
                <a:lnTo>
                  <a:pt x="1372971" y="193177"/>
                </a:lnTo>
                <a:lnTo>
                  <a:pt x="1345430" y="219767"/>
                </a:lnTo>
                <a:lnTo>
                  <a:pt x="1333326" y="224790"/>
                </a:lnTo>
                <a:lnTo>
                  <a:pt x="1337728" y="234347"/>
                </a:lnTo>
                <a:lnTo>
                  <a:pt x="1378905" y="209593"/>
                </a:lnTo>
                <a:lnTo>
                  <a:pt x="1387819" y="198704"/>
                </a:lnTo>
                <a:lnTo>
                  <a:pt x="1389695" y="195839"/>
                </a:lnTo>
                <a:close/>
              </a:path>
              <a:path w="1410876" h="234696">
                <a:moveTo>
                  <a:pt x="1410876" y="108858"/>
                </a:moveTo>
                <a:lnTo>
                  <a:pt x="1400732" y="59405"/>
                </a:lnTo>
                <a:lnTo>
                  <a:pt x="1380526" y="25749"/>
                </a:lnTo>
                <a:lnTo>
                  <a:pt x="1349124" y="4105"/>
                </a:lnTo>
                <a:lnTo>
                  <a:pt x="1336374" y="0"/>
                </a:lnTo>
                <a:lnTo>
                  <a:pt x="1334436" y="9508"/>
                </a:lnTo>
                <a:lnTo>
                  <a:pt x="1345039" y="14108"/>
                </a:lnTo>
                <a:lnTo>
                  <a:pt x="1354726" y="20612"/>
                </a:lnTo>
                <a:lnTo>
                  <a:pt x="1379571" y="54484"/>
                </a:lnTo>
                <a:lnTo>
                  <a:pt x="1389297" y="103838"/>
                </a:lnTo>
                <a:lnTo>
                  <a:pt x="1389695" y="119034"/>
                </a:lnTo>
                <a:lnTo>
                  <a:pt x="1389695" y="195839"/>
                </a:lnTo>
                <a:lnTo>
                  <a:pt x="1396455" y="185514"/>
                </a:lnTo>
                <a:lnTo>
                  <a:pt x="1409405" y="139262"/>
                </a:lnTo>
                <a:lnTo>
                  <a:pt x="1410549" y="124811"/>
                </a:lnTo>
                <a:lnTo>
                  <a:pt x="1410876" y="108858"/>
                </a:lnTo>
                <a:close/>
              </a:path>
              <a:path w="1410876" h="234696">
                <a:moveTo>
                  <a:pt x="77550" y="9144"/>
                </a:moveTo>
                <a:lnTo>
                  <a:pt x="74502" y="0"/>
                </a:lnTo>
                <a:lnTo>
                  <a:pt x="73285" y="311"/>
                </a:lnTo>
                <a:lnTo>
                  <a:pt x="61857" y="4094"/>
                </a:lnTo>
                <a:lnTo>
                  <a:pt x="23078" y="35834"/>
                </a:lnTo>
                <a:lnTo>
                  <a:pt x="3443" y="82052"/>
                </a:lnTo>
                <a:lnTo>
                  <a:pt x="0" y="125818"/>
                </a:lnTo>
                <a:lnTo>
                  <a:pt x="1003" y="138619"/>
                </a:lnTo>
                <a:lnTo>
                  <a:pt x="15513" y="186777"/>
                </a:lnTo>
                <a:lnTo>
                  <a:pt x="21163" y="196843"/>
                </a:lnTo>
                <a:lnTo>
                  <a:pt x="21163" y="115260"/>
                </a:lnTo>
                <a:lnTo>
                  <a:pt x="21585" y="101956"/>
                </a:lnTo>
                <a:lnTo>
                  <a:pt x="32472" y="52778"/>
                </a:lnTo>
                <a:lnTo>
                  <a:pt x="54770" y="21327"/>
                </a:lnTo>
                <a:lnTo>
                  <a:pt x="65446" y="14255"/>
                </a:lnTo>
                <a:lnTo>
                  <a:pt x="77550" y="9144"/>
                </a:lnTo>
                <a:close/>
              </a:path>
              <a:path w="1410876" h="234696">
                <a:moveTo>
                  <a:pt x="76490" y="224442"/>
                </a:moveTo>
                <a:lnTo>
                  <a:pt x="39069" y="193717"/>
                </a:lnTo>
                <a:lnTo>
                  <a:pt x="24849" y="156605"/>
                </a:lnTo>
                <a:lnTo>
                  <a:pt x="21163" y="115260"/>
                </a:lnTo>
                <a:lnTo>
                  <a:pt x="21163" y="196843"/>
                </a:lnTo>
                <a:lnTo>
                  <a:pt x="50075" y="224901"/>
                </a:lnTo>
                <a:lnTo>
                  <a:pt x="74502" y="234696"/>
                </a:lnTo>
                <a:lnTo>
                  <a:pt x="76490" y="22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65584" y="1181365"/>
            <a:ext cx="4178424" cy="2334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75360" indent="-342900" algn="ctr">
              <a:lnSpc>
                <a:spcPct val="100000"/>
              </a:lnSpc>
              <a:buFont typeface="Times New Roman"/>
              <a:buChar char="•"/>
              <a:tabLst>
                <a:tab pos="342265" algn="l"/>
                <a:tab pos="972185" algn="l"/>
              </a:tabLst>
            </a:pPr>
            <a:r>
              <a:rPr sz="2000" i="1" spc="-20" dirty="0" smtClean="0">
                <a:cs typeface="Times New Roman"/>
              </a:rPr>
              <a:t>N</a:t>
            </a:r>
            <a:r>
              <a:rPr sz="1950" spc="15" baseline="-21367" dirty="0" smtClean="0">
                <a:cs typeface="Times New Roman"/>
              </a:rPr>
              <a:t>1 </a:t>
            </a:r>
            <a:r>
              <a:rPr sz="1950" spc="-225" baseline="-21367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	</a:t>
            </a:r>
            <a:r>
              <a:rPr sz="2000" spc="80" dirty="0" smtClean="0">
                <a:cs typeface="Cambria Math"/>
              </a:rPr>
              <a:t>Q</a:t>
            </a:r>
            <a:r>
              <a:rPr sz="2000" spc="5" dirty="0" smtClean="0">
                <a:cs typeface="Cambria Math"/>
              </a:rPr>
              <a:t>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Σ,</a:t>
            </a:r>
            <a:r>
              <a:rPr sz="2000" spc="-10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δ,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70" dirty="0" err="1" smtClean="0">
                <a:cs typeface="Cambria Math"/>
              </a:rPr>
              <a:t>q</a:t>
            </a:r>
            <a:r>
              <a:rPr sz="2175" spc="-22" baseline="-15325" dirty="0" err="1" smtClean="0">
                <a:cs typeface="Cambria Math"/>
              </a:rPr>
              <a:t>O</a:t>
            </a:r>
            <a:r>
              <a:rPr sz="2000" spc="365" dirty="0" err="1" smtClean="0">
                <a:cs typeface="Cambria Math"/>
              </a:rPr>
              <a:t>,</a:t>
            </a:r>
            <a:r>
              <a:rPr sz="2000" spc="95" dirty="0" err="1" smtClean="0">
                <a:cs typeface="Cambria Math"/>
              </a:rPr>
              <a:t>F</a:t>
            </a:r>
            <a:r>
              <a:rPr lang="en-US" sz="2000" spc="95" dirty="0" smtClean="0">
                <a:cs typeface="Cambria Math"/>
              </a:rPr>
              <a:t>  </a:t>
            </a:r>
            <a:r>
              <a:rPr sz="2000" spc="95" dirty="0" smtClean="0">
                <a:cs typeface="Cambria Math"/>
              </a:rPr>
              <a:t> </a:t>
            </a:r>
            <a:r>
              <a:rPr sz="2000" spc="35" dirty="0" smtClean="0">
                <a:cs typeface="Cambria Math"/>
              </a:rPr>
              <a:t> 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όπου</a:t>
            </a:r>
            <a:endParaRPr sz="2000" dirty="0"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439"/>
              </a:spcBef>
              <a:tabLst>
                <a:tab pos="869315" algn="l"/>
              </a:tabLst>
            </a:pPr>
            <a:r>
              <a:rPr sz="1800" dirty="0" smtClean="0">
                <a:cs typeface="Cambria Math"/>
              </a:rPr>
              <a:t>–	</a:t>
            </a:r>
            <a:r>
              <a:rPr sz="1800" spc="35" dirty="0" smtClean="0">
                <a:cs typeface="Cambria Math"/>
              </a:rPr>
              <a:t>Q</a:t>
            </a:r>
            <a:r>
              <a:rPr sz="1800" spc="100" dirty="0" smtClean="0">
                <a:cs typeface="Cambria Math"/>
              </a:rPr>
              <a:t> </a:t>
            </a:r>
            <a:r>
              <a:rPr sz="1800" i="1" spc="-15" dirty="0" smtClean="0">
                <a:cs typeface="Times New Roman"/>
              </a:rPr>
              <a:t>=</a:t>
            </a:r>
            <a:r>
              <a:rPr sz="1800" i="1" spc="-5" dirty="0" smtClean="0">
                <a:cs typeface="Times New Roman"/>
              </a:rPr>
              <a:t> </a:t>
            </a:r>
            <a:r>
              <a:rPr sz="1800" spc="-10" dirty="0" smtClean="0">
                <a:cs typeface="Times New Roman"/>
              </a:rPr>
              <a:t>{</a:t>
            </a:r>
            <a:r>
              <a:rPr sz="1800" i="1" spc="-10" dirty="0" smtClean="0">
                <a:cs typeface="Times New Roman"/>
              </a:rPr>
              <a:t>q</a:t>
            </a:r>
            <a:r>
              <a:rPr sz="1800" spc="-15" baseline="-20833" dirty="0" smtClean="0">
                <a:cs typeface="Times New Roman"/>
              </a:rPr>
              <a:t>1</a:t>
            </a:r>
            <a:r>
              <a:rPr sz="1800" spc="-10" dirty="0" smtClean="0">
                <a:cs typeface="Times New Roman"/>
              </a:rPr>
              <a:t>, </a:t>
            </a:r>
            <a:r>
              <a:rPr sz="1800" i="1" spc="-10" dirty="0" smtClean="0">
                <a:cs typeface="Times New Roman"/>
              </a:rPr>
              <a:t>q</a:t>
            </a:r>
            <a:r>
              <a:rPr sz="1800" spc="-15" baseline="-20833" dirty="0" smtClean="0">
                <a:cs typeface="Times New Roman"/>
              </a:rPr>
              <a:t>2</a:t>
            </a:r>
            <a:r>
              <a:rPr sz="1800" spc="-10" dirty="0" smtClean="0">
                <a:cs typeface="Times New Roman"/>
              </a:rPr>
              <a:t>, </a:t>
            </a:r>
            <a:r>
              <a:rPr sz="1800" i="1" spc="-10" dirty="0" smtClean="0">
                <a:cs typeface="Times New Roman"/>
              </a:rPr>
              <a:t>q</a:t>
            </a:r>
            <a:r>
              <a:rPr sz="1800" spc="-15" baseline="-20833" dirty="0" smtClean="0">
                <a:cs typeface="Times New Roman"/>
              </a:rPr>
              <a:t>3</a:t>
            </a:r>
            <a:r>
              <a:rPr sz="1800" spc="225" baseline="-20833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, </a:t>
            </a:r>
            <a:r>
              <a:rPr sz="1800" i="1" spc="0" dirty="0" smtClean="0">
                <a:cs typeface="Times New Roman"/>
              </a:rPr>
              <a:t>q</a:t>
            </a:r>
            <a:r>
              <a:rPr sz="1800" spc="0" baseline="-20833" dirty="0" smtClean="0">
                <a:cs typeface="Times New Roman"/>
              </a:rPr>
              <a:t>4</a:t>
            </a:r>
            <a:r>
              <a:rPr sz="1800" spc="-10" dirty="0" smtClean="0">
                <a:cs typeface="Times New Roman"/>
              </a:rPr>
              <a:t>}</a:t>
            </a:r>
            <a:endParaRPr sz="1800" dirty="0"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430"/>
              </a:spcBef>
              <a:tabLst>
                <a:tab pos="869315" algn="l"/>
              </a:tabLst>
            </a:pPr>
            <a:r>
              <a:rPr sz="1800" dirty="0" smtClean="0">
                <a:cs typeface="Cambria Math"/>
              </a:rPr>
              <a:t>–	Σ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0" dirty="0" smtClean="0">
                <a:cs typeface="Cambria Math"/>
              </a:rPr>
              <a:t>=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5" dirty="0" smtClean="0">
                <a:cs typeface="Cambria Math"/>
              </a:rPr>
              <a:t>{</a:t>
            </a:r>
            <a:r>
              <a:rPr sz="1800" spc="0" dirty="0" smtClean="0">
                <a:cs typeface="Cambria Math"/>
              </a:rPr>
              <a:t>0,1}</a:t>
            </a:r>
            <a:endParaRPr sz="1800" dirty="0">
              <a:cs typeface="Cambria Math"/>
            </a:endParaRPr>
          </a:p>
          <a:p>
            <a:pPr marL="869950" lvl="1" indent="-45720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869315" algn="l"/>
              </a:tabLst>
            </a:pPr>
            <a:r>
              <a:rPr sz="1800" dirty="0" smtClean="0">
                <a:cs typeface="Times New Roman"/>
              </a:rPr>
              <a:t>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συνάρτηση</a:t>
            </a:r>
            <a:r>
              <a:rPr sz="1800" spc="-20" dirty="0" smtClean="0">
                <a:cs typeface="Times New Roman"/>
              </a:rPr>
              <a:t> </a:t>
            </a:r>
            <a:r>
              <a:rPr sz="1800" spc="-5" dirty="0" err="1" smtClean="0">
                <a:cs typeface="Times New Roman"/>
              </a:rPr>
              <a:t>μετ</a:t>
            </a:r>
            <a:r>
              <a:rPr sz="1800" spc="-5" dirty="0" smtClean="0">
                <a:cs typeface="Times New Roman"/>
              </a:rPr>
              <a:t>αβάσεω</a:t>
            </a:r>
            <a:r>
              <a:rPr sz="1800" spc="0" dirty="0" smtClean="0">
                <a:cs typeface="Times New Roman"/>
              </a:rPr>
              <a:t>ν</a:t>
            </a:r>
            <a:r>
              <a:rPr sz="1800" spc="-15" dirty="0" smtClean="0">
                <a:cs typeface="Times New Roman"/>
              </a:rPr>
              <a:t> </a:t>
            </a:r>
            <a:r>
              <a:rPr lang="el-GR" spc="-30" dirty="0">
                <a:cs typeface="Times New Roman"/>
              </a:rPr>
              <a:t>δ</a:t>
            </a:r>
            <a:endParaRPr sz="1800" dirty="0">
              <a:cs typeface="Cambria Math"/>
            </a:endParaRPr>
          </a:p>
          <a:p>
            <a:pPr marL="298450" algn="ctr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cs typeface="Times New Roman"/>
              </a:rPr>
              <a:t>περιγράφεται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στον πίνακα</a:t>
            </a:r>
            <a:endParaRPr sz="1800" dirty="0">
              <a:cs typeface="Times New Roman"/>
            </a:endParaRPr>
          </a:p>
          <a:p>
            <a:pPr marL="869315" lvl="1" indent="-45720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869315" algn="l"/>
              </a:tabLst>
            </a:pPr>
            <a:r>
              <a:rPr sz="1800" dirty="0" smtClean="0">
                <a:cs typeface="Times New Roman"/>
              </a:rPr>
              <a:t>εναρκτήρια</a:t>
            </a:r>
            <a:r>
              <a:rPr sz="1800" spc="-2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κατάσταση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είναι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η </a:t>
            </a:r>
            <a:r>
              <a:rPr sz="1800" spc="-100" dirty="0" smtClean="0">
                <a:cs typeface="Cambria Math"/>
              </a:rPr>
              <a:t>q</a:t>
            </a:r>
            <a:r>
              <a:rPr sz="1950" spc="52" baseline="-14957" dirty="0" smtClean="0">
                <a:cs typeface="Cambria Math"/>
              </a:rPr>
              <a:t>1</a:t>
            </a:r>
            <a:endParaRPr sz="1950" baseline="-14957" dirty="0">
              <a:cs typeface="Cambria Math"/>
            </a:endParaRPr>
          </a:p>
          <a:p>
            <a:pPr marL="869950" lvl="1" indent="-45720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869315" algn="l"/>
              </a:tabLst>
            </a:pPr>
            <a:r>
              <a:rPr sz="1800" spc="-5" dirty="0" smtClean="0">
                <a:cs typeface="Times New Roman"/>
              </a:rPr>
              <a:t>κα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5" dirty="0" smtClean="0">
                <a:cs typeface="Times New Roman"/>
              </a:rPr>
              <a:t> </a:t>
            </a:r>
            <a:r>
              <a:rPr sz="1800" i="1" spc="-15" dirty="0" smtClean="0">
                <a:cs typeface="Times New Roman"/>
              </a:rPr>
              <a:t>F</a:t>
            </a:r>
            <a:r>
              <a:rPr sz="1800" i="1" spc="-5" dirty="0" smtClean="0">
                <a:cs typeface="Times New Roman"/>
              </a:rPr>
              <a:t> </a:t>
            </a:r>
            <a:r>
              <a:rPr sz="1800" spc="-10" dirty="0" smtClean="0">
                <a:cs typeface="Times New Roman"/>
              </a:rPr>
              <a:t>=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{</a:t>
            </a:r>
            <a:r>
              <a:rPr sz="1800" i="1" spc="0" dirty="0" smtClean="0">
                <a:cs typeface="Times New Roman"/>
              </a:rPr>
              <a:t>q</a:t>
            </a:r>
            <a:r>
              <a:rPr sz="1800" spc="0" baseline="-20833" dirty="0" smtClean="0">
                <a:cs typeface="Times New Roman"/>
              </a:rPr>
              <a:t>4</a:t>
            </a:r>
            <a:r>
              <a:rPr sz="1800" spc="-10" dirty="0" smtClean="0">
                <a:cs typeface="Times New Roman"/>
              </a:rPr>
              <a:t>}</a:t>
            </a:r>
            <a:endParaRPr sz="1800" dirty="0">
              <a:cs typeface="Times New Roman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19126" y="2659137"/>
            <a:ext cx="1221486" cy="134874"/>
          </a:xfrm>
          <a:custGeom>
            <a:avLst/>
            <a:gdLst/>
            <a:ahLst/>
            <a:cxnLst/>
            <a:rect l="l" t="t" r="r" b="b"/>
            <a:pathLst>
              <a:path w="1221486" h="134874">
                <a:moveTo>
                  <a:pt x="1183771" y="83314"/>
                </a:moveTo>
                <a:lnTo>
                  <a:pt x="1167483" y="72456"/>
                </a:lnTo>
                <a:lnTo>
                  <a:pt x="1524" y="0"/>
                </a:lnTo>
                <a:lnTo>
                  <a:pt x="0" y="19050"/>
                </a:lnTo>
                <a:lnTo>
                  <a:pt x="1167371" y="91594"/>
                </a:lnTo>
                <a:lnTo>
                  <a:pt x="1183771" y="83314"/>
                </a:lnTo>
                <a:close/>
              </a:path>
              <a:path w="1221486" h="134874">
                <a:moveTo>
                  <a:pt x="1203198" y="94562"/>
                </a:moveTo>
                <a:lnTo>
                  <a:pt x="1203198" y="74675"/>
                </a:lnTo>
                <a:lnTo>
                  <a:pt x="1201674" y="93725"/>
                </a:lnTo>
                <a:lnTo>
                  <a:pt x="1167371" y="91594"/>
                </a:lnTo>
                <a:lnTo>
                  <a:pt x="1119378" y="115823"/>
                </a:lnTo>
                <a:lnTo>
                  <a:pt x="1114806" y="118109"/>
                </a:lnTo>
                <a:lnTo>
                  <a:pt x="1112520" y="123443"/>
                </a:lnTo>
                <a:lnTo>
                  <a:pt x="1114806" y="128777"/>
                </a:lnTo>
                <a:lnTo>
                  <a:pt x="1117092" y="133349"/>
                </a:lnTo>
                <a:lnTo>
                  <a:pt x="1123188" y="134873"/>
                </a:lnTo>
                <a:lnTo>
                  <a:pt x="1127760" y="132587"/>
                </a:lnTo>
                <a:lnTo>
                  <a:pt x="1203198" y="94562"/>
                </a:lnTo>
                <a:close/>
              </a:path>
              <a:path w="1221486" h="134874">
                <a:moveTo>
                  <a:pt x="1221486" y="85343"/>
                </a:moveTo>
                <a:lnTo>
                  <a:pt x="1130046" y="24383"/>
                </a:lnTo>
                <a:lnTo>
                  <a:pt x="1123950" y="25907"/>
                </a:lnTo>
                <a:lnTo>
                  <a:pt x="1120902" y="30479"/>
                </a:lnTo>
                <a:lnTo>
                  <a:pt x="1117854" y="34289"/>
                </a:lnTo>
                <a:lnTo>
                  <a:pt x="1119378" y="40385"/>
                </a:lnTo>
                <a:lnTo>
                  <a:pt x="1167483" y="72456"/>
                </a:lnTo>
                <a:lnTo>
                  <a:pt x="1203198" y="74675"/>
                </a:lnTo>
                <a:lnTo>
                  <a:pt x="1203198" y="94562"/>
                </a:lnTo>
                <a:lnTo>
                  <a:pt x="1221486" y="85343"/>
                </a:lnTo>
                <a:close/>
              </a:path>
              <a:path w="1221486" h="134874">
                <a:moveTo>
                  <a:pt x="1197864" y="93489"/>
                </a:moveTo>
                <a:lnTo>
                  <a:pt x="1197864" y="76199"/>
                </a:lnTo>
                <a:lnTo>
                  <a:pt x="1197102" y="92201"/>
                </a:lnTo>
                <a:lnTo>
                  <a:pt x="1183771" y="83314"/>
                </a:lnTo>
                <a:lnTo>
                  <a:pt x="1167371" y="91594"/>
                </a:lnTo>
                <a:lnTo>
                  <a:pt x="1197864" y="93489"/>
                </a:lnTo>
                <a:close/>
              </a:path>
              <a:path w="1221486" h="134874">
                <a:moveTo>
                  <a:pt x="1203198" y="74675"/>
                </a:moveTo>
                <a:lnTo>
                  <a:pt x="1167483" y="72456"/>
                </a:lnTo>
                <a:lnTo>
                  <a:pt x="1183771" y="83314"/>
                </a:lnTo>
                <a:lnTo>
                  <a:pt x="1197864" y="76199"/>
                </a:lnTo>
                <a:lnTo>
                  <a:pt x="1197864" y="93489"/>
                </a:lnTo>
                <a:lnTo>
                  <a:pt x="1201674" y="93725"/>
                </a:lnTo>
                <a:lnTo>
                  <a:pt x="1203198" y="74675"/>
                </a:lnTo>
                <a:close/>
              </a:path>
              <a:path w="1221486" h="134874">
                <a:moveTo>
                  <a:pt x="1197864" y="76199"/>
                </a:moveTo>
                <a:lnTo>
                  <a:pt x="1183771" y="83314"/>
                </a:lnTo>
                <a:lnTo>
                  <a:pt x="1197102" y="92201"/>
                </a:lnTo>
                <a:lnTo>
                  <a:pt x="1197864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12274" y="4511528"/>
            <a:ext cx="5817869" cy="91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6508244" y="4951995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4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011682" y="4951995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505202" y="4951995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077208" y="4951995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solidFill>
                  <a:srgbClr val="2F2B20"/>
                </a:solidFill>
                <a:cs typeface="Times New Roman"/>
              </a:rPr>
              <a:t>q</a:t>
            </a:r>
            <a:r>
              <a:rPr sz="1800" baseline="-20833" dirty="0" smtClean="0">
                <a:solidFill>
                  <a:srgbClr val="2F2B20"/>
                </a:solidFill>
                <a:cs typeface="Times New Roman"/>
              </a:rPr>
              <a:t>3</a:t>
            </a:r>
            <a:endParaRPr sz="1800" baseline="-20833">
              <a:cs typeface="Times New Roman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1626110" y="4230381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2810258" y="4701297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1</a:t>
            </a:r>
            <a:endParaRPr sz="1800">
              <a:cs typeface="Times New Roman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5797306" y="4687581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1</a:t>
            </a:r>
            <a:endParaRPr sz="1800">
              <a:cs typeface="Times New Roman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4225292" y="4687581"/>
            <a:ext cx="29337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0,ε</a:t>
            </a:r>
            <a:endParaRPr sz="1800">
              <a:cs typeface="Times New Roman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6923526" y="4257814"/>
            <a:ext cx="3111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0,1</a:t>
            </a:r>
            <a:endParaRPr sz="1800">
              <a:cs typeface="Times New Roman"/>
            </a:endParaRPr>
          </a:p>
        </p:txBody>
      </p:sp>
      <p:graphicFrame>
        <p:nvGraphicFramePr>
          <p:cNvPr id="18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58337"/>
              </p:ext>
            </p:extLst>
          </p:nvPr>
        </p:nvGraphicFramePr>
        <p:xfrm>
          <a:off x="5476363" y="2082431"/>
          <a:ext cx="2981335" cy="1828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718"/>
                <a:gridCol w="702651"/>
                <a:gridCol w="893448"/>
                <a:gridCol w="585518"/>
              </a:tblGrid>
              <a:tr h="365759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lang="el-GR" sz="1800" dirty="0" smtClean="0">
                          <a:latin typeface="Cambria Math"/>
                          <a:cs typeface="Cambria Math"/>
                        </a:rPr>
                        <a:t>δ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</a:tr>
              <a:tr h="398854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800" b="1" i="1" spc="-5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el-GR" sz="1800" b="1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42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Symbol"/>
                          <a:cs typeface="Symbol"/>
                        </a:rPr>
                        <a:t>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800" b="1" i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baseline="-20833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Symbol"/>
                          <a:cs typeface="Symbol"/>
                        </a:rPr>
                        <a:t>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800" b="1" i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baseline="-20833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Symbol"/>
                          <a:cs typeface="Symbol"/>
                        </a:rPr>
                        <a:t>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Symbol"/>
                          <a:cs typeface="Symbol"/>
                        </a:rPr>
                        <a:t>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266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800" b="1" i="1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baseline="-20833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B w="14223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sz="1800" b="1" i="1" spc="0" dirty="0" smtClean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b="1" spc="0" baseline="-20833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spc="0" dirty="0" smtClean="0">
                          <a:latin typeface="Times New Roman"/>
                          <a:cs typeface="Times New Roman"/>
                        </a:rPr>
                        <a:t>}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Symbol"/>
                          <a:cs typeface="Symbol"/>
                        </a:rPr>
                        <a:t>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8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Αυτόματα </a:t>
            </a:r>
            <a:r>
              <a:rPr lang="en-US" sz="2800" dirty="0"/>
              <a:t>NFA - DFA 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n-US" sz="1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του υπολογισμού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445780" y="1057300"/>
            <a:ext cx="8374692" cy="430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endParaRPr sz="2000" dirty="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48650" y="1057300"/>
            <a:ext cx="8446700" cy="4534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9263" marR="12700" indent="-449263">
              <a:lnSpc>
                <a:spcPct val="99900"/>
              </a:lnSpc>
              <a:buFont typeface="Arial" panose="020B0604020202020204" pitchFamily="34" charset="0"/>
              <a:buChar char="•"/>
            </a:pPr>
            <a:r>
              <a:rPr lang="el-GR" sz="2000" spc="-20" dirty="0" err="1">
                <a:cs typeface="Times New Roman"/>
              </a:rPr>
              <a:t>T</a:t>
            </a:r>
            <a:r>
              <a:rPr lang="el-GR" sz="2000" spc="-10" dirty="0" err="1">
                <a:cs typeface="Times New Roman"/>
              </a:rPr>
              <a:t>o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αυτόματο</a:t>
            </a:r>
            <a:r>
              <a:rPr lang="el-GR" sz="2000" spc="-5" dirty="0">
                <a:cs typeface="Times New Roman"/>
              </a:rPr>
              <a:t> </a:t>
            </a:r>
            <a:r>
              <a:rPr lang="el-GR" sz="2000" i="1" spc="-15" dirty="0">
                <a:cs typeface="Times New Roman"/>
              </a:rPr>
              <a:t>Ν</a:t>
            </a:r>
            <a:r>
              <a:rPr lang="el-GR" sz="2000" i="1" spc="5" dirty="0">
                <a:cs typeface="Times New Roman"/>
              </a:rPr>
              <a:t> = (</a:t>
            </a:r>
            <a:r>
              <a:rPr lang="el-GR" sz="2000" spc="80" dirty="0">
                <a:cs typeface="Cambria Math"/>
              </a:rPr>
              <a:t>Q</a:t>
            </a:r>
            <a:r>
              <a:rPr lang="el-GR" sz="2000" spc="5" dirty="0">
                <a:cs typeface="Cambria Math"/>
              </a:rPr>
              <a:t>,</a:t>
            </a:r>
            <a:r>
              <a:rPr lang="el-GR" sz="2000" spc="-100" dirty="0">
                <a:cs typeface="Cambria Math"/>
              </a:rPr>
              <a:t> </a:t>
            </a:r>
            <a:r>
              <a:rPr lang="el-GR" sz="2000" spc="-10" dirty="0">
                <a:cs typeface="Cambria Math"/>
              </a:rPr>
              <a:t>Σ,</a:t>
            </a:r>
            <a:r>
              <a:rPr lang="el-GR" sz="2000" spc="-110" dirty="0">
                <a:cs typeface="Cambria Math"/>
              </a:rPr>
              <a:t> </a:t>
            </a:r>
            <a:r>
              <a:rPr lang="el-GR" sz="2000" spc="-10" dirty="0">
                <a:cs typeface="Cambria Math"/>
              </a:rPr>
              <a:t>δ,</a:t>
            </a:r>
            <a:r>
              <a:rPr lang="el-GR" sz="2000" spc="-100" dirty="0">
                <a:cs typeface="Cambria Math"/>
              </a:rPr>
              <a:t> </a:t>
            </a:r>
            <a:r>
              <a:rPr lang="el-GR" sz="2000" spc="-70" dirty="0" err="1">
                <a:cs typeface="Cambria Math"/>
              </a:rPr>
              <a:t>q</a:t>
            </a:r>
            <a:r>
              <a:rPr lang="el-GR" sz="2175" spc="-22" baseline="-15325" dirty="0" err="1">
                <a:cs typeface="Cambria Math"/>
              </a:rPr>
              <a:t>O</a:t>
            </a:r>
            <a:r>
              <a:rPr lang="el-GR" sz="2000" spc="365" dirty="0" err="1">
                <a:cs typeface="Cambria Math"/>
              </a:rPr>
              <a:t>,</a:t>
            </a:r>
            <a:r>
              <a:rPr lang="el-GR" sz="2000" spc="95" dirty="0" err="1">
                <a:cs typeface="Cambria Math"/>
              </a:rPr>
              <a:t>F</a:t>
            </a:r>
            <a:r>
              <a:rPr lang="el-GR" sz="2000" spc="95" dirty="0">
                <a:cs typeface="Cambria Math"/>
              </a:rPr>
              <a:t>)	</a:t>
            </a:r>
            <a:r>
              <a:rPr lang="el-GR" sz="2000" i="1" spc="-10" dirty="0">
                <a:cs typeface="Times New Roman"/>
              </a:rPr>
              <a:t>αποδέχεται</a:t>
            </a:r>
            <a:r>
              <a:rPr lang="el-GR" sz="2000" i="1" spc="-25" dirty="0">
                <a:solidFill>
                  <a:srgbClr val="FF33CC"/>
                </a:solidFill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μια </a:t>
            </a:r>
            <a:r>
              <a:rPr lang="el-GR" sz="2000" spc="-15" dirty="0">
                <a:cs typeface="Times New Roman"/>
              </a:rPr>
              <a:t>λέξη</a:t>
            </a:r>
            <a:r>
              <a:rPr lang="el-GR" sz="2000" spc="15" dirty="0">
                <a:cs typeface="Times New Roman"/>
              </a:rPr>
              <a:t> </a:t>
            </a:r>
            <a:r>
              <a:rPr lang="el-GR" sz="2000" i="1" spc="-15" dirty="0">
                <a:cs typeface="Times New Roman"/>
              </a:rPr>
              <a:t>w </a:t>
            </a:r>
            <a:r>
              <a:rPr lang="el-GR" sz="2000" spc="-20" dirty="0">
                <a:cs typeface="Times New Roman"/>
              </a:rPr>
              <a:t>α</a:t>
            </a:r>
            <a:r>
              <a:rPr lang="el-GR" sz="2000" spc="-10" dirty="0">
                <a:cs typeface="Times New Roman"/>
              </a:rPr>
              <a:t>ν </a:t>
            </a:r>
            <a:r>
              <a:rPr lang="el-GR" sz="2000" spc="-10" dirty="0" smtClean="0">
                <a:cs typeface="Times New Roman"/>
              </a:rPr>
              <a:t>αυτή</a:t>
            </a:r>
            <a:r>
              <a:rPr lang="en-US" sz="2000" spc="-10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μπ</a:t>
            </a:r>
            <a:r>
              <a:rPr sz="2000" spc="-10" dirty="0" err="1" smtClean="0">
                <a:cs typeface="Times New Roman"/>
              </a:rPr>
              <a:t>ορεί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να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γραφτε</a:t>
            </a:r>
            <a:r>
              <a:rPr sz="2000" spc="-10" dirty="0" smtClean="0">
                <a:cs typeface="Times New Roman"/>
              </a:rPr>
              <a:t>ί στη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μορφή</a:t>
            </a:r>
            <a:r>
              <a:rPr sz="2000" spc="5" dirty="0" smtClean="0">
                <a:cs typeface="Times New Roman"/>
              </a:rPr>
              <a:t> </a:t>
            </a:r>
            <a:r>
              <a:rPr sz="2000" i="1" spc="-15" dirty="0" smtClean="0">
                <a:cs typeface="Times New Roman"/>
              </a:rPr>
              <a:t>w 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y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i="1" spc="-10" dirty="0" smtClean="0">
                <a:cs typeface="Times New Roman"/>
              </a:rPr>
              <a:t>y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20" dirty="0" smtClean="0">
                <a:cs typeface="Times New Roman"/>
              </a:rPr>
              <a:t>…</a:t>
            </a:r>
            <a:r>
              <a:rPr sz="2000" i="1" spc="-10" dirty="0" smtClean="0">
                <a:cs typeface="Times New Roman"/>
              </a:rPr>
              <a:t>y</a:t>
            </a:r>
            <a:r>
              <a:rPr sz="1950" i="1" spc="22" baseline="-21367" dirty="0" smtClean="0">
                <a:cs typeface="Times New Roman"/>
              </a:rPr>
              <a:t>m </a:t>
            </a:r>
            <a:r>
              <a:rPr sz="2000" spc="-10" dirty="0" smtClean="0">
                <a:cs typeface="Times New Roman"/>
              </a:rPr>
              <a:t>όπου</a:t>
            </a:r>
            <a:r>
              <a:rPr sz="2000" spc="-5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y</a:t>
            </a:r>
            <a:r>
              <a:rPr sz="1950" i="1" spc="7" baseline="-21367" dirty="0" smtClean="0">
                <a:cs typeface="Times New Roman"/>
              </a:rPr>
              <a:t>i</a:t>
            </a:r>
            <a:r>
              <a:rPr lang="el-GR" sz="2000" dirty="0">
                <a:latin typeface="Symbol"/>
                <a:cs typeface="Symbol"/>
              </a:rPr>
              <a:t> </a:t>
            </a:r>
            <a:r>
              <a:rPr sz="2000" spc="-1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Σ</a:t>
            </a:r>
            <a:r>
              <a:rPr sz="1950" spc="15" baseline="-21367" dirty="0" smtClean="0">
                <a:cs typeface="Times New Roman"/>
              </a:rPr>
              <a:t>ε </a:t>
            </a:r>
            <a:r>
              <a:rPr sz="1950" spc="-225" baseline="-21367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α</a:t>
            </a:r>
            <a:r>
              <a:rPr sz="2000" spc="-10" dirty="0" smtClean="0">
                <a:cs typeface="Times New Roman"/>
              </a:rPr>
              <a:t>ν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υπάρχει</a:t>
            </a:r>
            <a:r>
              <a:rPr sz="2000" spc="-10" dirty="0" smtClean="0">
                <a:cs typeface="Times New Roman"/>
              </a:rPr>
              <a:t> ακολουθία</a:t>
            </a:r>
            <a:r>
              <a:rPr sz="2000" spc="1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καταστάσεων</a:t>
            </a:r>
            <a:r>
              <a:rPr sz="2000" spc="-5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r</a:t>
            </a:r>
            <a:r>
              <a:rPr sz="1950" spc="15" baseline="-21367" dirty="0" smtClean="0">
                <a:cs typeface="Times New Roman"/>
              </a:rPr>
              <a:t>0</a:t>
            </a:r>
            <a:r>
              <a:rPr sz="2000" spc="-5" dirty="0" smtClean="0">
                <a:cs typeface="Times New Roman"/>
              </a:rPr>
              <a:t>,</a:t>
            </a:r>
            <a:r>
              <a:rPr sz="2000" spc="-10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r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20" dirty="0" smtClean="0">
                <a:cs typeface="Times New Roman"/>
              </a:rPr>
              <a:t>,…</a:t>
            </a:r>
            <a:r>
              <a:rPr sz="2000" spc="-5" dirty="0" smtClean="0">
                <a:cs typeface="Times New Roman"/>
              </a:rPr>
              <a:t>, </a:t>
            </a:r>
            <a:r>
              <a:rPr sz="2000" i="1" spc="-10" dirty="0" smtClean="0">
                <a:cs typeface="Times New Roman"/>
              </a:rPr>
              <a:t>r</a:t>
            </a:r>
            <a:r>
              <a:rPr sz="1950" i="1" spc="22" baseline="-21367" dirty="0" smtClean="0">
                <a:cs typeface="Times New Roman"/>
              </a:rPr>
              <a:t>m </a:t>
            </a:r>
            <a:r>
              <a:rPr sz="1950" i="1" spc="-232" baseline="-21367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του </a:t>
            </a:r>
            <a:r>
              <a:rPr sz="2000" spc="35" dirty="0" smtClean="0">
                <a:cs typeface="Cambria Math"/>
              </a:rPr>
              <a:t>Q</a:t>
            </a:r>
            <a:r>
              <a:rPr sz="2000" spc="114" dirty="0" smtClean="0">
                <a:cs typeface="Cambria Math"/>
              </a:rPr>
              <a:t> </a:t>
            </a:r>
            <a:r>
              <a:rPr sz="2000" spc="-10" dirty="0" smtClean="0">
                <a:cs typeface="Times New Roman"/>
              </a:rPr>
              <a:t>που να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ικανοποιεί τις συνθήκες:</a:t>
            </a:r>
            <a:endParaRPr sz="2000" dirty="0"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440"/>
              </a:spcBef>
              <a:buFont typeface="Arial" pitchFamily="34" charset="0"/>
              <a:buChar char="•"/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r</a:t>
            </a:r>
            <a:r>
              <a:rPr sz="1800" baseline="-20833" dirty="0" smtClean="0">
                <a:cs typeface="Times New Roman"/>
              </a:rPr>
              <a:t>0 </a:t>
            </a:r>
            <a:r>
              <a:rPr sz="1800" spc="-10" dirty="0" smtClean="0">
                <a:cs typeface="Times New Roman"/>
              </a:rPr>
              <a:t>= </a:t>
            </a:r>
            <a:r>
              <a:rPr sz="1800" spc="-55" dirty="0" smtClean="0">
                <a:cs typeface="Cambria Math"/>
              </a:rPr>
              <a:t>q</a:t>
            </a:r>
            <a:r>
              <a:rPr sz="1950" spc="-142" baseline="-14957" dirty="0" smtClean="0">
                <a:cs typeface="Cambria Math"/>
              </a:rPr>
              <a:t>O</a:t>
            </a:r>
            <a:endParaRPr sz="1950" baseline="-14957" dirty="0">
              <a:cs typeface="Cambria Math"/>
            </a:endParaRPr>
          </a:p>
          <a:p>
            <a:pPr marL="812800" indent="-342900">
              <a:lnSpc>
                <a:spcPct val="100000"/>
              </a:lnSpc>
              <a:spcBef>
                <a:spcPts val="430"/>
              </a:spcBef>
              <a:buFont typeface="Arial" pitchFamily="34" charset="0"/>
              <a:buChar char="•"/>
              <a:tabLst>
                <a:tab pos="755015" algn="l"/>
              </a:tabLst>
            </a:pPr>
            <a:r>
              <a:rPr sz="1800" spc="-100" dirty="0" smtClean="0">
                <a:cs typeface="Cambria Math"/>
              </a:rPr>
              <a:t>r</a:t>
            </a:r>
            <a:r>
              <a:rPr sz="1950" spc="82" baseline="-14957" dirty="0" smtClean="0">
                <a:cs typeface="Cambria Math"/>
              </a:rPr>
              <a:t>i</a:t>
            </a:r>
            <a:r>
              <a:rPr sz="1950" spc="75" baseline="-14957" dirty="0" smtClean="0">
                <a:cs typeface="Cambria Math"/>
              </a:rPr>
              <a:t>+</a:t>
            </a:r>
            <a:r>
              <a:rPr sz="1950" spc="52" baseline="-14957" dirty="0" smtClean="0">
                <a:cs typeface="Cambria Math"/>
              </a:rPr>
              <a:t>1 </a:t>
            </a:r>
            <a:r>
              <a:rPr lang="el-GR" sz="2000" dirty="0">
                <a:latin typeface="Symbol"/>
                <a:cs typeface="Symbol"/>
              </a:rPr>
              <a:t> </a:t>
            </a:r>
            <a:r>
              <a:rPr sz="1800" spc="5" dirty="0" smtClean="0">
                <a:cs typeface="Cambria Math"/>
              </a:rPr>
              <a:t>δ(</a:t>
            </a:r>
            <a:r>
              <a:rPr sz="1800" spc="-105" dirty="0" err="1" smtClean="0">
                <a:cs typeface="Cambria Math"/>
              </a:rPr>
              <a:t>r</a:t>
            </a:r>
            <a:r>
              <a:rPr sz="1950" spc="142" baseline="-14957" dirty="0" err="1" smtClean="0">
                <a:cs typeface="Cambria Math"/>
              </a:rPr>
              <a:t>i</a:t>
            </a:r>
            <a:r>
              <a:rPr sz="1950" spc="-262" baseline="-14957" dirty="0" smtClean="0">
                <a:cs typeface="Cambria Math"/>
              </a:rPr>
              <a:t> </a:t>
            </a:r>
            <a:r>
              <a:rPr sz="1800" spc="0" dirty="0" smtClean="0">
                <a:cs typeface="Cambria Math"/>
              </a:rPr>
              <a:t>,</a:t>
            </a:r>
            <a:r>
              <a:rPr sz="1800" spc="60" dirty="0" smtClean="0">
                <a:cs typeface="Cambria Math"/>
              </a:rPr>
              <a:t> </a:t>
            </a:r>
            <a:r>
              <a:rPr sz="1800" spc="40" dirty="0" smtClean="0">
                <a:cs typeface="Cambria Math"/>
              </a:rPr>
              <a:t>y</a:t>
            </a:r>
            <a:r>
              <a:rPr sz="1950" spc="97" baseline="-14957" dirty="0" smtClean="0">
                <a:cs typeface="Cambria Math"/>
              </a:rPr>
              <a:t>i</a:t>
            </a:r>
            <a:r>
              <a:rPr sz="1950" spc="75" baseline="-14957" dirty="0" smtClean="0">
                <a:cs typeface="Cambria Math"/>
              </a:rPr>
              <a:t>+</a:t>
            </a:r>
            <a:r>
              <a:rPr sz="1950" spc="157" baseline="-14957" dirty="0" smtClean="0">
                <a:cs typeface="Cambria Math"/>
              </a:rPr>
              <a:t>1</a:t>
            </a:r>
            <a:r>
              <a:rPr sz="1800" spc="0" dirty="0" smtClean="0">
                <a:cs typeface="Cambria Math"/>
              </a:rPr>
              <a:t>),</a:t>
            </a:r>
            <a:r>
              <a:rPr sz="1800" spc="60" dirty="0" smtClean="0">
                <a:cs typeface="Cambria Math"/>
              </a:rPr>
              <a:t> </a:t>
            </a:r>
            <a:r>
              <a:rPr sz="1800" spc="0" dirty="0" smtClean="0">
                <a:cs typeface="Times New Roman"/>
              </a:rPr>
              <a:t>για</a:t>
            </a:r>
            <a:r>
              <a:rPr sz="1800" spc="-5" dirty="0" smtClean="0">
                <a:cs typeface="Times New Roman"/>
              </a:rPr>
              <a:t> i </a:t>
            </a:r>
            <a:r>
              <a:rPr sz="1800" spc="-10" dirty="0" smtClean="0">
                <a:cs typeface="Times New Roman"/>
              </a:rPr>
              <a:t>=</a:t>
            </a:r>
            <a:r>
              <a:rPr sz="1800" spc="-5" dirty="0" smtClean="0">
                <a:cs typeface="Times New Roman"/>
              </a:rPr>
              <a:t> 0,…</a:t>
            </a:r>
            <a:r>
              <a:rPr sz="1800" spc="0" dirty="0" smtClean="0">
                <a:cs typeface="Times New Roman"/>
              </a:rPr>
              <a:t>,m – 1, </a:t>
            </a:r>
            <a:r>
              <a:rPr sz="1800" spc="-5" dirty="0" smtClean="0">
                <a:cs typeface="Times New Roman"/>
              </a:rPr>
              <a:t>και</a:t>
            </a:r>
            <a:endParaRPr sz="1800" dirty="0"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34"/>
              </a:spcBef>
              <a:buFont typeface="Arial" pitchFamily="34" charset="0"/>
              <a:buChar char="•"/>
              <a:tabLst>
                <a:tab pos="755015" algn="l"/>
              </a:tabLst>
            </a:pPr>
            <a:r>
              <a:rPr sz="2000" spc="-5" dirty="0" err="1">
                <a:cs typeface="Times New Roman"/>
              </a:rPr>
              <a:t>r</a:t>
            </a:r>
            <a:r>
              <a:rPr sz="2000" spc="-5" baseline="-25000" dirty="0" err="1">
                <a:cs typeface="Times New Roman"/>
              </a:rPr>
              <a:t>m</a:t>
            </a:r>
            <a:r>
              <a:rPr sz="2000" spc="-5" dirty="0">
                <a:cs typeface="Times New Roman"/>
              </a:rPr>
              <a:t> </a:t>
            </a:r>
            <a:r>
              <a:rPr lang="en-US" sz="2000" spc="-5" dirty="0" smtClean="0">
                <a:cs typeface="Times New Roman"/>
                <a:sym typeface="Symbol"/>
              </a:rPr>
              <a:t></a:t>
            </a:r>
            <a:r>
              <a:rPr sz="2000" spc="-5" dirty="0" smtClean="0">
                <a:cs typeface="Times New Roman"/>
              </a:rPr>
              <a:t> F</a:t>
            </a:r>
            <a:endParaRPr lang="el-GR" sz="2000" spc="-5" dirty="0" smtClean="0"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spc="-5" dirty="0" smtClean="0">
                <a:cs typeface="Times New Roman"/>
              </a:rPr>
              <a:t>Η </a:t>
            </a:r>
            <a:r>
              <a:rPr lang="el-GR" sz="2000" spc="-5" dirty="0">
                <a:cs typeface="Times New Roman"/>
              </a:rPr>
              <a:t>συνθήκη 1 ορίζει ότι η μηχανή ξεκινά από την εναρκτήρια </a:t>
            </a:r>
            <a:r>
              <a:rPr lang="el-GR" sz="2000" spc="-5" dirty="0" smtClean="0">
                <a:cs typeface="Times New Roman"/>
              </a:rPr>
              <a:t>κατάσταση </a:t>
            </a:r>
            <a:endParaRPr lang="el-GR" sz="2000" spc="-5" dirty="0"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spc="-5" dirty="0" smtClean="0">
                <a:cs typeface="Times New Roman"/>
              </a:rPr>
              <a:t>Η συνθήκη 2 ορίζει ότι η κατάσταση </a:t>
            </a:r>
            <a:r>
              <a:rPr lang="en-US" sz="2000" spc="-100" dirty="0" smtClean="0">
                <a:cs typeface="Cambria Math"/>
              </a:rPr>
              <a:t>r</a:t>
            </a:r>
            <a:r>
              <a:rPr lang="en-US" sz="2000" spc="82" baseline="-14957" dirty="0" smtClean="0">
                <a:cs typeface="Cambria Math"/>
              </a:rPr>
              <a:t>i</a:t>
            </a:r>
            <a:r>
              <a:rPr lang="en-US" sz="2000" spc="75" baseline="-14957" dirty="0" smtClean="0">
                <a:cs typeface="Cambria Math"/>
              </a:rPr>
              <a:t>+</a:t>
            </a:r>
            <a:r>
              <a:rPr lang="en-US" sz="2000" spc="52" baseline="-14957" dirty="0" smtClean="0">
                <a:cs typeface="Cambria Math"/>
              </a:rPr>
              <a:t>1</a:t>
            </a:r>
            <a:r>
              <a:rPr lang="el-GR" sz="2000" spc="52" dirty="0" smtClean="0">
                <a:cs typeface="Cambria Math"/>
              </a:rPr>
              <a:t> είναι από τις επιτρεπτές επόμενες καταστάσεις όταν το Ν βρίσκεται στην κατάσταση </a:t>
            </a:r>
            <a:r>
              <a:rPr lang="en-US" sz="2000" spc="-100" dirty="0" err="1" smtClean="0">
                <a:cs typeface="Cambria Math"/>
              </a:rPr>
              <a:t>r</a:t>
            </a:r>
            <a:r>
              <a:rPr lang="en-US" sz="2000" spc="82" baseline="-14957" dirty="0" err="1" smtClean="0">
                <a:cs typeface="Cambria Math"/>
              </a:rPr>
              <a:t>i</a:t>
            </a:r>
            <a:r>
              <a:rPr lang="el-GR" sz="2000" spc="82" baseline="-14957" dirty="0" smtClean="0">
                <a:cs typeface="Cambria Math"/>
              </a:rPr>
              <a:t> </a:t>
            </a:r>
            <a:r>
              <a:rPr lang="el-GR" sz="2000" spc="82" dirty="0" smtClean="0">
                <a:cs typeface="Cambria Math"/>
              </a:rPr>
              <a:t>και διαβάζει το </a:t>
            </a:r>
            <a:r>
              <a:rPr lang="en-US" sz="2000" i="1" spc="-10" dirty="0" smtClean="0">
                <a:cs typeface="Times New Roman"/>
              </a:rPr>
              <a:t>y</a:t>
            </a:r>
            <a:r>
              <a:rPr lang="en-US" sz="2000" i="1" spc="-10" baseline="-25000" dirty="0" smtClean="0">
                <a:cs typeface="Times New Roman"/>
              </a:rPr>
              <a:t>i+1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spc="-5" dirty="0">
                <a:cs typeface="Times New Roman"/>
              </a:rPr>
              <a:t>Η σ</a:t>
            </a:r>
            <a:r>
              <a:rPr lang="el-GR" sz="2000" spc="52" dirty="0" smtClean="0">
                <a:cs typeface="Cambria Math"/>
              </a:rPr>
              <a:t>υνθήκη 3 ορίζει ότι το αυτόματο καταλήγει σε κάποια από τις καταστάσεις </a:t>
            </a:r>
            <a:r>
              <a:rPr lang="el-GR" sz="2000" spc="52" dirty="0" smtClean="0">
                <a:cs typeface="Cambria Math"/>
              </a:rPr>
              <a:t>αποδοχής</a:t>
            </a:r>
            <a:r>
              <a:rPr lang="en-US" sz="2000" spc="52" dirty="0" smtClean="0">
                <a:cs typeface="Cambria Math"/>
              </a:rPr>
              <a:t>.</a:t>
            </a:r>
            <a:endParaRPr lang="en-US" sz="10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sz="2000" spc="-20" dirty="0" err="1" smtClean="0">
                <a:cs typeface="Times New Roman"/>
              </a:rPr>
              <a:t>Τ</a:t>
            </a:r>
            <a:r>
              <a:rPr sz="2000" spc="-10" dirty="0" err="1" smtClean="0">
                <a:cs typeface="Times New Roman"/>
              </a:rPr>
              <a:t>ο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αυτόματο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N</a:t>
            </a:r>
            <a:r>
              <a:rPr sz="2000" spc="5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αναγνωρίζει</a:t>
            </a:r>
            <a:r>
              <a:rPr sz="2000" i="1" spc="-5" dirty="0" smtClean="0">
                <a:solidFill>
                  <a:srgbClr val="FF33CC"/>
                </a:solidFill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τη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γλώσσα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Α </a:t>
            </a:r>
            <a:r>
              <a:rPr sz="2000" spc="-20" dirty="0" smtClean="0">
                <a:cs typeface="Times New Roman"/>
              </a:rPr>
              <a:t>α</a:t>
            </a:r>
            <a:r>
              <a:rPr sz="2000" spc="-10" dirty="0" smtClean="0">
                <a:cs typeface="Times New Roman"/>
              </a:rPr>
              <a:t>ν</a:t>
            </a:r>
            <a:r>
              <a:rPr sz="2000" spc="-10" dirty="0" smtClean="0">
                <a:cs typeface="Times New Roman"/>
              </a:rPr>
              <a:t>:</a:t>
            </a:r>
            <a:r>
              <a:rPr lang="en-US" sz="2000" spc="-10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A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{</a:t>
            </a:r>
            <a:r>
              <a:rPr sz="2000" i="1" spc="-15" dirty="0" smtClean="0">
                <a:cs typeface="Times New Roman"/>
              </a:rPr>
              <a:t>w</a:t>
            </a:r>
            <a:r>
              <a:rPr lang="el-GR" sz="2000" i="1" spc="-15" dirty="0" smtClean="0">
                <a:cs typeface="Times New Roman"/>
              </a:rPr>
              <a:t> </a:t>
            </a:r>
            <a:r>
              <a:rPr lang="el-GR" sz="2000" spc="5" dirty="0" smtClean="0">
                <a:cs typeface="Times New Roman"/>
              </a:rPr>
              <a:t>: </a:t>
            </a:r>
            <a:r>
              <a:rPr sz="2000" spc="-10" dirty="0" err="1" smtClean="0">
                <a:cs typeface="Times New Roman"/>
              </a:rPr>
              <a:t>το</a:t>
            </a:r>
            <a:r>
              <a:rPr sz="2000" spc="-10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N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αποδέχεται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την </a:t>
            </a:r>
            <a:r>
              <a:rPr sz="2000" i="1" spc="-20" dirty="0" smtClean="0">
                <a:cs typeface="Times New Roman"/>
              </a:rPr>
              <a:t>w</a:t>
            </a:r>
            <a:r>
              <a:rPr sz="2000" spc="-10" dirty="0" smtClean="0">
                <a:cs typeface="Times New Roman"/>
              </a:rPr>
              <a:t>}</a:t>
            </a:r>
            <a:endParaRPr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9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Ισοδυναμία </a:t>
            </a:r>
            <a:r>
              <a:rPr lang="en-US" dirty="0"/>
              <a:t>NFA </a:t>
            </a:r>
            <a:r>
              <a:rPr lang="el-GR" dirty="0"/>
              <a:t>με </a:t>
            </a:r>
            <a:r>
              <a:rPr lang="en-US" dirty="0"/>
              <a:t>DFA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9102768" cy="364521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000" b="1" u="heavy" spc="-20" dirty="0">
                <a:solidFill>
                  <a:srgbClr val="2F2B20"/>
                </a:solidFill>
                <a:cs typeface="Times New Roman"/>
              </a:rPr>
              <a:t>ΘΕΩΡΗΜΑ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0" marR="963294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b="1" spc="-85" dirty="0">
                <a:solidFill>
                  <a:srgbClr val="2F2B20"/>
                </a:solidFill>
                <a:cs typeface="Times New Roman"/>
              </a:rPr>
              <a:t>Γ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ια</a:t>
            </a:r>
            <a:r>
              <a:rPr lang="el-GR" sz="2000" b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3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θε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μη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ντετερμινιστι</a:t>
            </a:r>
            <a:r>
              <a:rPr lang="el-GR" sz="2000" b="1" spc="-55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ό πεπερασμένο αυτόματο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υπάρχει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ισοδύναμο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ντετερμινιστι</a:t>
            </a:r>
            <a:r>
              <a:rPr lang="el-GR" sz="2000" b="1" spc="-55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l-GR" sz="10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Ιδέα</a:t>
            </a:r>
            <a:r>
              <a:rPr lang="el-GR" sz="2000" spc="-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απόδειξης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marR="420370" lvl="1" indent="-286385">
              <a:lnSpc>
                <a:spcPts val="1939"/>
              </a:lnSpc>
              <a:spcBef>
                <a:spcPts val="47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Πρέπει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δείξουμε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ότι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γλώσσα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αναγνωρίζεται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κάποι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μη ντετερμινιστικό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αυτόματ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υπάρχει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ντετερμινιστικό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αυτόμ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την αναγνωρίζει.</a:t>
            </a:r>
          </a:p>
          <a:p>
            <a:pPr marL="755650" marR="80645" lvl="1">
              <a:lnSpc>
                <a:spcPts val="1939"/>
              </a:lnSpc>
              <a:spcBef>
                <a:spcPts val="434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Κατασκευή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ενός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ντετερμινιστικού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αυτόματου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να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προσομοιώνει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μη ντετερμινιστικό</a:t>
            </a:r>
          </a:p>
          <a:p>
            <a:pPr marL="355600" marR="935990" lvl="0">
              <a:lnSpc>
                <a:spcPts val="216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Υπόδειξη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Κάθ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σύμβολο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στο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NF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μας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οδηγεί σε 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σύνολο</a:t>
            </a:r>
            <a:r>
              <a:rPr lang="en-US" sz="20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καταστάσεων</a:t>
            </a:r>
            <a:endParaRPr lang="el-GR" sz="2000" dirty="0" smtClean="0">
              <a:solidFill>
                <a:srgbClr val="2F2B20"/>
              </a:solidFill>
              <a:cs typeface="Times New Roman"/>
            </a:endParaRPr>
          </a:p>
          <a:p>
            <a:pPr marL="755015" marR="1099185" lvl="1">
              <a:lnSpc>
                <a:spcPts val="1939"/>
              </a:lnSpc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Αυτό</a:t>
            </a:r>
            <a:r>
              <a:rPr lang="el-GR" sz="1800" spc="-1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σύνολο </a:t>
            </a:r>
            <a:r>
              <a:rPr lang="el-GR" sz="1800" spc="-5" dirty="0" smtClean="0">
                <a:solidFill>
                  <a:srgbClr val="2F2B20"/>
                </a:solidFill>
                <a:cs typeface="Times New Roman"/>
              </a:rPr>
              <a:t>πρέπε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ι να</a:t>
            </a: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αντιπροσωπεύει μια</a:t>
            </a:r>
            <a:r>
              <a:rPr lang="el-GR" sz="1800" spc="-1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κατάσταση</a:t>
            </a: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του ντετερμινιστικού</a:t>
            </a: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αυτομάτο</a:t>
            </a:r>
            <a:r>
              <a:rPr lang="el-GR" sz="1800" spc="-5" dirty="0" smtClean="0">
                <a:solidFill>
                  <a:srgbClr val="2F2B20"/>
                </a:solidFill>
                <a:cs typeface="Times New Roman"/>
              </a:rPr>
              <a:t>υ</a:t>
            </a: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.</a:t>
            </a:r>
          </a:p>
          <a:p>
            <a:pPr marL="755650" marR="12700" lvl="1" indent="-286385">
              <a:lnSpc>
                <a:spcPts val="1939"/>
              </a:lnSpc>
              <a:spcBef>
                <a:spcPts val="434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 smtClean="0">
                <a:solidFill>
                  <a:srgbClr val="2F2B20"/>
                </a:solidFill>
                <a:cs typeface="Times New Roman"/>
              </a:rPr>
              <a:t>Άρα</a:t>
            </a:r>
            <a:r>
              <a:rPr lang="el-GR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οι καταστάσεις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DFA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θα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περιέχουν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όλ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 τα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δυνατά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υποσύνολα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των καταστάσεων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NFA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</a:t>
            </a:r>
            <a:r>
              <a:rPr lang="en-US" dirty="0"/>
              <a:t>FA </a:t>
            </a:r>
            <a:r>
              <a:rPr lang="el-GR" dirty="0"/>
              <a:t>και Κανονικές Γλώσσες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b="1" u="heavy" spc="-20" dirty="0">
                <a:solidFill>
                  <a:srgbClr val="2F2B20"/>
                </a:solidFill>
                <a:cs typeface="Times New Roman"/>
              </a:rPr>
              <a:t>ΠΟΡΙΣΜΑ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12700" marR="12700" lvl="0" indent="-635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γλώσσα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b="1" spc="-3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νονική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 </a:t>
            </a:r>
            <a:r>
              <a:rPr lang="el-GR" sz="2000" b="1" spc="-30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μόνο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b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υπάρχε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b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μη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 ντετερμινιστι</a:t>
            </a:r>
            <a:r>
              <a:rPr lang="el-GR" sz="2000" b="1" spc="-55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πεπερασμένο αυτόματο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που να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την αναγνωρίζει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3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 </a:t>
            </a:r>
            <a:r>
              <a:rPr lang="en-US" dirty="0"/>
              <a:t>NFA to DFA</a:t>
            </a:r>
            <a:r>
              <a:rPr lang="el-GR" dirty="0"/>
              <a:t> (1/2)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899592" y="118136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Ποιο είναι το DFA που αντιστοιχεί στο πιο κάτω NFA;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55" y="1764651"/>
            <a:ext cx="3788888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55" y="3679805"/>
            <a:ext cx="6350839" cy="184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t="23291" r="12558"/>
          <a:stretch/>
        </p:blipFill>
        <p:spPr bwMode="auto">
          <a:xfrm>
            <a:off x="5076056" y="1572486"/>
            <a:ext cx="2623089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5"/>
          <p:cNvSpPr>
            <a:spLocks noChangeAspect="1"/>
          </p:cNvSpPr>
          <p:nvPr/>
        </p:nvSpPr>
        <p:spPr>
          <a:xfrm>
            <a:off x="4239515" y="2274486"/>
            <a:ext cx="432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 </a:t>
            </a:r>
            <a:r>
              <a:rPr lang="en-US" dirty="0"/>
              <a:t>NFA to DFA</a:t>
            </a:r>
            <a:r>
              <a:rPr lang="el-GR" dirty="0"/>
              <a:t> (2/2)</a:t>
            </a:r>
            <a:endParaRPr lang="el-GR" dirty="0"/>
          </a:p>
        </p:txBody>
      </p:sp>
      <p:grpSp>
        <p:nvGrpSpPr>
          <p:cNvPr id="8" name="Ομάδα 7"/>
          <p:cNvGrpSpPr>
            <a:grpSpLocks noChangeAspect="1"/>
          </p:cNvGrpSpPr>
          <p:nvPr/>
        </p:nvGrpSpPr>
        <p:grpSpPr>
          <a:xfrm>
            <a:off x="1475656" y="1181365"/>
            <a:ext cx="6005676" cy="4248000"/>
            <a:chOff x="1308100" y="1797050"/>
            <a:chExt cx="6800396" cy="481012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00" y="1797050"/>
              <a:ext cx="6800396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0" y="4387850"/>
              <a:ext cx="5464034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Down Arrow 2"/>
            <p:cNvSpPr/>
            <p:nvPr/>
          </p:nvSpPr>
          <p:spPr>
            <a:xfrm>
              <a:off x="4508500" y="4006850"/>
              <a:ext cx="685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6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Αυτόματα </a:t>
            </a:r>
            <a:r>
              <a:rPr lang="en-US" dirty="0"/>
              <a:t>NFA - DFA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Κλειστότητα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24" name="object 8"/>
          <p:cNvSpPr/>
          <p:nvPr/>
        </p:nvSpPr>
        <p:spPr>
          <a:xfrm>
            <a:off x="611560" y="1129308"/>
            <a:ext cx="7593675" cy="1729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9"/>
          <p:cNvSpPr/>
          <p:nvPr/>
        </p:nvSpPr>
        <p:spPr>
          <a:xfrm>
            <a:off x="736250" y="1233215"/>
            <a:ext cx="7202977" cy="1529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0"/>
          <p:cNvSpPr/>
          <p:nvPr/>
        </p:nvSpPr>
        <p:spPr>
          <a:xfrm>
            <a:off x="648967" y="1194423"/>
            <a:ext cx="7467598" cy="1600200"/>
          </a:xfrm>
          <a:custGeom>
            <a:avLst/>
            <a:gdLst/>
            <a:ahLst/>
            <a:cxnLst/>
            <a:rect l="l" t="t" r="r" b="b"/>
            <a:pathLst>
              <a:path w="7467598" h="1600200">
                <a:moveTo>
                  <a:pt x="7200894" y="0"/>
                </a:moveTo>
                <a:lnTo>
                  <a:pt x="266704" y="0"/>
                </a:lnTo>
                <a:lnTo>
                  <a:pt x="244830" y="884"/>
                </a:lnTo>
                <a:lnTo>
                  <a:pt x="202612" y="7751"/>
                </a:lnTo>
                <a:lnTo>
                  <a:pt x="162891" y="20959"/>
                </a:lnTo>
                <a:lnTo>
                  <a:pt x="126216" y="39958"/>
                </a:lnTo>
                <a:lnTo>
                  <a:pt x="93136" y="64200"/>
                </a:lnTo>
                <a:lnTo>
                  <a:pt x="64200" y="93136"/>
                </a:lnTo>
                <a:lnTo>
                  <a:pt x="39958" y="126216"/>
                </a:lnTo>
                <a:lnTo>
                  <a:pt x="20958" y="162891"/>
                </a:lnTo>
                <a:lnTo>
                  <a:pt x="7751" y="202612"/>
                </a:lnTo>
                <a:lnTo>
                  <a:pt x="884" y="244831"/>
                </a:lnTo>
                <a:lnTo>
                  <a:pt x="0" y="266705"/>
                </a:lnTo>
                <a:lnTo>
                  <a:pt x="0" y="1600200"/>
                </a:lnTo>
                <a:lnTo>
                  <a:pt x="7467598" y="1600200"/>
                </a:lnTo>
                <a:lnTo>
                  <a:pt x="7467598" y="266705"/>
                </a:lnTo>
                <a:lnTo>
                  <a:pt x="7464107" y="223444"/>
                </a:lnTo>
                <a:lnTo>
                  <a:pt x="7454001" y="182405"/>
                </a:lnTo>
                <a:lnTo>
                  <a:pt x="7437829" y="144138"/>
                </a:lnTo>
                <a:lnTo>
                  <a:pt x="7416139" y="109192"/>
                </a:lnTo>
                <a:lnTo>
                  <a:pt x="7389482" y="78116"/>
                </a:lnTo>
                <a:lnTo>
                  <a:pt x="7358406" y="51458"/>
                </a:lnTo>
                <a:lnTo>
                  <a:pt x="7323460" y="29769"/>
                </a:lnTo>
                <a:lnTo>
                  <a:pt x="7285193" y="13596"/>
                </a:lnTo>
                <a:lnTo>
                  <a:pt x="7244155" y="3490"/>
                </a:lnTo>
                <a:lnTo>
                  <a:pt x="7200894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1"/>
          <p:cNvSpPr/>
          <p:nvPr/>
        </p:nvSpPr>
        <p:spPr>
          <a:xfrm>
            <a:off x="648967" y="1194423"/>
            <a:ext cx="7467598" cy="1600199"/>
          </a:xfrm>
          <a:custGeom>
            <a:avLst/>
            <a:gdLst/>
            <a:ahLst/>
            <a:cxnLst/>
            <a:rect l="l" t="t" r="r" b="b"/>
            <a:pathLst>
              <a:path w="7467598" h="1600199">
                <a:moveTo>
                  <a:pt x="266704" y="0"/>
                </a:moveTo>
                <a:lnTo>
                  <a:pt x="7200893" y="0"/>
                </a:lnTo>
                <a:lnTo>
                  <a:pt x="7222767" y="884"/>
                </a:lnTo>
                <a:lnTo>
                  <a:pt x="7264985" y="7751"/>
                </a:lnTo>
                <a:lnTo>
                  <a:pt x="7304706" y="20958"/>
                </a:lnTo>
                <a:lnTo>
                  <a:pt x="7341381" y="39958"/>
                </a:lnTo>
                <a:lnTo>
                  <a:pt x="7374461" y="64200"/>
                </a:lnTo>
                <a:lnTo>
                  <a:pt x="7403397" y="93136"/>
                </a:lnTo>
                <a:lnTo>
                  <a:pt x="7427639" y="126216"/>
                </a:lnTo>
                <a:lnTo>
                  <a:pt x="7446639" y="162891"/>
                </a:lnTo>
                <a:lnTo>
                  <a:pt x="7459846" y="202612"/>
                </a:lnTo>
                <a:lnTo>
                  <a:pt x="7466713" y="244831"/>
                </a:lnTo>
                <a:lnTo>
                  <a:pt x="7467598" y="266705"/>
                </a:lnTo>
                <a:lnTo>
                  <a:pt x="7467598" y="1600199"/>
                </a:lnTo>
                <a:lnTo>
                  <a:pt x="0" y="1600199"/>
                </a:lnTo>
                <a:lnTo>
                  <a:pt x="0" y="266705"/>
                </a:lnTo>
                <a:lnTo>
                  <a:pt x="3490" y="223444"/>
                </a:lnTo>
                <a:lnTo>
                  <a:pt x="13596" y="182405"/>
                </a:lnTo>
                <a:lnTo>
                  <a:pt x="29769" y="144138"/>
                </a:lnTo>
                <a:lnTo>
                  <a:pt x="51458" y="109192"/>
                </a:lnTo>
                <a:lnTo>
                  <a:pt x="78116" y="78116"/>
                </a:lnTo>
                <a:lnTo>
                  <a:pt x="109192" y="51458"/>
                </a:lnTo>
                <a:lnTo>
                  <a:pt x="144138" y="29769"/>
                </a:lnTo>
                <a:lnTo>
                  <a:pt x="182405" y="13596"/>
                </a:lnTo>
                <a:lnTo>
                  <a:pt x="223443" y="3490"/>
                </a:lnTo>
                <a:lnTo>
                  <a:pt x="266704" y="0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2"/>
          <p:cNvSpPr txBox="1"/>
          <p:nvPr/>
        </p:nvSpPr>
        <p:spPr>
          <a:xfrm>
            <a:off x="805822" y="1318258"/>
            <a:ext cx="7044690" cy="3663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smtClean="0">
                <a:cs typeface="Calibri"/>
              </a:rPr>
              <a:t>Ορισμ</a:t>
            </a:r>
            <a:r>
              <a:rPr sz="2200" b="1" spc="-5" dirty="0" smtClean="0">
                <a:cs typeface="Calibri"/>
              </a:rPr>
              <a:t>ό</a:t>
            </a:r>
            <a:r>
              <a:rPr sz="2200" b="1" spc="-15" dirty="0" smtClean="0">
                <a:cs typeface="Calibri"/>
              </a:rPr>
              <a:t>ς</a:t>
            </a:r>
            <a:r>
              <a:rPr sz="2200" b="1" spc="-10" dirty="0" smtClean="0">
                <a:cs typeface="Calibri"/>
              </a:rPr>
              <a:t>:</a:t>
            </a:r>
            <a:endParaRPr sz="2200" dirty="0">
              <a:cs typeface="Calibri"/>
            </a:endParaRPr>
          </a:p>
          <a:p>
            <a:pPr marL="12700" marR="12700">
              <a:lnSpc>
                <a:spcPts val="2600"/>
              </a:lnSpc>
              <a:spcBef>
                <a:spcPts val="80"/>
              </a:spcBef>
            </a:pPr>
            <a:r>
              <a:rPr sz="2200" b="1" spc="-20" dirty="0" smtClean="0">
                <a:cs typeface="Calibri"/>
              </a:rPr>
              <a:t>Έν</a:t>
            </a:r>
            <a:r>
              <a:rPr sz="2200" b="1" spc="-15" dirty="0" smtClean="0">
                <a:cs typeface="Calibri"/>
              </a:rPr>
              <a:t>α</a:t>
            </a:r>
            <a:r>
              <a:rPr sz="2200" b="1" spc="-5" dirty="0" smtClean="0">
                <a:cs typeface="Calibri"/>
              </a:rPr>
              <a:t> </a:t>
            </a:r>
            <a:r>
              <a:rPr sz="2200" b="1" spc="0" dirty="0" smtClean="0">
                <a:cs typeface="Calibri"/>
              </a:rPr>
              <a:t>σύ</a:t>
            </a:r>
            <a:r>
              <a:rPr sz="2200" b="1" spc="-5" dirty="0" smtClean="0">
                <a:cs typeface="Calibri"/>
              </a:rPr>
              <a:t>νο</a:t>
            </a:r>
            <a:r>
              <a:rPr sz="2200" b="1" spc="0" dirty="0" smtClean="0">
                <a:cs typeface="Calibri"/>
              </a:rPr>
              <a:t>λ</a:t>
            </a:r>
            <a:r>
              <a:rPr sz="2200" b="1" spc="-15" dirty="0" smtClean="0">
                <a:cs typeface="Calibri"/>
              </a:rPr>
              <a:t>ο είνα</a:t>
            </a:r>
            <a:r>
              <a:rPr sz="2200" b="1" spc="-10" dirty="0" smtClean="0">
                <a:cs typeface="Calibri"/>
              </a:rPr>
              <a:t>ι κλεισ</a:t>
            </a:r>
            <a:r>
              <a:rPr sz="2200" b="1" spc="-15" dirty="0" smtClean="0">
                <a:cs typeface="Calibri"/>
              </a:rPr>
              <a:t>τό κάτω από μια πράξ</a:t>
            </a:r>
            <a:r>
              <a:rPr sz="2200" b="1" spc="-20" dirty="0" smtClean="0">
                <a:cs typeface="Calibri"/>
              </a:rPr>
              <a:t>η</a:t>
            </a:r>
            <a:r>
              <a:rPr sz="2200" b="1" spc="-10" dirty="0" smtClean="0">
                <a:cs typeface="Calibri"/>
              </a:rPr>
              <a:t>,</a:t>
            </a:r>
            <a:r>
              <a:rPr sz="2200" b="1" spc="-5" dirty="0" smtClean="0">
                <a:cs typeface="Calibri"/>
              </a:rPr>
              <a:t> </a:t>
            </a:r>
            <a:r>
              <a:rPr sz="2200" b="1" spc="-20" dirty="0" smtClean="0">
                <a:cs typeface="Calibri"/>
              </a:rPr>
              <a:t>εά</a:t>
            </a:r>
            <a:r>
              <a:rPr sz="2200" b="1" spc="-15" dirty="0" smtClean="0">
                <a:cs typeface="Calibri"/>
              </a:rPr>
              <a:t>ν η</a:t>
            </a:r>
            <a:r>
              <a:rPr sz="2200" b="1" spc="-5" dirty="0" smtClean="0">
                <a:cs typeface="Calibri"/>
              </a:rPr>
              <a:t> π</a:t>
            </a:r>
            <a:r>
              <a:rPr sz="2200" b="1" spc="0" dirty="0" smtClean="0">
                <a:cs typeface="Calibri"/>
              </a:rPr>
              <a:t>ρ</a:t>
            </a:r>
            <a:r>
              <a:rPr sz="2200" b="1" spc="-5" dirty="0" smtClean="0">
                <a:cs typeface="Calibri"/>
              </a:rPr>
              <a:t>ά</a:t>
            </a:r>
            <a:r>
              <a:rPr sz="2200" b="1" spc="0" dirty="0" smtClean="0">
                <a:cs typeface="Calibri"/>
              </a:rPr>
              <a:t>ξ</a:t>
            </a:r>
            <a:r>
              <a:rPr sz="2200" b="1" spc="-15" dirty="0" smtClean="0">
                <a:cs typeface="Calibri"/>
              </a:rPr>
              <a:t>η</a:t>
            </a:r>
            <a:r>
              <a:rPr sz="2200" b="1" spc="-10" dirty="0" smtClean="0">
                <a:cs typeface="Calibri"/>
              </a:rPr>
              <a:t> αυτή, </a:t>
            </a:r>
            <a:r>
              <a:rPr sz="2200" b="1" spc="-15" dirty="0" smtClean="0">
                <a:cs typeface="Calibri"/>
              </a:rPr>
              <a:t>όταν </a:t>
            </a:r>
            <a:r>
              <a:rPr sz="2200" b="1" spc="-10" dirty="0" smtClean="0">
                <a:cs typeface="Calibri"/>
              </a:rPr>
              <a:t>εκτελεί</a:t>
            </a:r>
            <a:r>
              <a:rPr sz="2200" b="1" spc="-15" dirty="0" smtClean="0">
                <a:cs typeface="Calibri"/>
              </a:rPr>
              <a:t>ται σ</a:t>
            </a:r>
            <a:r>
              <a:rPr sz="2200" b="1" spc="-10" dirty="0" smtClean="0">
                <a:cs typeface="Calibri"/>
              </a:rPr>
              <a:t>ε μέλ</a:t>
            </a:r>
            <a:r>
              <a:rPr sz="2200" b="1" spc="-15" dirty="0" smtClean="0">
                <a:cs typeface="Calibri"/>
              </a:rPr>
              <a:t>η του συνόλου</a:t>
            </a:r>
            <a:r>
              <a:rPr sz="2200" b="1" spc="-10" dirty="0" smtClean="0">
                <a:cs typeface="Calibri"/>
              </a:rPr>
              <a:t>, επιστρέφει έν</a:t>
            </a:r>
            <a:r>
              <a:rPr sz="2200" b="1" spc="-15" dirty="0" smtClean="0">
                <a:cs typeface="Calibri"/>
              </a:rPr>
              <a:t>α</a:t>
            </a:r>
            <a:endParaRPr sz="2200" dirty="0"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200" b="1" spc="-15" dirty="0" smtClean="0">
                <a:cs typeface="Calibri"/>
              </a:rPr>
              <a:t>αν</a:t>
            </a:r>
            <a:r>
              <a:rPr sz="2200" b="1" spc="-10" dirty="0" smtClean="0">
                <a:cs typeface="Calibri"/>
              </a:rPr>
              <a:t>τι</a:t>
            </a:r>
            <a:r>
              <a:rPr sz="2200" b="1" spc="-15" dirty="0" smtClean="0">
                <a:cs typeface="Calibri"/>
              </a:rPr>
              <a:t>κείμ</a:t>
            </a:r>
            <a:r>
              <a:rPr sz="2200" b="1" spc="-10" dirty="0" smtClean="0">
                <a:cs typeface="Calibri"/>
              </a:rPr>
              <a:t>εν</a:t>
            </a:r>
            <a:r>
              <a:rPr sz="2200" b="1" spc="-15" dirty="0" smtClean="0">
                <a:cs typeface="Calibri"/>
              </a:rPr>
              <a:t>ο που ανήκει </a:t>
            </a:r>
            <a:r>
              <a:rPr sz="2200" b="1" spc="-10" dirty="0" smtClean="0">
                <a:cs typeface="Calibri"/>
              </a:rPr>
              <a:t>επίσ</a:t>
            </a:r>
            <a:r>
              <a:rPr sz="2200" b="1" spc="-15" dirty="0" smtClean="0">
                <a:cs typeface="Calibri"/>
              </a:rPr>
              <a:t>ης στο σύνολο.</a:t>
            </a:r>
            <a:endParaRPr sz="2200" dirty="0">
              <a:cs typeface="Calibri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77495" indent="-228600">
              <a:lnSpc>
                <a:spcPct val="100000"/>
              </a:lnSpc>
              <a:buClr>
                <a:srgbClr val="A9A57C"/>
              </a:buClr>
              <a:buFont typeface="Arial"/>
              <a:buChar char="•"/>
              <a:tabLst>
                <a:tab pos="277495" algn="l"/>
              </a:tabLst>
            </a:pPr>
            <a:r>
              <a:rPr sz="2400" spc="-5" dirty="0" smtClean="0">
                <a:cs typeface="Calibri"/>
              </a:rPr>
              <a:t>π</a:t>
            </a:r>
            <a:r>
              <a:rPr sz="2400" spc="0" dirty="0" smtClean="0">
                <a:cs typeface="Calibri"/>
              </a:rPr>
              <a:t>.</a:t>
            </a:r>
            <a:r>
              <a:rPr sz="2400" spc="-5" dirty="0" smtClean="0">
                <a:cs typeface="Calibri"/>
              </a:rPr>
              <a:t>χ</a:t>
            </a:r>
            <a:r>
              <a:rPr sz="2400" spc="0" dirty="0" smtClean="0">
                <a:cs typeface="Calibri"/>
              </a:rPr>
              <a:t>.</a:t>
            </a:r>
            <a:endParaRPr sz="2400" dirty="0">
              <a:cs typeface="Calibri"/>
            </a:endParaRPr>
          </a:p>
          <a:p>
            <a:pPr marL="569595" lvl="1" indent="-228600">
              <a:lnSpc>
                <a:spcPct val="100000"/>
              </a:lnSpc>
              <a:spcBef>
                <a:spcPts val="165"/>
              </a:spcBef>
              <a:buClr>
                <a:srgbClr val="9CBEBD"/>
              </a:buClr>
              <a:buFont typeface="Arial"/>
              <a:buChar char="•"/>
              <a:tabLst>
                <a:tab pos="568960" algn="l"/>
              </a:tabLst>
            </a:pPr>
            <a:r>
              <a:rPr sz="2200" dirty="0" smtClean="0">
                <a:cs typeface="Calibri"/>
              </a:rPr>
              <a:t>Το</a:t>
            </a:r>
            <a:r>
              <a:rPr sz="2200" spc="-5" dirty="0" smtClean="0">
                <a:cs typeface="Calibri"/>
              </a:rPr>
              <a:t> </a:t>
            </a:r>
            <a:r>
              <a:rPr sz="2200" spc="-20" dirty="0" smtClean="0">
                <a:cs typeface="Calibri"/>
              </a:rPr>
              <a:t>σύ</a:t>
            </a:r>
            <a:r>
              <a:rPr sz="2200" spc="-15" dirty="0" smtClean="0">
                <a:cs typeface="Calibri"/>
              </a:rPr>
              <a:t>ν</a:t>
            </a:r>
            <a:r>
              <a:rPr sz="2200" spc="0" dirty="0" smtClean="0">
                <a:cs typeface="Calibri"/>
              </a:rPr>
              <a:t>ολο των</a:t>
            </a:r>
            <a:r>
              <a:rPr sz="2200" spc="-5" dirty="0" smtClean="0">
                <a:cs typeface="Calibri"/>
              </a:rPr>
              <a:t> </a:t>
            </a:r>
            <a:r>
              <a:rPr sz="2200" spc="-15" dirty="0" smtClean="0">
                <a:cs typeface="Calibri"/>
              </a:rPr>
              <a:t>φ</a:t>
            </a:r>
            <a:r>
              <a:rPr sz="2200" spc="-20" dirty="0" smtClean="0">
                <a:cs typeface="Calibri"/>
              </a:rPr>
              <a:t>υσ</a:t>
            </a:r>
            <a:r>
              <a:rPr sz="2200" spc="0" dirty="0" smtClean="0">
                <a:cs typeface="Calibri"/>
              </a:rPr>
              <a:t>ι</a:t>
            </a:r>
            <a:r>
              <a:rPr sz="2200" spc="-5" dirty="0" smtClean="0">
                <a:cs typeface="Calibri"/>
              </a:rPr>
              <a:t>κ</a:t>
            </a:r>
            <a:r>
              <a:rPr sz="2200" spc="0" dirty="0" smtClean="0">
                <a:cs typeface="Calibri"/>
              </a:rPr>
              <a:t>ών </a:t>
            </a:r>
            <a:r>
              <a:rPr sz="2200" spc="-15" dirty="0" smtClean="0">
                <a:cs typeface="Calibri"/>
              </a:rPr>
              <a:t>ε</a:t>
            </a:r>
            <a:r>
              <a:rPr sz="2200" spc="-10" dirty="0" smtClean="0">
                <a:cs typeface="Calibri"/>
              </a:rPr>
              <a:t>ί</a:t>
            </a:r>
            <a:r>
              <a:rPr sz="2200" spc="-5" dirty="0" smtClean="0">
                <a:cs typeface="Calibri"/>
              </a:rPr>
              <a:t>ν</a:t>
            </a:r>
            <a:r>
              <a:rPr sz="2200" spc="0" dirty="0" smtClean="0">
                <a:cs typeface="Calibri"/>
              </a:rPr>
              <a:t>αι </a:t>
            </a:r>
            <a:r>
              <a:rPr sz="2200" spc="-15" dirty="0" smtClean="0">
                <a:cs typeface="Calibri"/>
              </a:rPr>
              <a:t>κλε</a:t>
            </a:r>
            <a:r>
              <a:rPr sz="2200" spc="-10" dirty="0" smtClean="0">
                <a:cs typeface="Calibri"/>
              </a:rPr>
              <a:t>ι</a:t>
            </a:r>
            <a:r>
              <a:rPr sz="2200" spc="-20" dirty="0" smtClean="0">
                <a:cs typeface="Calibri"/>
              </a:rPr>
              <a:t>σ</a:t>
            </a:r>
            <a:r>
              <a:rPr sz="2200" spc="-10" dirty="0" smtClean="0">
                <a:cs typeface="Calibri"/>
              </a:rPr>
              <a:t>τό</a:t>
            </a:r>
            <a:r>
              <a:rPr sz="2200" spc="-5" dirty="0" smtClean="0">
                <a:cs typeface="Calibri"/>
              </a:rPr>
              <a:t> </a:t>
            </a:r>
            <a:r>
              <a:rPr sz="2200" spc="-15" dirty="0" smtClean="0">
                <a:cs typeface="Calibri"/>
              </a:rPr>
              <a:t>ως</a:t>
            </a:r>
            <a:r>
              <a:rPr sz="2200" spc="-5" dirty="0" smtClean="0">
                <a:cs typeface="Calibri"/>
              </a:rPr>
              <a:t> </a:t>
            </a:r>
            <a:r>
              <a:rPr sz="2200" spc="-20" dirty="0" smtClean="0">
                <a:cs typeface="Calibri"/>
              </a:rPr>
              <a:t>πρ</a:t>
            </a:r>
            <a:r>
              <a:rPr sz="2200" spc="-15" dirty="0" smtClean="0">
                <a:cs typeface="Calibri"/>
              </a:rPr>
              <a:t>ος</a:t>
            </a:r>
            <a:r>
              <a:rPr sz="2200" spc="-5" dirty="0" smtClean="0">
                <a:cs typeface="Calibri"/>
              </a:rPr>
              <a:t> </a:t>
            </a:r>
            <a:r>
              <a:rPr sz="2200" spc="0" dirty="0" smtClean="0">
                <a:cs typeface="Calibri"/>
              </a:rPr>
              <a:t>τον</a:t>
            </a:r>
            <a:endParaRPr sz="2200" dirty="0">
              <a:cs typeface="Calibri"/>
            </a:endParaRPr>
          </a:p>
          <a:p>
            <a:pPr marL="569595">
              <a:lnSpc>
                <a:spcPts val="2370"/>
              </a:lnSpc>
            </a:pPr>
            <a:r>
              <a:rPr sz="2200" spc="-5" dirty="0" smtClean="0">
                <a:cs typeface="Calibri"/>
              </a:rPr>
              <a:t>π</a:t>
            </a:r>
            <a:r>
              <a:rPr sz="2200" spc="0" dirty="0" smtClean="0">
                <a:cs typeface="Calibri"/>
              </a:rPr>
              <a:t>ο</a:t>
            </a:r>
            <a:r>
              <a:rPr sz="2200" spc="-5" dirty="0" smtClean="0">
                <a:cs typeface="Calibri"/>
              </a:rPr>
              <a:t>λλ</a:t>
            </a:r>
            <a:r>
              <a:rPr sz="2200" spc="0" dirty="0" smtClean="0">
                <a:cs typeface="Calibri"/>
              </a:rPr>
              <a:t>α</a:t>
            </a:r>
            <a:r>
              <a:rPr sz="2200" spc="-5" dirty="0" smtClean="0">
                <a:cs typeface="Calibri"/>
              </a:rPr>
              <a:t>πλ</a:t>
            </a:r>
            <a:r>
              <a:rPr sz="2200" spc="0" dirty="0" smtClean="0">
                <a:cs typeface="Calibri"/>
              </a:rPr>
              <a:t>α</a:t>
            </a:r>
            <a:r>
              <a:rPr sz="2200" spc="-5" dirty="0" smtClean="0">
                <a:cs typeface="Calibri"/>
              </a:rPr>
              <a:t>σ</a:t>
            </a:r>
            <a:r>
              <a:rPr sz="2200" spc="0" dirty="0" smtClean="0">
                <a:cs typeface="Calibri"/>
              </a:rPr>
              <a:t>ια</a:t>
            </a:r>
            <a:r>
              <a:rPr sz="2200" spc="-20" dirty="0" smtClean="0">
                <a:cs typeface="Calibri"/>
              </a:rPr>
              <a:t>σμό</a:t>
            </a:r>
            <a:endParaRPr sz="2200" dirty="0">
              <a:cs typeface="Calibri"/>
            </a:endParaRPr>
          </a:p>
          <a:p>
            <a:pPr marL="569595" lvl="1" indent="-228600">
              <a:lnSpc>
                <a:spcPct val="100000"/>
              </a:lnSpc>
              <a:spcBef>
                <a:spcPts val="285"/>
              </a:spcBef>
              <a:buClr>
                <a:srgbClr val="9CBEBD"/>
              </a:buClr>
              <a:buFont typeface="Arial"/>
              <a:buChar char="•"/>
              <a:tabLst>
                <a:tab pos="568960" algn="l"/>
              </a:tabLst>
            </a:pPr>
            <a:r>
              <a:rPr sz="2200" dirty="0" smtClean="0">
                <a:cs typeface="Calibri"/>
              </a:rPr>
              <a:t>Το</a:t>
            </a:r>
            <a:r>
              <a:rPr sz="2200" spc="-5" dirty="0" smtClean="0">
                <a:cs typeface="Calibri"/>
              </a:rPr>
              <a:t> </a:t>
            </a:r>
            <a:r>
              <a:rPr sz="2200" spc="-20" dirty="0" smtClean="0">
                <a:cs typeface="Calibri"/>
              </a:rPr>
              <a:t>σύ</a:t>
            </a:r>
            <a:r>
              <a:rPr sz="2200" spc="-15" dirty="0" smtClean="0">
                <a:cs typeface="Calibri"/>
              </a:rPr>
              <a:t>ν</a:t>
            </a:r>
            <a:r>
              <a:rPr sz="2200" spc="0" dirty="0" smtClean="0">
                <a:cs typeface="Calibri"/>
              </a:rPr>
              <a:t>ολο των</a:t>
            </a:r>
            <a:r>
              <a:rPr sz="2200" spc="-5" dirty="0" smtClean="0">
                <a:cs typeface="Calibri"/>
              </a:rPr>
              <a:t> </a:t>
            </a:r>
            <a:r>
              <a:rPr sz="2200" spc="-15" dirty="0" smtClean="0">
                <a:cs typeface="Calibri"/>
              </a:rPr>
              <a:t>φ</a:t>
            </a:r>
            <a:r>
              <a:rPr sz="2200" spc="-20" dirty="0" smtClean="0">
                <a:cs typeface="Calibri"/>
              </a:rPr>
              <a:t>υσ</a:t>
            </a:r>
            <a:r>
              <a:rPr sz="2200" spc="0" dirty="0" smtClean="0">
                <a:cs typeface="Calibri"/>
              </a:rPr>
              <a:t>ι</a:t>
            </a:r>
            <a:r>
              <a:rPr sz="2200" spc="-5" dirty="0" smtClean="0">
                <a:cs typeface="Calibri"/>
              </a:rPr>
              <a:t>κ</a:t>
            </a:r>
            <a:r>
              <a:rPr sz="2200" spc="0" dirty="0" smtClean="0">
                <a:cs typeface="Calibri"/>
              </a:rPr>
              <a:t>ών δ</a:t>
            </a:r>
            <a:r>
              <a:rPr sz="2200" spc="-5" dirty="0" smtClean="0">
                <a:cs typeface="Calibri"/>
              </a:rPr>
              <a:t>ε</a:t>
            </a:r>
            <a:r>
              <a:rPr sz="2200" spc="-10" dirty="0" smtClean="0">
                <a:cs typeface="Calibri"/>
              </a:rPr>
              <a:t>ν </a:t>
            </a:r>
            <a:r>
              <a:rPr sz="2200" spc="-15" dirty="0" smtClean="0">
                <a:cs typeface="Calibri"/>
              </a:rPr>
              <a:t>ε</a:t>
            </a:r>
            <a:r>
              <a:rPr sz="2200" spc="0" dirty="0" smtClean="0">
                <a:cs typeface="Calibri"/>
              </a:rPr>
              <a:t>ί</a:t>
            </a:r>
            <a:r>
              <a:rPr sz="2200" spc="-5" dirty="0" smtClean="0">
                <a:cs typeface="Calibri"/>
              </a:rPr>
              <a:t>ν</a:t>
            </a:r>
            <a:r>
              <a:rPr sz="2200" spc="0" dirty="0" smtClean="0">
                <a:cs typeface="Calibri"/>
              </a:rPr>
              <a:t>αι </a:t>
            </a:r>
            <a:r>
              <a:rPr sz="2200" spc="-15" dirty="0" smtClean="0">
                <a:cs typeface="Calibri"/>
              </a:rPr>
              <a:t>κ</a:t>
            </a:r>
            <a:r>
              <a:rPr sz="2200" spc="-20" dirty="0" smtClean="0">
                <a:cs typeface="Calibri"/>
              </a:rPr>
              <a:t>λ</a:t>
            </a:r>
            <a:r>
              <a:rPr sz="2200" spc="-15" dirty="0" smtClean="0">
                <a:cs typeface="Calibri"/>
              </a:rPr>
              <a:t>ε</a:t>
            </a:r>
            <a:r>
              <a:rPr sz="2200" spc="0" dirty="0" smtClean="0">
                <a:cs typeface="Calibri"/>
              </a:rPr>
              <a:t>ι</a:t>
            </a:r>
            <a:r>
              <a:rPr sz="2200" spc="-5" dirty="0" smtClean="0">
                <a:cs typeface="Calibri"/>
              </a:rPr>
              <a:t>σ</a:t>
            </a:r>
            <a:r>
              <a:rPr sz="2200" spc="0" dirty="0" smtClean="0">
                <a:cs typeface="Calibri"/>
              </a:rPr>
              <a:t>τό </a:t>
            </a:r>
            <a:r>
              <a:rPr sz="2200" spc="-15" dirty="0" smtClean="0">
                <a:cs typeface="Calibri"/>
              </a:rPr>
              <a:t>ως</a:t>
            </a:r>
            <a:r>
              <a:rPr sz="2200" spc="-5" dirty="0" smtClean="0">
                <a:cs typeface="Calibri"/>
              </a:rPr>
              <a:t> </a:t>
            </a:r>
            <a:r>
              <a:rPr sz="2200" spc="-15" dirty="0" smtClean="0">
                <a:cs typeface="Calibri"/>
              </a:rPr>
              <a:t>προς</a:t>
            </a:r>
            <a:r>
              <a:rPr sz="2200" spc="-5" dirty="0" smtClean="0">
                <a:cs typeface="Calibri"/>
              </a:rPr>
              <a:t> </a:t>
            </a:r>
            <a:r>
              <a:rPr sz="2200" spc="0" dirty="0" smtClean="0">
                <a:cs typeface="Calibri"/>
              </a:rPr>
              <a:t>την</a:t>
            </a:r>
            <a:endParaRPr sz="2200" dirty="0">
              <a:cs typeface="Calibri"/>
            </a:endParaRPr>
          </a:p>
          <a:p>
            <a:pPr marL="569595">
              <a:lnSpc>
                <a:spcPts val="2370"/>
              </a:lnSpc>
            </a:pPr>
            <a:r>
              <a:rPr lang="el-GR" sz="2200" dirty="0" smtClean="0">
                <a:cs typeface="Calibri"/>
              </a:rPr>
              <a:t>Δ</a:t>
            </a:r>
            <a:r>
              <a:rPr sz="2200" dirty="0" smtClean="0">
                <a:cs typeface="Calibri"/>
              </a:rPr>
              <a:t>ια</a:t>
            </a:r>
            <a:r>
              <a:rPr sz="2200" dirty="0" err="1" smtClean="0">
                <a:cs typeface="Calibri"/>
              </a:rPr>
              <a:t>ί</a:t>
            </a:r>
            <a:r>
              <a:rPr sz="2200" spc="-5" dirty="0" err="1" smtClean="0">
                <a:cs typeface="Calibri"/>
              </a:rPr>
              <a:t>ρ</a:t>
            </a:r>
            <a:r>
              <a:rPr sz="2200" spc="-15" dirty="0" err="1" smtClean="0">
                <a:cs typeface="Calibri"/>
              </a:rPr>
              <a:t>ε</a:t>
            </a:r>
            <a:r>
              <a:rPr sz="2200" spc="-20" dirty="0" err="1" smtClean="0">
                <a:cs typeface="Calibri"/>
              </a:rPr>
              <a:t>σ</a:t>
            </a:r>
            <a:r>
              <a:rPr sz="2200" spc="0" dirty="0" err="1" smtClean="0">
                <a:cs typeface="Calibri"/>
              </a:rPr>
              <a:t>η</a:t>
            </a:r>
            <a:endParaRPr lang="en-US" sz="2200" spc="0" dirty="0" smtClean="0">
              <a:cs typeface="Calibri"/>
            </a:endParaRPr>
          </a:p>
          <a:p>
            <a:pPr marL="241300" marR="12700" lvl="0" indent="-228600">
              <a:lnSpc>
                <a:spcPts val="2520"/>
              </a:lnSpc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endParaRPr lang="en-US" sz="2400" b="1" spc="-20" dirty="0" smtClean="0">
              <a:solidFill>
                <a:prstClr val="black"/>
              </a:solidFill>
              <a:cs typeface="Calibri"/>
            </a:endParaRPr>
          </a:p>
          <a:p>
            <a:pPr marL="241300" marR="12700" lvl="0" indent="-228600">
              <a:lnSpc>
                <a:spcPts val="2520"/>
              </a:lnSpc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r>
              <a:rPr lang="el-GR" sz="2400" b="1" spc="-20" dirty="0" smtClean="0">
                <a:solidFill>
                  <a:prstClr val="black"/>
                </a:solidFill>
                <a:cs typeface="Calibri"/>
              </a:rPr>
              <a:t>Η </a:t>
            </a:r>
            <a:r>
              <a:rPr lang="el-GR" sz="2400" b="1" spc="-20" dirty="0">
                <a:solidFill>
                  <a:prstClr val="black"/>
                </a:solidFill>
                <a:cs typeface="Calibri"/>
              </a:rPr>
              <a:t>συλλ</a:t>
            </a:r>
            <a:r>
              <a:rPr lang="el-GR" sz="2400" b="1" spc="-15" dirty="0">
                <a:solidFill>
                  <a:prstClr val="black"/>
                </a:solidFill>
                <a:cs typeface="Calibri"/>
              </a:rPr>
              <a:t>ογή των κανονικών γλ</a:t>
            </a:r>
            <a:r>
              <a:rPr lang="el-GR" sz="2400" b="1" spc="-20" dirty="0">
                <a:solidFill>
                  <a:prstClr val="black"/>
                </a:solidFill>
                <a:cs typeface="Calibri"/>
              </a:rPr>
              <a:t>ωσσών </a:t>
            </a:r>
            <a:r>
              <a:rPr lang="el-GR" sz="2400" b="1" spc="-15" dirty="0">
                <a:solidFill>
                  <a:prstClr val="black"/>
                </a:solidFill>
                <a:cs typeface="Calibri"/>
              </a:rPr>
              <a:t>είναι κλειστή ως</a:t>
            </a:r>
            <a:r>
              <a:rPr lang="el-GR" sz="2400" b="1" spc="-10" dirty="0">
                <a:solidFill>
                  <a:prstClr val="black"/>
                </a:solidFill>
                <a:cs typeface="Calibri"/>
              </a:rPr>
              <a:t> πρ</a:t>
            </a:r>
            <a:r>
              <a:rPr lang="el-GR" sz="2400" b="1" spc="-15" dirty="0">
                <a:solidFill>
                  <a:prstClr val="black"/>
                </a:solidFill>
                <a:cs typeface="Calibri"/>
              </a:rPr>
              <a:t>ος </a:t>
            </a:r>
            <a:r>
              <a:rPr lang="el-GR" sz="2400" b="1" spc="-10" dirty="0">
                <a:solidFill>
                  <a:prstClr val="black"/>
                </a:solidFill>
                <a:cs typeface="Calibri"/>
              </a:rPr>
              <a:t>τις </a:t>
            </a:r>
            <a:r>
              <a:rPr lang="el-GR" sz="2400" b="1" spc="-15" dirty="0">
                <a:solidFill>
                  <a:prstClr val="black"/>
                </a:solidFill>
                <a:cs typeface="Calibri"/>
              </a:rPr>
              <a:t>κανονικές πράξει</a:t>
            </a:r>
            <a:r>
              <a:rPr lang="el-GR" sz="2400" b="1" spc="-10" dirty="0">
                <a:solidFill>
                  <a:prstClr val="black"/>
                </a:solidFill>
                <a:cs typeface="Calibri"/>
              </a:rPr>
              <a:t>ς</a:t>
            </a:r>
            <a:endParaRPr lang="el-GR" sz="2400" dirty="0">
              <a:solidFill>
                <a:prstClr val="black"/>
              </a:solidFill>
              <a:cs typeface="Calibri"/>
            </a:endParaRPr>
          </a:p>
          <a:p>
            <a:pPr marL="569595">
              <a:lnSpc>
                <a:spcPts val="2370"/>
              </a:lnSpc>
            </a:pPr>
            <a:endParaRPr sz="2200" dirty="0">
              <a:cs typeface="Calibri"/>
            </a:endParaRPr>
          </a:p>
        </p:txBody>
      </p:sp>
      <p:sp>
        <p:nvSpPr>
          <p:cNvPr id="29" name="object 13"/>
          <p:cNvSpPr txBox="1"/>
          <p:nvPr/>
        </p:nvSpPr>
        <p:spPr>
          <a:xfrm>
            <a:off x="805822" y="5076359"/>
            <a:ext cx="7042784" cy="656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ts val="2520"/>
              </a:lnSpc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Κλειστότητα ως προς την ένωση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92100" lvl="0" indent="0">
              <a:spcBef>
                <a:spcPts val="0"/>
              </a:spcBef>
              <a:buNone/>
            </a:pPr>
            <a:r>
              <a:rPr lang="el-GR" sz="2000" b="1" u="heavy" spc="-20" dirty="0" smtClean="0">
                <a:solidFill>
                  <a:srgbClr val="2F2B20"/>
                </a:solidFill>
                <a:cs typeface="Times New Roman"/>
              </a:rPr>
              <a:t>ΘΕΩΡΗΜΑ</a:t>
            </a:r>
            <a:endParaRPr lang="el-GR" sz="2000" b="1" dirty="0" smtClean="0">
              <a:solidFill>
                <a:srgbClr val="2F2B20"/>
              </a:solidFill>
              <a:cs typeface="Times New Roman"/>
            </a:endParaRPr>
          </a:p>
          <a:p>
            <a:pPr marL="266700" lvl="0" indent="0">
              <a:spcBef>
                <a:spcPts val="480"/>
              </a:spcBef>
              <a:buNone/>
            </a:pPr>
            <a:r>
              <a:rPr lang="el-GR" sz="2000" b="1" spc="-15" dirty="0" smtClean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b="1" spc="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20" dirty="0" smtClean="0">
                <a:solidFill>
                  <a:srgbClr val="2F2B20"/>
                </a:solidFill>
                <a:cs typeface="Times New Roman"/>
              </a:rPr>
              <a:t>κλάσ</a:t>
            </a:r>
            <a:r>
              <a:rPr lang="el-GR" sz="2000" b="1" spc="-15" dirty="0" smtClean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b="1" spc="2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των</a:t>
            </a:r>
            <a:r>
              <a:rPr lang="el-GR" sz="2000" b="1" spc="-1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30" dirty="0" smtClean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20" dirty="0" smtClean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νονι</a:t>
            </a:r>
            <a:r>
              <a:rPr lang="el-GR" sz="2000" b="1" spc="-30" dirty="0" smtClean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000" b="1" spc="-20" dirty="0" smtClean="0">
                <a:solidFill>
                  <a:srgbClr val="2F2B20"/>
                </a:solidFill>
                <a:cs typeface="Times New Roman"/>
              </a:rPr>
              <a:t>ώ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ν </a:t>
            </a:r>
            <a:r>
              <a:rPr lang="el-GR" sz="2000" b="1" spc="-15" dirty="0" smtClean="0">
                <a:solidFill>
                  <a:srgbClr val="2F2B20"/>
                </a:solidFill>
                <a:cs typeface="Times New Roman"/>
              </a:rPr>
              <a:t>γλωσσών 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είναι κλειστή </a:t>
            </a:r>
            <a:r>
              <a:rPr lang="el-GR" sz="2000" b="1" spc="-20" dirty="0" smtClean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ς προς την</a:t>
            </a:r>
            <a:r>
              <a:rPr lang="el-GR" sz="2000" b="1" spc="-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 smtClean="0">
                <a:solidFill>
                  <a:srgbClr val="2F2B20"/>
                </a:solidFill>
                <a:cs typeface="Times New Roman"/>
              </a:rPr>
              <a:t>ένωση</a:t>
            </a:r>
            <a:endParaRPr lang="el-GR" sz="2000" b="1" dirty="0" smtClean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800"/>
              </a:lnSpc>
              <a:spcBef>
                <a:spcPts val="27"/>
              </a:spcBef>
              <a:buNone/>
            </a:pPr>
            <a:endParaRPr lang="el-GR" sz="800" dirty="0">
              <a:solidFill>
                <a:srgbClr val="2F2B20"/>
              </a:solidFill>
            </a:endParaRPr>
          </a:p>
          <a:p>
            <a:pPr marL="355600" marR="305435" lvl="0">
              <a:lnSpc>
                <a:spcPct val="10020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20" dirty="0" smtClean="0">
                <a:solidFill>
                  <a:srgbClr val="2F2B20"/>
                </a:solidFill>
                <a:cs typeface="Times New Roman"/>
              </a:rPr>
              <a:t>Δηλαδή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000" spc="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οι γλώσσες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950" spc="-225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950" spc="-225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κανονικές γλώσσες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τότε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ίδιο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ισχύει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για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τη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γλώσσα 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800" spc="-20" dirty="0">
                <a:solidFill>
                  <a:srgbClr val="2F2B20"/>
                </a:solidFill>
                <a:latin typeface="Symbol"/>
                <a:cs typeface="Symbol"/>
              </a:rPr>
              <a:t></a:t>
            </a:r>
            <a:r>
              <a:rPr lang="el-GR" sz="2000" spc="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600"/>
              </a:lnSpc>
              <a:spcBef>
                <a:spcPts val="23"/>
              </a:spcBef>
              <a:buFont typeface="Times New Roman"/>
              <a:buChar char="•"/>
            </a:pPr>
            <a:endParaRPr lang="el-GR" sz="6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354965" marR="153035" lvl="0">
              <a:lnSpc>
                <a:spcPct val="100099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Βασική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Ιδέ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Αφού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οι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950" spc="-225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950" spc="-225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κανονικές γλώσσες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τότε υπάρχουν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αυτόματα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950" spc="-232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950" spc="-232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τις αναγνωρίζουν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Συνδυάζουμε τα 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950" spc="-240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950" spc="-232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για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 κτίσουμε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αυτόματο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 αναγνωρίζει τη γλώσσα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800" spc="-20" dirty="0">
                <a:solidFill>
                  <a:srgbClr val="2F2B20"/>
                </a:solidFill>
                <a:latin typeface="Symbol"/>
                <a:cs typeface="Symbol"/>
              </a:rPr>
              <a:t></a:t>
            </a:r>
            <a:r>
              <a:rPr lang="el-GR" sz="2000" spc="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600"/>
              </a:lnSpc>
              <a:spcBef>
                <a:spcPts val="26"/>
              </a:spcBef>
              <a:buFont typeface="Times New Roman"/>
              <a:buChar char="•"/>
            </a:pPr>
            <a:endParaRPr lang="el-GR" sz="6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354965" marR="41529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σύμβολο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διαβάζουμε πρέπει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γνωρίζουμε σε ποια κατάσταση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βρισκόμαστε σε κάθε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ένα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τα επιμέρους αυτόματ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.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1" indent="-286385">
              <a:spcBef>
                <a:spcPts val="44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Συνεπώ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πρέπε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θυμόμαστε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ζεύγη</a:t>
            </a:r>
          </a:p>
          <a:p>
            <a:pPr marL="755650" marR="12700" lvl="1" indent="-286385">
              <a:lnSpc>
                <a:spcPct val="100200"/>
              </a:lnSpc>
              <a:spcBef>
                <a:spcPts val="4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Αν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0" dirty="0">
                <a:solidFill>
                  <a:srgbClr val="2F2B20"/>
                </a:solidFill>
                <a:cs typeface="Times New Roman"/>
              </a:rPr>
              <a:t>k</a:t>
            </a:r>
            <a:r>
              <a:rPr lang="el-GR" sz="1800" spc="-15" baseline="-20833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800" spc="-217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καταστάσεις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5" dirty="0">
                <a:solidFill>
                  <a:srgbClr val="2F2B20"/>
                </a:solidFill>
                <a:cs typeface="Times New Roman"/>
              </a:rPr>
              <a:t>k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καταστάσεις,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πρέπει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5" dirty="0" smtClean="0">
                <a:solidFill>
                  <a:srgbClr val="2F2B20"/>
                </a:solidFill>
                <a:cs typeface="Times New Roman"/>
              </a:rPr>
              <a:t>k</a:t>
            </a:r>
            <a:r>
              <a:rPr lang="el-GR" sz="1800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∙</a:t>
            </a:r>
            <a:r>
              <a:rPr lang="el-GR" sz="1800" i="1" spc="-15" dirty="0" smtClean="0">
                <a:solidFill>
                  <a:srgbClr val="2F2B20"/>
                </a:solidFill>
                <a:cs typeface="Times New Roman"/>
              </a:rPr>
              <a:t>k</a:t>
            </a:r>
            <a:r>
              <a:rPr lang="el-GR" sz="1800" baseline="-20833" dirty="0" smtClean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800" spc="-217" baseline="-20833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καταστάσεις.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1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οι γλώσσες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={w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 λέξη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w τελειώνει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 0  ή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μήκος 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0}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015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={w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 λέξη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w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άρτιο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μήκος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}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015" lvl="1">
              <a:spcBef>
                <a:spcPts val="434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Symbol"/>
              </a:rPr>
              <a:t>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 Α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 όλε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οι λέξεις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είτε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έχουν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άρτιο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μήκος είτε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τελειώνουν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 0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616" y="2857500"/>
            <a:ext cx="3159759" cy="2000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9642" y="3699763"/>
            <a:ext cx="33528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spc="-5" dirty="0" smtClean="0">
                <a:cs typeface="Times New Roman"/>
              </a:rPr>
              <a:t>in</a:t>
            </a:r>
            <a:r>
              <a:rPr sz="1200" spc="-5" dirty="0" smtClean="0">
                <a:cs typeface="Times New Roman"/>
              </a:rPr>
              <a:t>0</a:t>
            </a:r>
            <a:endParaRPr sz="12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4394" y="3696715"/>
            <a:ext cx="33528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spc="-5" dirty="0" smtClean="0">
                <a:cs typeface="Times New Roman"/>
              </a:rPr>
              <a:t>in</a:t>
            </a:r>
            <a:r>
              <a:rPr sz="1200" spc="-5" dirty="0" smtClean="0">
                <a:cs typeface="Times New Roman"/>
              </a:rPr>
              <a:t>1</a:t>
            </a:r>
            <a:endParaRPr sz="120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2900" y="2994406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4029" y="300126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2319" y="398958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26784" y="3174603"/>
            <a:ext cx="2920492" cy="122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08514" y="3710432"/>
            <a:ext cx="419734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spc="-10" dirty="0" smtClean="0">
                <a:cs typeface="Times New Roman"/>
              </a:rPr>
              <a:t>even</a:t>
            </a:r>
            <a:endParaRPr sz="12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7764" y="3685285"/>
            <a:ext cx="36830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dirty="0" smtClean="0">
                <a:cs typeface="Times New Roman"/>
              </a:rPr>
              <a:t>odd</a:t>
            </a:r>
            <a:endParaRPr sz="12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7580" y="2911347"/>
            <a:ext cx="28067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0,1</a:t>
            </a:r>
            <a:endParaRPr sz="16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9606" y="4474973"/>
            <a:ext cx="312166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71219" algn="r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4158" y="4445762"/>
            <a:ext cx="3121914" cy="388620"/>
          </a:xfrm>
          <a:custGeom>
            <a:avLst/>
            <a:gdLst/>
            <a:ahLst/>
            <a:cxnLst/>
            <a:rect l="l" t="t" r="r" b="b"/>
            <a:pathLst>
              <a:path w="3121914" h="388620">
                <a:moveTo>
                  <a:pt x="0" y="0"/>
                </a:moveTo>
                <a:lnTo>
                  <a:pt x="0" y="388620"/>
                </a:lnTo>
                <a:lnTo>
                  <a:pt x="3121914" y="388620"/>
                </a:lnTo>
                <a:lnTo>
                  <a:pt x="3121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1966" y="4433570"/>
            <a:ext cx="3147060" cy="413004"/>
          </a:xfrm>
          <a:custGeom>
            <a:avLst/>
            <a:gdLst/>
            <a:ahLst/>
            <a:cxnLst/>
            <a:rect l="l" t="t" r="r" b="b"/>
            <a:pathLst>
              <a:path w="3147059" h="413003">
                <a:moveTo>
                  <a:pt x="3147060" y="407669"/>
                </a:moveTo>
                <a:lnTo>
                  <a:pt x="3147060" y="5333"/>
                </a:lnTo>
                <a:lnTo>
                  <a:pt x="3141726" y="0"/>
                </a:lnTo>
                <a:lnTo>
                  <a:pt x="5333" y="0"/>
                </a:lnTo>
                <a:lnTo>
                  <a:pt x="0" y="5333"/>
                </a:lnTo>
                <a:lnTo>
                  <a:pt x="0" y="407669"/>
                </a:lnTo>
                <a:lnTo>
                  <a:pt x="5334" y="413003"/>
                </a:lnTo>
                <a:lnTo>
                  <a:pt x="12192" y="413003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3121914" y="25145"/>
                </a:lnTo>
                <a:lnTo>
                  <a:pt x="3121914" y="12191"/>
                </a:lnTo>
                <a:lnTo>
                  <a:pt x="3134106" y="25145"/>
                </a:lnTo>
                <a:lnTo>
                  <a:pt x="3134106" y="413003"/>
                </a:lnTo>
                <a:lnTo>
                  <a:pt x="3141726" y="413003"/>
                </a:lnTo>
                <a:lnTo>
                  <a:pt x="3147060" y="407669"/>
                </a:lnTo>
                <a:close/>
              </a:path>
              <a:path w="3147059" h="413003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3147059" h="413003">
                <a:moveTo>
                  <a:pt x="25146" y="387857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87857"/>
                </a:lnTo>
                <a:lnTo>
                  <a:pt x="25146" y="387857"/>
                </a:lnTo>
                <a:close/>
              </a:path>
              <a:path w="3147059" h="413003">
                <a:moveTo>
                  <a:pt x="3134106" y="387857"/>
                </a:moveTo>
                <a:lnTo>
                  <a:pt x="12192" y="387857"/>
                </a:lnTo>
                <a:lnTo>
                  <a:pt x="25146" y="400811"/>
                </a:lnTo>
                <a:lnTo>
                  <a:pt x="25146" y="413003"/>
                </a:lnTo>
                <a:lnTo>
                  <a:pt x="3121914" y="413003"/>
                </a:lnTo>
                <a:lnTo>
                  <a:pt x="3121914" y="400811"/>
                </a:lnTo>
                <a:lnTo>
                  <a:pt x="3134106" y="387857"/>
                </a:lnTo>
                <a:close/>
              </a:path>
              <a:path w="3147059" h="413003">
                <a:moveTo>
                  <a:pt x="25146" y="413003"/>
                </a:moveTo>
                <a:lnTo>
                  <a:pt x="25146" y="400811"/>
                </a:lnTo>
                <a:lnTo>
                  <a:pt x="12192" y="387857"/>
                </a:lnTo>
                <a:lnTo>
                  <a:pt x="12192" y="413003"/>
                </a:lnTo>
                <a:lnTo>
                  <a:pt x="25146" y="413003"/>
                </a:lnTo>
                <a:close/>
              </a:path>
              <a:path w="3147059" h="413003">
                <a:moveTo>
                  <a:pt x="3134106" y="25145"/>
                </a:moveTo>
                <a:lnTo>
                  <a:pt x="3121914" y="12191"/>
                </a:lnTo>
                <a:lnTo>
                  <a:pt x="3121914" y="25145"/>
                </a:lnTo>
                <a:lnTo>
                  <a:pt x="3134106" y="25145"/>
                </a:lnTo>
                <a:close/>
              </a:path>
              <a:path w="3147059" h="413003">
                <a:moveTo>
                  <a:pt x="3134106" y="387857"/>
                </a:moveTo>
                <a:lnTo>
                  <a:pt x="3134106" y="25145"/>
                </a:lnTo>
                <a:lnTo>
                  <a:pt x="3121914" y="25145"/>
                </a:lnTo>
                <a:lnTo>
                  <a:pt x="3121914" y="387857"/>
                </a:lnTo>
                <a:lnTo>
                  <a:pt x="3134106" y="387857"/>
                </a:lnTo>
                <a:close/>
              </a:path>
              <a:path w="3147059" h="413003">
                <a:moveTo>
                  <a:pt x="3134106" y="413003"/>
                </a:moveTo>
                <a:lnTo>
                  <a:pt x="3134106" y="387857"/>
                </a:lnTo>
                <a:lnTo>
                  <a:pt x="3121914" y="400811"/>
                </a:lnTo>
                <a:lnTo>
                  <a:pt x="3121914" y="413003"/>
                </a:lnTo>
                <a:lnTo>
                  <a:pt x="3134106" y="413003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7178" y="4479035"/>
            <a:ext cx="1436370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cs typeface="Times New Roman"/>
              </a:rPr>
              <a:t>Αυτόματο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25" dirty="0" smtClean="0">
                <a:cs typeface="Times New Roman"/>
              </a:rPr>
              <a:t>Μ</a:t>
            </a:r>
            <a:r>
              <a:rPr sz="1950" spc="15" baseline="-21367" dirty="0" smtClean="0">
                <a:cs typeface="Times New Roman"/>
              </a:rPr>
              <a:t>1</a:t>
            </a:r>
            <a:endParaRPr sz="1950" baseline="-21367"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6652" y="2853182"/>
            <a:ext cx="3147059" cy="1988820"/>
          </a:xfrm>
          <a:custGeom>
            <a:avLst/>
            <a:gdLst/>
            <a:ahLst/>
            <a:cxnLst/>
            <a:rect l="l" t="t" r="r" b="b"/>
            <a:pathLst>
              <a:path w="3147059" h="1988820">
                <a:moveTo>
                  <a:pt x="3147060" y="1982724"/>
                </a:moveTo>
                <a:lnTo>
                  <a:pt x="3147060" y="339851"/>
                </a:lnTo>
                <a:lnTo>
                  <a:pt x="3145982" y="312045"/>
                </a:lnTo>
                <a:lnTo>
                  <a:pt x="3137289" y="258347"/>
                </a:lnTo>
                <a:lnTo>
                  <a:pt x="3120470" y="207792"/>
                </a:lnTo>
                <a:lnTo>
                  <a:pt x="3096238" y="161083"/>
                </a:lnTo>
                <a:lnTo>
                  <a:pt x="3065304" y="118928"/>
                </a:lnTo>
                <a:lnTo>
                  <a:pt x="3028382" y="82032"/>
                </a:lnTo>
                <a:lnTo>
                  <a:pt x="2986182" y="51100"/>
                </a:lnTo>
                <a:lnTo>
                  <a:pt x="2939417" y="26839"/>
                </a:lnTo>
                <a:lnTo>
                  <a:pt x="2888800" y="9954"/>
                </a:lnTo>
                <a:lnTo>
                  <a:pt x="2835042" y="1150"/>
                </a:lnTo>
                <a:lnTo>
                  <a:pt x="2807208" y="0"/>
                </a:lnTo>
                <a:lnTo>
                  <a:pt x="339851" y="0"/>
                </a:lnTo>
                <a:lnTo>
                  <a:pt x="279182" y="5898"/>
                </a:lnTo>
                <a:lnTo>
                  <a:pt x="230057" y="18594"/>
                </a:lnTo>
                <a:lnTo>
                  <a:pt x="184203" y="38082"/>
                </a:lnTo>
                <a:lnTo>
                  <a:pt x="142169" y="63758"/>
                </a:lnTo>
                <a:lnTo>
                  <a:pt x="104504" y="95019"/>
                </a:lnTo>
                <a:lnTo>
                  <a:pt x="71758" y="131264"/>
                </a:lnTo>
                <a:lnTo>
                  <a:pt x="44480" y="171887"/>
                </a:lnTo>
                <a:lnTo>
                  <a:pt x="23220" y="216287"/>
                </a:lnTo>
                <a:lnTo>
                  <a:pt x="8526" y="263861"/>
                </a:lnTo>
                <a:lnTo>
                  <a:pt x="948" y="314004"/>
                </a:lnTo>
                <a:lnTo>
                  <a:pt x="0" y="339852"/>
                </a:lnTo>
                <a:lnTo>
                  <a:pt x="0" y="1982724"/>
                </a:lnTo>
                <a:lnTo>
                  <a:pt x="5334" y="1988820"/>
                </a:lnTo>
                <a:lnTo>
                  <a:pt x="12953" y="1988820"/>
                </a:lnTo>
                <a:lnTo>
                  <a:pt x="12954" y="1962912"/>
                </a:lnTo>
                <a:lnTo>
                  <a:pt x="25146" y="1962912"/>
                </a:lnTo>
                <a:lnTo>
                  <a:pt x="25145" y="339852"/>
                </a:lnTo>
                <a:lnTo>
                  <a:pt x="28771" y="292401"/>
                </a:lnTo>
                <a:lnTo>
                  <a:pt x="39233" y="247047"/>
                </a:lnTo>
                <a:lnTo>
                  <a:pt x="56021" y="204355"/>
                </a:lnTo>
                <a:lnTo>
                  <a:pt x="78626" y="164888"/>
                </a:lnTo>
                <a:lnTo>
                  <a:pt x="106537" y="129211"/>
                </a:lnTo>
                <a:lnTo>
                  <a:pt x="139244" y="97888"/>
                </a:lnTo>
                <a:lnTo>
                  <a:pt x="176239" y="71485"/>
                </a:lnTo>
                <a:lnTo>
                  <a:pt x="217011" y="50565"/>
                </a:lnTo>
                <a:lnTo>
                  <a:pt x="261050" y="35692"/>
                </a:lnTo>
                <a:lnTo>
                  <a:pt x="307847" y="27432"/>
                </a:lnTo>
                <a:lnTo>
                  <a:pt x="2807208" y="25907"/>
                </a:lnTo>
                <a:lnTo>
                  <a:pt x="2833051" y="26904"/>
                </a:lnTo>
                <a:lnTo>
                  <a:pt x="2882900" y="34934"/>
                </a:lnTo>
                <a:lnTo>
                  <a:pt x="2929768" y="50468"/>
                </a:lnTo>
                <a:lnTo>
                  <a:pt x="2973017" y="72858"/>
                </a:lnTo>
                <a:lnTo>
                  <a:pt x="3012010" y="101454"/>
                </a:lnTo>
                <a:lnTo>
                  <a:pt x="3046110" y="135606"/>
                </a:lnTo>
                <a:lnTo>
                  <a:pt x="3074679" y="174663"/>
                </a:lnTo>
                <a:lnTo>
                  <a:pt x="3097079" y="217976"/>
                </a:lnTo>
                <a:lnTo>
                  <a:pt x="3112675" y="264895"/>
                </a:lnTo>
                <a:lnTo>
                  <a:pt x="3120827" y="314770"/>
                </a:lnTo>
                <a:lnTo>
                  <a:pt x="3121914" y="340613"/>
                </a:lnTo>
                <a:lnTo>
                  <a:pt x="3121914" y="1962912"/>
                </a:lnTo>
                <a:lnTo>
                  <a:pt x="3134106" y="1962912"/>
                </a:lnTo>
                <a:lnTo>
                  <a:pt x="3134106" y="1988820"/>
                </a:lnTo>
                <a:lnTo>
                  <a:pt x="3141726" y="1988820"/>
                </a:lnTo>
                <a:lnTo>
                  <a:pt x="3147060" y="1982724"/>
                </a:lnTo>
                <a:close/>
              </a:path>
              <a:path w="3147059" h="1988820">
                <a:moveTo>
                  <a:pt x="3134106" y="1962912"/>
                </a:moveTo>
                <a:lnTo>
                  <a:pt x="12954" y="1962912"/>
                </a:lnTo>
                <a:lnTo>
                  <a:pt x="25146" y="1975866"/>
                </a:lnTo>
                <a:lnTo>
                  <a:pt x="25145" y="1988820"/>
                </a:lnTo>
                <a:lnTo>
                  <a:pt x="3121914" y="1988820"/>
                </a:lnTo>
                <a:lnTo>
                  <a:pt x="3121914" y="1975866"/>
                </a:lnTo>
                <a:lnTo>
                  <a:pt x="3134106" y="1962912"/>
                </a:lnTo>
                <a:close/>
              </a:path>
              <a:path w="3147059" h="1988820">
                <a:moveTo>
                  <a:pt x="25145" y="1988820"/>
                </a:moveTo>
                <a:lnTo>
                  <a:pt x="25146" y="1975866"/>
                </a:lnTo>
                <a:lnTo>
                  <a:pt x="12954" y="1962912"/>
                </a:lnTo>
                <a:lnTo>
                  <a:pt x="12953" y="1988820"/>
                </a:lnTo>
                <a:lnTo>
                  <a:pt x="25145" y="1988820"/>
                </a:lnTo>
                <a:close/>
              </a:path>
              <a:path w="3147059" h="1988820">
                <a:moveTo>
                  <a:pt x="3134106" y="1988820"/>
                </a:moveTo>
                <a:lnTo>
                  <a:pt x="3134106" y="1962912"/>
                </a:lnTo>
                <a:lnTo>
                  <a:pt x="3121914" y="1975866"/>
                </a:lnTo>
                <a:lnTo>
                  <a:pt x="3121914" y="1988820"/>
                </a:lnTo>
                <a:lnTo>
                  <a:pt x="3134106" y="198882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9606" y="4435856"/>
            <a:ext cx="3121152" cy="387858"/>
          </a:xfrm>
          <a:custGeom>
            <a:avLst/>
            <a:gdLst/>
            <a:ahLst/>
            <a:cxnLst/>
            <a:rect l="l" t="t" r="r" b="b"/>
            <a:pathLst>
              <a:path w="3121152" h="387858">
                <a:moveTo>
                  <a:pt x="0" y="0"/>
                </a:moveTo>
                <a:lnTo>
                  <a:pt x="0" y="387858"/>
                </a:lnTo>
                <a:lnTo>
                  <a:pt x="3121152" y="387858"/>
                </a:lnTo>
                <a:lnTo>
                  <a:pt x="3121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6652" y="4422901"/>
            <a:ext cx="3147059" cy="413766"/>
          </a:xfrm>
          <a:custGeom>
            <a:avLst/>
            <a:gdLst/>
            <a:ahLst/>
            <a:cxnLst/>
            <a:rect l="l" t="t" r="r" b="b"/>
            <a:pathLst>
              <a:path w="3147059" h="413766">
                <a:moveTo>
                  <a:pt x="3147060" y="408431"/>
                </a:moveTo>
                <a:lnTo>
                  <a:pt x="3147060" y="6095"/>
                </a:lnTo>
                <a:lnTo>
                  <a:pt x="3141726" y="0"/>
                </a:lnTo>
                <a:lnTo>
                  <a:pt x="5333" y="0"/>
                </a:lnTo>
                <a:lnTo>
                  <a:pt x="0" y="6095"/>
                </a:lnTo>
                <a:lnTo>
                  <a:pt x="0" y="408431"/>
                </a:lnTo>
                <a:lnTo>
                  <a:pt x="5334" y="413765"/>
                </a:lnTo>
                <a:lnTo>
                  <a:pt x="12953" y="413765"/>
                </a:lnTo>
                <a:lnTo>
                  <a:pt x="12954" y="25907"/>
                </a:lnTo>
                <a:lnTo>
                  <a:pt x="25146" y="12953"/>
                </a:lnTo>
                <a:lnTo>
                  <a:pt x="25145" y="25907"/>
                </a:lnTo>
                <a:lnTo>
                  <a:pt x="3121914" y="25907"/>
                </a:lnTo>
                <a:lnTo>
                  <a:pt x="3121914" y="12953"/>
                </a:lnTo>
                <a:lnTo>
                  <a:pt x="3134106" y="25907"/>
                </a:lnTo>
                <a:lnTo>
                  <a:pt x="3134106" y="413765"/>
                </a:lnTo>
                <a:lnTo>
                  <a:pt x="3141726" y="413765"/>
                </a:lnTo>
                <a:lnTo>
                  <a:pt x="3147060" y="408431"/>
                </a:lnTo>
                <a:close/>
              </a:path>
              <a:path w="3147059" h="413766">
                <a:moveTo>
                  <a:pt x="25145" y="25907"/>
                </a:moveTo>
                <a:lnTo>
                  <a:pt x="25146" y="12953"/>
                </a:lnTo>
                <a:lnTo>
                  <a:pt x="12954" y="25907"/>
                </a:lnTo>
                <a:lnTo>
                  <a:pt x="25145" y="25907"/>
                </a:lnTo>
                <a:close/>
              </a:path>
              <a:path w="3147059" h="413766">
                <a:moveTo>
                  <a:pt x="25145" y="388619"/>
                </a:moveTo>
                <a:lnTo>
                  <a:pt x="25145" y="25907"/>
                </a:lnTo>
                <a:lnTo>
                  <a:pt x="12954" y="25907"/>
                </a:lnTo>
                <a:lnTo>
                  <a:pt x="12954" y="388619"/>
                </a:lnTo>
                <a:lnTo>
                  <a:pt x="25145" y="388619"/>
                </a:lnTo>
                <a:close/>
              </a:path>
              <a:path w="3147059" h="413766">
                <a:moveTo>
                  <a:pt x="3134106" y="388619"/>
                </a:moveTo>
                <a:lnTo>
                  <a:pt x="12954" y="388619"/>
                </a:lnTo>
                <a:lnTo>
                  <a:pt x="25146" y="400811"/>
                </a:lnTo>
                <a:lnTo>
                  <a:pt x="25146" y="413765"/>
                </a:lnTo>
                <a:lnTo>
                  <a:pt x="3121914" y="413765"/>
                </a:lnTo>
                <a:lnTo>
                  <a:pt x="3121914" y="400811"/>
                </a:lnTo>
                <a:lnTo>
                  <a:pt x="3134106" y="388619"/>
                </a:lnTo>
                <a:close/>
              </a:path>
              <a:path w="3147059" h="413766">
                <a:moveTo>
                  <a:pt x="25146" y="413765"/>
                </a:moveTo>
                <a:lnTo>
                  <a:pt x="25146" y="400811"/>
                </a:lnTo>
                <a:lnTo>
                  <a:pt x="12954" y="388619"/>
                </a:lnTo>
                <a:lnTo>
                  <a:pt x="12953" y="413765"/>
                </a:lnTo>
                <a:lnTo>
                  <a:pt x="25146" y="413765"/>
                </a:lnTo>
                <a:close/>
              </a:path>
              <a:path w="3147059" h="413766">
                <a:moveTo>
                  <a:pt x="3134106" y="25907"/>
                </a:moveTo>
                <a:lnTo>
                  <a:pt x="3121914" y="12953"/>
                </a:lnTo>
                <a:lnTo>
                  <a:pt x="3121914" y="25907"/>
                </a:lnTo>
                <a:lnTo>
                  <a:pt x="3134106" y="25907"/>
                </a:lnTo>
                <a:close/>
              </a:path>
              <a:path w="3147059" h="413766">
                <a:moveTo>
                  <a:pt x="3134106" y="388619"/>
                </a:moveTo>
                <a:lnTo>
                  <a:pt x="3134106" y="25907"/>
                </a:lnTo>
                <a:lnTo>
                  <a:pt x="3121914" y="25907"/>
                </a:lnTo>
                <a:lnTo>
                  <a:pt x="3121914" y="388619"/>
                </a:lnTo>
                <a:lnTo>
                  <a:pt x="3134106" y="388619"/>
                </a:lnTo>
                <a:close/>
              </a:path>
              <a:path w="3147059" h="413766">
                <a:moveTo>
                  <a:pt x="3134106" y="413765"/>
                </a:moveTo>
                <a:lnTo>
                  <a:pt x="3134106" y="388619"/>
                </a:lnTo>
                <a:lnTo>
                  <a:pt x="3121914" y="400811"/>
                </a:lnTo>
                <a:lnTo>
                  <a:pt x="3121914" y="413765"/>
                </a:lnTo>
                <a:lnTo>
                  <a:pt x="3134106" y="413765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41864" y="4468368"/>
            <a:ext cx="1436370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cs typeface="Times New Roman"/>
              </a:rPr>
              <a:t>Αυτόματο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25" dirty="0" smtClean="0">
                <a:cs typeface="Times New Roman"/>
              </a:rPr>
              <a:t>Μ</a:t>
            </a:r>
            <a:r>
              <a:rPr sz="1950" spc="15" baseline="-21367" dirty="0" smtClean="0">
                <a:cs typeface="Times New Roman"/>
              </a:rPr>
              <a:t>2</a:t>
            </a:r>
            <a:endParaRPr sz="1950" baseline="-21367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02304" y="3279009"/>
            <a:ext cx="963167" cy="317884"/>
          </a:xfrm>
          <a:custGeom>
            <a:avLst/>
            <a:gdLst/>
            <a:ahLst/>
            <a:cxnLst/>
            <a:rect l="l" t="t" r="r" b="b"/>
            <a:pathLst>
              <a:path w="963167" h="317884">
                <a:moveTo>
                  <a:pt x="934354" y="240826"/>
                </a:moveTo>
                <a:lnTo>
                  <a:pt x="932688" y="235588"/>
                </a:lnTo>
                <a:lnTo>
                  <a:pt x="932688" y="234064"/>
                </a:lnTo>
                <a:lnTo>
                  <a:pt x="928878" y="226444"/>
                </a:lnTo>
                <a:lnTo>
                  <a:pt x="903266" y="188641"/>
                </a:lnTo>
                <a:lnTo>
                  <a:pt x="862631" y="144455"/>
                </a:lnTo>
                <a:lnTo>
                  <a:pt x="814882" y="105753"/>
                </a:lnTo>
                <a:lnTo>
                  <a:pt x="761364" y="72738"/>
                </a:lnTo>
                <a:lnTo>
                  <a:pt x="703422" y="45614"/>
                </a:lnTo>
                <a:lnTo>
                  <a:pt x="642401" y="24584"/>
                </a:lnTo>
                <a:lnTo>
                  <a:pt x="579645" y="9850"/>
                </a:lnTo>
                <a:lnTo>
                  <a:pt x="516500" y="1616"/>
                </a:lnTo>
                <a:lnTo>
                  <a:pt x="485202" y="0"/>
                </a:lnTo>
                <a:lnTo>
                  <a:pt x="454311" y="84"/>
                </a:lnTo>
                <a:lnTo>
                  <a:pt x="394421" y="5458"/>
                </a:lnTo>
                <a:lnTo>
                  <a:pt x="344424" y="15370"/>
                </a:lnTo>
                <a:lnTo>
                  <a:pt x="303849" y="25997"/>
                </a:lnTo>
                <a:lnTo>
                  <a:pt x="263455" y="39840"/>
                </a:lnTo>
                <a:lnTo>
                  <a:pt x="221641" y="57838"/>
                </a:lnTo>
                <a:lnTo>
                  <a:pt x="179775" y="79769"/>
                </a:lnTo>
                <a:lnTo>
                  <a:pt x="139223" y="105406"/>
                </a:lnTo>
                <a:lnTo>
                  <a:pt x="101352" y="134526"/>
                </a:lnTo>
                <a:lnTo>
                  <a:pt x="67529" y="166904"/>
                </a:lnTo>
                <a:lnTo>
                  <a:pt x="39122" y="202316"/>
                </a:lnTo>
                <a:lnTo>
                  <a:pt x="17495" y="240537"/>
                </a:lnTo>
                <a:lnTo>
                  <a:pt x="4018" y="281342"/>
                </a:lnTo>
                <a:lnTo>
                  <a:pt x="0" y="310264"/>
                </a:lnTo>
                <a:lnTo>
                  <a:pt x="0" y="317122"/>
                </a:lnTo>
                <a:lnTo>
                  <a:pt x="19050" y="317884"/>
                </a:lnTo>
                <a:lnTo>
                  <a:pt x="19050" y="311026"/>
                </a:lnTo>
                <a:lnTo>
                  <a:pt x="19812" y="304168"/>
                </a:lnTo>
                <a:lnTo>
                  <a:pt x="29182" y="262896"/>
                </a:lnTo>
                <a:lnTo>
                  <a:pt x="47685" y="224164"/>
                </a:lnTo>
                <a:lnTo>
                  <a:pt x="73858" y="188211"/>
                </a:lnTo>
                <a:lnTo>
                  <a:pt x="106239" y="155276"/>
                </a:lnTo>
                <a:lnTo>
                  <a:pt x="143365" y="125598"/>
                </a:lnTo>
                <a:lnTo>
                  <a:pt x="183774" y="99416"/>
                </a:lnTo>
                <a:lnTo>
                  <a:pt x="226004" y="76968"/>
                </a:lnTo>
                <a:lnTo>
                  <a:pt x="268593" y="58493"/>
                </a:lnTo>
                <a:lnTo>
                  <a:pt x="310077" y="44231"/>
                </a:lnTo>
                <a:lnTo>
                  <a:pt x="348996" y="34420"/>
                </a:lnTo>
                <a:lnTo>
                  <a:pt x="390906" y="26038"/>
                </a:lnTo>
                <a:lnTo>
                  <a:pt x="444862" y="19735"/>
                </a:lnTo>
                <a:lnTo>
                  <a:pt x="472946" y="18947"/>
                </a:lnTo>
                <a:lnTo>
                  <a:pt x="501560" y="19704"/>
                </a:lnTo>
                <a:lnTo>
                  <a:pt x="559756" y="25757"/>
                </a:lnTo>
                <a:lnTo>
                  <a:pt x="618204" y="37706"/>
                </a:lnTo>
                <a:lnTo>
                  <a:pt x="675660" y="55361"/>
                </a:lnTo>
                <a:lnTo>
                  <a:pt x="730879" y="78534"/>
                </a:lnTo>
                <a:lnTo>
                  <a:pt x="782617" y="107036"/>
                </a:lnTo>
                <a:lnTo>
                  <a:pt x="829629" y="140679"/>
                </a:lnTo>
                <a:lnTo>
                  <a:pt x="870669" y="179275"/>
                </a:lnTo>
                <a:lnTo>
                  <a:pt x="904494" y="222634"/>
                </a:lnTo>
                <a:lnTo>
                  <a:pt x="915162" y="242446"/>
                </a:lnTo>
                <a:lnTo>
                  <a:pt x="915162" y="243317"/>
                </a:lnTo>
                <a:lnTo>
                  <a:pt x="915758" y="245191"/>
                </a:lnTo>
                <a:lnTo>
                  <a:pt x="934354" y="240826"/>
                </a:lnTo>
                <a:close/>
              </a:path>
              <a:path w="963167" h="317884">
                <a:moveTo>
                  <a:pt x="938022" y="310751"/>
                </a:moveTo>
                <a:lnTo>
                  <a:pt x="938022" y="252352"/>
                </a:lnTo>
                <a:lnTo>
                  <a:pt x="919734" y="257686"/>
                </a:lnTo>
                <a:lnTo>
                  <a:pt x="915758" y="245191"/>
                </a:lnTo>
                <a:lnTo>
                  <a:pt x="888491" y="251590"/>
                </a:lnTo>
                <a:lnTo>
                  <a:pt x="938022" y="310751"/>
                </a:lnTo>
                <a:close/>
              </a:path>
              <a:path w="963167" h="317884">
                <a:moveTo>
                  <a:pt x="915162" y="243317"/>
                </a:moveTo>
                <a:lnTo>
                  <a:pt x="915162" y="242446"/>
                </a:lnTo>
                <a:lnTo>
                  <a:pt x="914400" y="240922"/>
                </a:lnTo>
                <a:lnTo>
                  <a:pt x="915162" y="243317"/>
                </a:lnTo>
                <a:close/>
              </a:path>
              <a:path w="963167" h="317884">
                <a:moveTo>
                  <a:pt x="938022" y="252352"/>
                </a:moveTo>
                <a:lnTo>
                  <a:pt x="934354" y="240826"/>
                </a:lnTo>
                <a:lnTo>
                  <a:pt x="915758" y="245191"/>
                </a:lnTo>
                <a:lnTo>
                  <a:pt x="919734" y="257686"/>
                </a:lnTo>
                <a:lnTo>
                  <a:pt x="938022" y="252352"/>
                </a:lnTo>
                <a:close/>
              </a:path>
              <a:path w="963167" h="317884">
                <a:moveTo>
                  <a:pt x="963168" y="234064"/>
                </a:moveTo>
                <a:lnTo>
                  <a:pt x="934354" y="240826"/>
                </a:lnTo>
                <a:lnTo>
                  <a:pt x="938022" y="252352"/>
                </a:lnTo>
                <a:lnTo>
                  <a:pt x="938022" y="310751"/>
                </a:lnTo>
                <a:lnTo>
                  <a:pt x="943356" y="317122"/>
                </a:lnTo>
                <a:lnTo>
                  <a:pt x="963168" y="234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74908" y="4003294"/>
            <a:ext cx="28067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0,1</a:t>
            </a:r>
            <a:endParaRPr sz="1600"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6035" y="3023357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6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</a:t>
            </a:r>
            <a:r>
              <a:rPr lang="el-GR" dirty="0" smtClean="0"/>
              <a:t>2/2</a:t>
            </a:r>
            <a:r>
              <a:rPr lang="en-US" dirty="0" smtClean="0"/>
              <a:t>)</a:t>
            </a:r>
            <a:endParaRPr lang="el-GR" dirty="0"/>
          </a:p>
        </p:txBody>
      </p:sp>
      <p:grpSp>
        <p:nvGrpSpPr>
          <p:cNvPr id="56" name="Ομάδα 55"/>
          <p:cNvGrpSpPr/>
          <p:nvPr/>
        </p:nvGrpSpPr>
        <p:grpSpPr>
          <a:xfrm>
            <a:off x="189856" y="1057300"/>
            <a:ext cx="8496944" cy="4536504"/>
            <a:chOff x="929753" y="1347977"/>
            <a:chExt cx="8671580" cy="5268722"/>
          </a:xfrm>
        </p:grpSpPr>
        <p:sp>
          <p:nvSpPr>
            <p:cNvPr id="57" name="object 3"/>
            <p:cNvSpPr/>
            <p:nvPr/>
          </p:nvSpPr>
          <p:spPr>
            <a:xfrm>
              <a:off x="1746897" y="1351533"/>
              <a:ext cx="3159760" cy="20007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4"/>
            <p:cNvSpPr txBox="1"/>
            <p:nvPr/>
          </p:nvSpPr>
          <p:spPr>
            <a:xfrm>
              <a:off x="2510923" y="2194559"/>
              <a:ext cx="335280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latin typeface="Times New Roman"/>
                  <a:cs typeface="Times New Roman"/>
                </a:rPr>
                <a:t>q</a:t>
              </a:r>
              <a:r>
                <a:rPr sz="1200" i="1" spc="-5" dirty="0" smtClean="0">
                  <a:latin typeface="Times New Roman"/>
                  <a:cs typeface="Times New Roman"/>
                </a:rPr>
                <a:t>in</a:t>
              </a:r>
              <a:r>
                <a:rPr sz="1200" spc="-5" dirty="0" smtClean="0">
                  <a:latin typeface="Times New Roman"/>
                  <a:cs typeface="Times New Roman"/>
                </a:rPr>
                <a:t>0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59" name="object 5"/>
            <p:cNvSpPr txBox="1"/>
            <p:nvPr/>
          </p:nvSpPr>
          <p:spPr>
            <a:xfrm>
              <a:off x="5238121" y="3890264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60" name="object 6"/>
            <p:cNvSpPr txBox="1"/>
            <p:nvPr/>
          </p:nvSpPr>
          <p:spPr>
            <a:xfrm>
              <a:off x="3955675" y="2191511"/>
              <a:ext cx="335280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latin typeface="Times New Roman"/>
                  <a:cs typeface="Times New Roman"/>
                </a:rPr>
                <a:t>q</a:t>
              </a:r>
              <a:r>
                <a:rPr sz="1200" i="1" spc="-5" dirty="0" smtClean="0">
                  <a:latin typeface="Times New Roman"/>
                  <a:cs typeface="Times New Roman"/>
                </a:rPr>
                <a:t>in</a:t>
              </a:r>
              <a:r>
                <a:rPr sz="1200" spc="-5" dirty="0" smtClean="0">
                  <a:latin typeface="Times New Roman"/>
                  <a:cs typeface="Times New Roman"/>
                </a:rPr>
                <a:t>1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61" name="object 7"/>
            <p:cNvSpPr txBox="1"/>
            <p:nvPr/>
          </p:nvSpPr>
          <p:spPr>
            <a:xfrm>
              <a:off x="3345310" y="1496058"/>
              <a:ext cx="975994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861060" algn="l"/>
                </a:tabLst>
              </a:pPr>
              <a:r>
                <a:rPr sz="1600" dirty="0" smtClean="0">
                  <a:latin typeface="Times New Roman"/>
                  <a:cs typeface="Times New Roman"/>
                </a:rPr>
                <a:t>1	</a:t>
              </a:r>
              <a:r>
                <a:rPr sz="2400" baseline="1736" dirty="0" smtClean="0">
                  <a:latin typeface="Times New Roman"/>
                  <a:cs typeface="Times New Roman"/>
                </a:rPr>
                <a:t>1</a:t>
              </a:r>
              <a:endParaRPr sz="2400" baseline="1736">
                <a:latin typeface="Times New Roman"/>
                <a:cs typeface="Times New Roman"/>
              </a:endParaRPr>
            </a:p>
          </p:txBody>
        </p:sp>
        <p:sp>
          <p:nvSpPr>
            <p:cNvPr id="62" name="object 8"/>
            <p:cNvSpPr txBox="1"/>
            <p:nvPr/>
          </p:nvSpPr>
          <p:spPr>
            <a:xfrm>
              <a:off x="3363600" y="2484377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63" name="object 9"/>
            <p:cNvSpPr/>
            <p:nvPr/>
          </p:nvSpPr>
          <p:spPr>
            <a:xfrm>
              <a:off x="5758065" y="1668565"/>
              <a:ext cx="2920492" cy="1224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10"/>
            <p:cNvSpPr txBox="1"/>
            <p:nvPr/>
          </p:nvSpPr>
          <p:spPr>
            <a:xfrm>
              <a:off x="6439795" y="2205228"/>
              <a:ext cx="419734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latin typeface="Times New Roman"/>
                  <a:cs typeface="Times New Roman"/>
                </a:rPr>
                <a:t>q</a:t>
              </a:r>
              <a:r>
                <a:rPr sz="1200" i="1" spc="-10" dirty="0" smtClean="0">
                  <a:latin typeface="Times New Roman"/>
                  <a:cs typeface="Times New Roman"/>
                </a:rPr>
                <a:t>even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65" name="object 11"/>
            <p:cNvSpPr txBox="1"/>
            <p:nvPr/>
          </p:nvSpPr>
          <p:spPr>
            <a:xfrm>
              <a:off x="8059045" y="2180082"/>
              <a:ext cx="368300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latin typeface="Times New Roman"/>
                  <a:cs typeface="Times New Roman"/>
                </a:rPr>
                <a:t>q</a:t>
              </a:r>
              <a:r>
                <a:rPr sz="1200" i="1" dirty="0" smtClean="0">
                  <a:latin typeface="Times New Roman"/>
                  <a:cs typeface="Times New Roman"/>
                </a:rPr>
                <a:t>odd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66" name="object 12"/>
            <p:cNvSpPr txBox="1"/>
            <p:nvPr/>
          </p:nvSpPr>
          <p:spPr>
            <a:xfrm>
              <a:off x="7348861" y="1405382"/>
              <a:ext cx="28067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0,1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67" name="object 13"/>
            <p:cNvSpPr txBox="1"/>
            <p:nvPr/>
          </p:nvSpPr>
          <p:spPr>
            <a:xfrm>
              <a:off x="5730887" y="2969760"/>
              <a:ext cx="3121660" cy="34925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871219" algn="r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68" name="object 14"/>
            <p:cNvSpPr/>
            <p:nvPr/>
          </p:nvSpPr>
          <p:spPr>
            <a:xfrm>
              <a:off x="1765439" y="2939795"/>
              <a:ext cx="3121914" cy="388620"/>
            </a:xfrm>
            <a:custGeom>
              <a:avLst/>
              <a:gdLst/>
              <a:ahLst/>
              <a:cxnLst/>
              <a:rect l="l" t="t" r="r" b="b"/>
              <a:pathLst>
                <a:path w="3121914" h="388620">
                  <a:moveTo>
                    <a:pt x="0" y="0"/>
                  </a:moveTo>
                  <a:lnTo>
                    <a:pt x="0" y="388620"/>
                  </a:lnTo>
                  <a:lnTo>
                    <a:pt x="3121914" y="388620"/>
                  </a:lnTo>
                  <a:lnTo>
                    <a:pt x="31219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5"/>
            <p:cNvSpPr/>
            <p:nvPr/>
          </p:nvSpPr>
          <p:spPr>
            <a:xfrm>
              <a:off x="1753247" y="2927604"/>
              <a:ext cx="3147060" cy="413766"/>
            </a:xfrm>
            <a:custGeom>
              <a:avLst/>
              <a:gdLst/>
              <a:ahLst/>
              <a:cxnLst/>
              <a:rect l="l" t="t" r="r" b="b"/>
              <a:pathLst>
                <a:path w="3147060" h="413766">
                  <a:moveTo>
                    <a:pt x="3147060" y="407670"/>
                  </a:moveTo>
                  <a:lnTo>
                    <a:pt x="3147060" y="5334"/>
                  </a:lnTo>
                  <a:lnTo>
                    <a:pt x="3141726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407670"/>
                  </a:lnTo>
                  <a:lnTo>
                    <a:pt x="5334" y="413766"/>
                  </a:lnTo>
                  <a:lnTo>
                    <a:pt x="12192" y="413766"/>
                  </a:lnTo>
                  <a:lnTo>
                    <a:pt x="12192" y="25146"/>
                  </a:lnTo>
                  <a:lnTo>
                    <a:pt x="25146" y="12192"/>
                  </a:lnTo>
                  <a:lnTo>
                    <a:pt x="25146" y="25146"/>
                  </a:lnTo>
                  <a:lnTo>
                    <a:pt x="3121914" y="25146"/>
                  </a:lnTo>
                  <a:lnTo>
                    <a:pt x="3121914" y="12192"/>
                  </a:lnTo>
                  <a:lnTo>
                    <a:pt x="3134106" y="25146"/>
                  </a:lnTo>
                  <a:lnTo>
                    <a:pt x="3134106" y="413766"/>
                  </a:lnTo>
                  <a:lnTo>
                    <a:pt x="3141726" y="413766"/>
                  </a:lnTo>
                  <a:lnTo>
                    <a:pt x="3147060" y="407670"/>
                  </a:lnTo>
                  <a:close/>
                </a:path>
                <a:path w="3147060" h="413766">
                  <a:moveTo>
                    <a:pt x="25146" y="25146"/>
                  </a:moveTo>
                  <a:lnTo>
                    <a:pt x="25146" y="12192"/>
                  </a:lnTo>
                  <a:lnTo>
                    <a:pt x="12192" y="25146"/>
                  </a:lnTo>
                  <a:lnTo>
                    <a:pt x="25146" y="25146"/>
                  </a:lnTo>
                  <a:close/>
                </a:path>
                <a:path w="3147060" h="413766">
                  <a:moveTo>
                    <a:pt x="25146" y="387858"/>
                  </a:moveTo>
                  <a:lnTo>
                    <a:pt x="25146" y="25146"/>
                  </a:lnTo>
                  <a:lnTo>
                    <a:pt x="12192" y="25146"/>
                  </a:lnTo>
                  <a:lnTo>
                    <a:pt x="12192" y="387858"/>
                  </a:lnTo>
                  <a:lnTo>
                    <a:pt x="25146" y="387858"/>
                  </a:lnTo>
                  <a:close/>
                </a:path>
                <a:path w="3147060" h="413766">
                  <a:moveTo>
                    <a:pt x="3134106" y="387858"/>
                  </a:moveTo>
                  <a:lnTo>
                    <a:pt x="12192" y="387858"/>
                  </a:lnTo>
                  <a:lnTo>
                    <a:pt x="25146" y="400812"/>
                  </a:lnTo>
                  <a:lnTo>
                    <a:pt x="25145" y="413766"/>
                  </a:lnTo>
                  <a:lnTo>
                    <a:pt x="3121914" y="413766"/>
                  </a:lnTo>
                  <a:lnTo>
                    <a:pt x="3121914" y="400812"/>
                  </a:lnTo>
                  <a:lnTo>
                    <a:pt x="3134106" y="387858"/>
                  </a:lnTo>
                  <a:close/>
                </a:path>
                <a:path w="3147060" h="413766">
                  <a:moveTo>
                    <a:pt x="25145" y="413766"/>
                  </a:moveTo>
                  <a:lnTo>
                    <a:pt x="25146" y="400812"/>
                  </a:lnTo>
                  <a:lnTo>
                    <a:pt x="12192" y="387858"/>
                  </a:lnTo>
                  <a:lnTo>
                    <a:pt x="12192" y="413766"/>
                  </a:lnTo>
                  <a:lnTo>
                    <a:pt x="25145" y="413766"/>
                  </a:lnTo>
                  <a:close/>
                </a:path>
                <a:path w="3147060" h="413766">
                  <a:moveTo>
                    <a:pt x="3134106" y="25146"/>
                  </a:moveTo>
                  <a:lnTo>
                    <a:pt x="3121914" y="12192"/>
                  </a:lnTo>
                  <a:lnTo>
                    <a:pt x="3121914" y="25146"/>
                  </a:lnTo>
                  <a:lnTo>
                    <a:pt x="3134106" y="25146"/>
                  </a:lnTo>
                  <a:close/>
                </a:path>
                <a:path w="3147060" h="413766">
                  <a:moveTo>
                    <a:pt x="3134106" y="387858"/>
                  </a:moveTo>
                  <a:lnTo>
                    <a:pt x="3134106" y="25146"/>
                  </a:lnTo>
                  <a:lnTo>
                    <a:pt x="3121914" y="25146"/>
                  </a:lnTo>
                  <a:lnTo>
                    <a:pt x="3121914" y="387858"/>
                  </a:lnTo>
                  <a:lnTo>
                    <a:pt x="3134106" y="387858"/>
                  </a:lnTo>
                  <a:close/>
                </a:path>
                <a:path w="3147060" h="413766">
                  <a:moveTo>
                    <a:pt x="3134106" y="413766"/>
                  </a:moveTo>
                  <a:lnTo>
                    <a:pt x="3134106" y="387858"/>
                  </a:lnTo>
                  <a:lnTo>
                    <a:pt x="3121914" y="400812"/>
                  </a:lnTo>
                  <a:lnTo>
                    <a:pt x="3121914" y="413766"/>
                  </a:lnTo>
                  <a:lnTo>
                    <a:pt x="3134106" y="413766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6"/>
            <p:cNvSpPr txBox="1"/>
            <p:nvPr/>
          </p:nvSpPr>
          <p:spPr>
            <a:xfrm>
              <a:off x="2608459" y="2973070"/>
              <a:ext cx="1436370" cy="362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15" dirty="0" smtClean="0">
                  <a:latin typeface="Times New Roman"/>
                  <a:cs typeface="Times New Roman"/>
                </a:rPr>
                <a:t>Αυτόματο</a:t>
              </a:r>
              <a:r>
                <a:rPr sz="2000" spc="5" dirty="0" smtClean="0">
                  <a:latin typeface="Times New Roman"/>
                  <a:cs typeface="Times New Roman"/>
                </a:rPr>
                <a:t> </a:t>
              </a:r>
              <a:r>
                <a:rPr sz="2000" spc="-25" dirty="0" smtClean="0">
                  <a:latin typeface="Times New Roman"/>
                  <a:cs typeface="Times New Roman"/>
                </a:rPr>
                <a:t>Μ</a:t>
              </a:r>
              <a:r>
                <a:rPr sz="1950" spc="15" baseline="-21367" dirty="0" smtClean="0">
                  <a:latin typeface="Times New Roman"/>
                  <a:cs typeface="Times New Roman"/>
                </a:rPr>
                <a:t>1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71" name="object 17"/>
            <p:cNvSpPr/>
            <p:nvPr/>
          </p:nvSpPr>
          <p:spPr>
            <a:xfrm>
              <a:off x="5717933" y="1347977"/>
              <a:ext cx="3147059" cy="1988057"/>
            </a:xfrm>
            <a:custGeom>
              <a:avLst/>
              <a:gdLst/>
              <a:ahLst/>
              <a:cxnLst/>
              <a:rect l="l" t="t" r="r" b="b"/>
              <a:pathLst>
                <a:path w="3147059" h="1988057">
                  <a:moveTo>
                    <a:pt x="3147060" y="1981962"/>
                  </a:moveTo>
                  <a:lnTo>
                    <a:pt x="3147060" y="339089"/>
                  </a:lnTo>
                  <a:lnTo>
                    <a:pt x="3145955" y="311349"/>
                  </a:lnTo>
                  <a:lnTo>
                    <a:pt x="3137228" y="257718"/>
                  </a:lnTo>
                  <a:lnTo>
                    <a:pt x="3120397" y="207165"/>
                  </a:lnTo>
                  <a:lnTo>
                    <a:pt x="3096169" y="160421"/>
                  </a:lnTo>
                  <a:lnTo>
                    <a:pt x="3065251" y="118219"/>
                  </a:lnTo>
                  <a:lnTo>
                    <a:pt x="3028350" y="81291"/>
                  </a:lnTo>
                  <a:lnTo>
                    <a:pt x="2986173" y="50368"/>
                  </a:lnTo>
                  <a:lnTo>
                    <a:pt x="2939426" y="26183"/>
                  </a:lnTo>
                  <a:lnTo>
                    <a:pt x="2888817" y="9467"/>
                  </a:lnTo>
                  <a:lnTo>
                    <a:pt x="2835052" y="952"/>
                  </a:lnTo>
                  <a:lnTo>
                    <a:pt x="2807208" y="0"/>
                  </a:lnTo>
                  <a:lnTo>
                    <a:pt x="322325" y="0"/>
                  </a:lnTo>
                  <a:lnTo>
                    <a:pt x="279081" y="5191"/>
                  </a:lnTo>
                  <a:lnTo>
                    <a:pt x="229820" y="17982"/>
                  </a:lnTo>
                  <a:lnTo>
                    <a:pt x="183903" y="37549"/>
                  </a:lnTo>
                  <a:lnTo>
                    <a:pt x="141864" y="63295"/>
                  </a:lnTo>
                  <a:lnTo>
                    <a:pt x="104236" y="94618"/>
                  </a:lnTo>
                  <a:lnTo>
                    <a:pt x="71554" y="130922"/>
                  </a:lnTo>
                  <a:lnTo>
                    <a:pt x="44352" y="171606"/>
                  </a:lnTo>
                  <a:lnTo>
                    <a:pt x="23163" y="216072"/>
                  </a:lnTo>
                  <a:lnTo>
                    <a:pt x="8520" y="263721"/>
                  </a:lnTo>
                  <a:lnTo>
                    <a:pt x="958" y="313953"/>
                  </a:lnTo>
                  <a:lnTo>
                    <a:pt x="0" y="339852"/>
                  </a:lnTo>
                  <a:lnTo>
                    <a:pt x="0" y="1981962"/>
                  </a:lnTo>
                  <a:lnTo>
                    <a:pt x="5334" y="1988058"/>
                  </a:lnTo>
                  <a:lnTo>
                    <a:pt x="12953" y="1988058"/>
                  </a:lnTo>
                  <a:lnTo>
                    <a:pt x="12954" y="1962912"/>
                  </a:lnTo>
                  <a:lnTo>
                    <a:pt x="25146" y="1962912"/>
                  </a:lnTo>
                  <a:lnTo>
                    <a:pt x="25145" y="339852"/>
                  </a:lnTo>
                  <a:lnTo>
                    <a:pt x="28695" y="292289"/>
                  </a:lnTo>
                  <a:lnTo>
                    <a:pt x="39091" y="246841"/>
                  </a:lnTo>
                  <a:lnTo>
                    <a:pt x="55825" y="204068"/>
                  </a:lnTo>
                  <a:lnTo>
                    <a:pt x="78390" y="164532"/>
                  </a:lnTo>
                  <a:lnTo>
                    <a:pt x="106279" y="128792"/>
                  </a:lnTo>
                  <a:lnTo>
                    <a:pt x="138986" y="97409"/>
                  </a:lnTo>
                  <a:lnTo>
                    <a:pt x="176004" y="70945"/>
                  </a:lnTo>
                  <a:lnTo>
                    <a:pt x="216824" y="49960"/>
                  </a:lnTo>
                  <a:lnTo>
                    <a:pt x="260941" y="35014"/>
                  </a:lnTo>
                  <a:lnTo>
                    <a:pt x="307847" y="26670"/>
                  </a:lnTo>
                  <a:lnTo>
                    <a:pt x="2807208" y="25145"/>
                  </a:lnTo>
                  <a:lnTo>
                    <a:pt x="2833048" y="26193"/>
                  </a:lnTo>
                  <a:lnTo>
                    <a:pt x="2882893" y="34284"/>
                  </a:lnTo>
                  <a:lnTo>
                    <a:pt x="2929759" y="49838"/>
                  </a:lnTo>
                  <a:lnTo>
                    <a:pt x="2973009" y="72217"/>
                  </a:lnTo>
                  <a:lnTo>
                    <a:pt x="3012004" y="100780"/>
                  </a:lnTo>
                  <a:lnTo>
                    <a:pt x="3046106" y="134888"/>
                  </a:lnTo>
                  <a:lnTo>
                    <a:pt x="3074678" y="173902"/>
                  </a:lnTo>
                  <a:lnTo>
                    <a:pt x="3097081" y="217182"/>
                  </a:lnTo>
                  <a:lnTo>
                    <a:pt x="3112677" y="264089"/>
                  </a:lnTo>
                  <a:lnTo>
                    <a:pt x="3120829" y="313984"/>
                  </a:lnTo>
                  <a:lnTo>
                    <a:pt x="3121914" y="339851"/>
                  </a:lnTo>
                  <a:lnTo>
                    <a:pt x="3121914" y="1962912"/>
                  </a:lnTo>
                  <a:lnTo>
                    <a:pt x="3134106" y="1962912"/>
                  </a:lnTo>
                  <a:lnTo>
                    <a:pt x="3134106" y="1988058"/>
                  </a:lnTo>
                  <a:lnTo>
                    <a:pt x="3141726" y="1988058"/>
                  </a:lnTo>
                  <a:lnTo>
                    <a:pt x="3147060" y="1981962"/>
                  </a:lnTo>
                  <a:close/>
                </a:path>
                <a:path w="3147059" h="1988057">
                  <a:moveTo>
                    <a:pt x="3134106" y="1962912"/>
                  </a:moveTo>
                  <a:lnTo>
                    <a:pt x="12954" y="1962912"/>
                  </a:lnTo>
                  <a:lnTo>
                    <a:pt x="25146" y="1975104"/>
                  </a:lnTo>
                  <a:lnTo>
                    <a:pt x="25146" y="1988058"/>
                  </a:lnTo>
                  <a:lnTo>
                    <a:pt x="3121914" y="1988058"/>
                  </a:lnTo>
                  <a:lnTo>
                    <a:pt x="3121914" y="1975104"/>
                  </a:lnTo>
                  <a:lnTo>
                    <a:pt x="3134106" y="1962912"/>
                  </a:lnTo>
                  <a:close/>
                </a:path>
                <a:path w="3147059" h="1988057">
                  <a:moveTo>
                    <a:pt x="25146" y="1988058"/>
                  </a:moveTo>
                  <a:lnTo>
                    <a:pt x="25146" y="1975104"/>
                  </a:lnTo>
                  <a:lnTo>
                    <a:pt x="12954" y="1962912"/>
                  </a:lnTo>
                  <a:lnTo>
                    <a:pt x="12953" y="1988058"/>
                  </a:lnTo>
                  <a:lnTo>
                    <a:pt x="25146" y="1988058"/>
                  </a:lnTo>
                  <a:close/>
                </a:path>
                <a:path w="3147059" h="1988057">
                  <a:moveTo>
                    <a:pt x="3134106" y="1988058"/>
                  </a:moveTo>
                  <a:lnTo>
                    <a:pt x="3134106" y="1962912"/>
                  </a:lnTo>
                  <a:lnTo>
                    <a:pt x="3121914" y="1975104"/>
                  </a:lnTo>
                  <a:lnTo>
                    <a:pt x="3121914" y="1988058"/>
                  </a:lnTo>
                  <a:lnTo>
                    <a:pt x="3134106" y="1988058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8"/>
            <p:cNvSpPr/>
            <p:nvPr/>
          </p:nvSpPr>
          <p:spPr>
            <a:xfrm>
              <a:off x="5730887" y="2929889"/>
              <a:ext cx="3121152" cy="388620"/>
            </a:xfrm>
            <a:custGeom>
              <a:avLst/>
              <a:gdLst/>
              <a:ahLst/>
              <a:cxnLst/>
              <a:rect l="l" t="t" r="r" b="b"/>
              <a:pathLst>
                <a:path w="3121152" h="388620">
                  <a:moveTo>
                    <a:pt x="0" y="0"/>
                  </a:moveTo>
                  <a:lnTo>
                    <a:pt x="0" y="388620"/>
                  </a:lnTo>
                  <a:lnTo>
                    <a:pt x="3121152" y="388620"/>
                  </a:lnTo>
                  <a:lnTo>
                    <a:pt x="3121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19"/>
            <p:cNvSpPr/>
            <p:nvPr/>
          </p:nvSpPr>
          <p:spPr>
            <a:xfrm>
              <a:off x="5717933" y="2917698"/>
              <a:ext cx="3147059" cy="413004"/>
            </a:xfrm>
            <a:custGeom>
              <a:avLst/>
              <a:gdLst/>
              <a:ahLst/>
              <a:cxnLst/>
              <a:rect l="l" t="t" r="r" b="b"/>
              <a:pathLst>
                <a:path w="3147059" h="413004">
                  <a:moveTo>
                    <a:pt x="3147060" y="407670"/>
                  </a:moveTo>
                  <a:lnTo>
                    <a:pt x="3147060" y="5334"/>
                  </a:lnTo>
                  <a:lnTo>
                    <a:pt x="3141726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407670"/>
                  </a:lnTo>
                  <a:lnTo>
                    <a:pt x="5334" y="413004"/>
                  </a:lnTo>
                  <a:lnTo>
                    <a:pt x="12953" y="413004"/>
                  </a:lnTo>
                  <a:lnTo>
                    <a:pt x="12954" y="25146"/>
                  </a:lnTo>
                  <a:lnTo>
                    <a:pt x="25146" y="12192"/>
                  </a:lnTo>
                  <a:lnTo>
                    <a:pt x="25145" y="25146"/>
                  </a:lnTo>
                  <a:lnTo>
                    <a:pt x="3121914" y="25146"/>
                  </a:lnTo>
                  <a:lnTo>
                    <a:pt x="3121914" y="12192"/>
                  </a:lnTo>
                  <a:lnTo>
                    <a:pt x="3134106" y="25146"/>
                  </a:lnTo>
                  <a:lnTo>
                    <a:pt x="3134106" y="413004"/>
                  </a:lnTo>
                  <a:lnTo>
                    <a:pt x="3141726" y="413004"/>
                  </a:lnTo>
                  <a:lnTo>
                    <a:pt x="3147060" y="407670"/>
                  </a:lnTo>
                  <a:close/>
                </a:path>
                <a:path w="3147059" h="413004">
                  <a:moveTo>
                    <a:pt x="25145" y="25146"/>
                  </a:moveTo>
                  <a:lnTo>
                    <a:pt x="25146" y="12192"/>
                  </a:lnTo>
                  <a:lnTo>
                    <a:pt x="12954" y="25146"/>
                  </a:lnTo>
                  <a:lnTo>
                    <a:pt x="25145" y="25146"/>
                  </a:lnTo>
                  <a:close/>
                </a:path>
                <a:path w="3147059" h="413004">
                  <a:moveTo>
                    <a:pt x="25145" y="387858"/>
                  </a:moveTo>
                  <a:lnTo>
                    <a:pt x="25145" y="25146"/>
                  </a:lnTo>
                  <a:lnTo>
                    <a:pt x="12954" y="25146"/>
                  </a:lnTo>
                  <a:lnTo>
                    <a:pt x="12954" y="387858"/>
                  </a:lnTo>
                  <a:lnTo>
                    <a:pt x="25145" y="387858"/>
                  </a:lnTo>
                  <a:close/>
                </a:path>
                <a:path w="3147059" h="413004">
                  <a:moveTo>
                    <a:pt x="3134106" y="387858"/>
                  </a:moveTo>
                  <a:lnTo>
                    <a:pt x="12954" y="387858"/>
                  </a:lnTo>
                  <a:lnTo>
                    <a:pt x="25146" y="400812"/>
                  </a:lnTo>
                  <a:lnTo>
                    <a:pt x="25146" y="413004"/>
                  </a:lnTo>
                  <a:lnTo>
                    <a:pt x="3121914" y="413004"/>
                  </a:lnTo>
                  <a:lnTo>
                    <a:pt x="3121914" y="400812"/>
                  </a:lnTo>
                  <a:lnTo>
                    <a:pt x="3134106" y="387858"/>
                  </a:lnTo>
                  <a:close/>
                </a:path>
                <a:path w="3147059" h="413004">
                  <a:moveTo>
                    <a:pt x="25146" y="413004"/>
                  </a:moveTo>
                  <a:lnTo>
                    <a:pt x="25146" y="400812"/>
                  </a:lnTo>
                  <a:lnTo>
                    <a:pt x="12954" y="387858"/>
                  </a:lnTo>
                  <a:lnTo>
                    <a:pt x="12953" y="413004"/>
                  </a:lnTo>
                  <a:lnTo>
                    <a:pt x="25146" y="413004"/>
                  </a:lnTo>
                  <a:close/>
                </a:path>
                <a:path w="3147059" h="413004">
                  <a:moveTo>
                    <a:pt x="3134106" y="25146"/>
                  </a:moveTo>
                  <a:lnTo>
                    <a:pt x="3121914" y="12192"/>
                  </a:lnTo>
                  <a:lnTo>
                    <a:pt x="3121914" y="25146"/>
                  </a:lnTo>
                  <a:lnTo>
                    <a:pt x="3134106" y="25146"/>
                  </a:lnTo>
                  <a:close/>
                </a:path>
                <a:path w="3147059" h="413004">
                  <a:moveTo>
                    <a:pt x="3134106" y="387858"/>
                  </a:moveTo>
                  <a:lnTo>
                    <a:pt x="3134106" y="25146"/>
                  </a:lnTo>
                  <a:lnTo>
                    <a:pt x="3121914" y="25146"/>
                  </a:lnTo>
                  <a:lnTo>
                    <a:pt x="3121914" y="387858"/>
                  </a:lnTo>
                  <a:lnTo>
                    <a:pt x="3134106" y="387858"/>
                  </a:lnTo>
                  <a:close/>
                </a:path>
                <a:path w="3147059" h="413004">
                  <a:moveTo>
                    <a:pt x="3134106" y="413004"/>
                  </a:moveTo>
                  <a:lnTo>
                    <a:pt x="3134106" y="387858"/>
                  </a:lnTo>
                  <a:lnTo>
                    <a:pt x="3121914" y="400812"/>
                  </a:lnTo>
                  <a:lnTo>
                    <a:pt x="3121914" y="413004"/>
                  </a:lnTo>
                  <a:lnTo>
                    <a:pt x="3134106" y="413004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20"/>
            <p:cNvSpPr txBox="1"/>
            <p:nvPr/>
          </p:nvSpPr>
          <p:spPr>
            <a:xfrm>
              <a:off x="6573145" y="2963164"/>
              <a:ext cx="1436370" cy="362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15" dirty="0" smtClean="0">
                  <a:latin typeface="Times New Roman"/>
                  <a:cs typeface="Times New Roman"/>
                </a:rPr>
                <a:t>Αυτόματο</a:t>
              </a:r>
              <a:r>
                <a:rPr sz="2000" spc="5" dirty="0" smtClean="0">
                  <a:latin typeface="Times New Roman"/>
                  <a:cs typeface="Times New Roman"/>
                </a:rPr>
                <a:t> </a:t>
              </a:r>
              <a:r>
                <a:rPr sz="2000" spc="-25" dirty="0" smtClean="0">
                  <a:latin typeface="Times New Roman"/>
                  <a:cs typeface="Times New Roman"/>
                </a:rPr>
                <a:t>Μ</a:t>
              </a:r>
              <a:r>
                <a:rPr sz="1950" spc="15" baseline="-21367" dirty="0" smtClean="0">
                  <a:latin typeface="Times New Roman"/>
                  <a:cs typeface="Times New Roman"/>
                </a:rPr>
                <a:t>2</a:t>
              </a:r>
              <a:endParaRPr sz="1950" baseline="-21367">
                <a:latin typeface="Times New Roman"/>
                <a:cs typeface="Times New Roman"/>
              </a:endParaRPr>
            </a:p>
          </p:txBody>
        </p:sp>
        <p:sp>
          <p:nvSpPr>
            <p:cNvPr id="75" name="object 21"/>
            <p:cNvSpPr/>
            <p:nvPr/>
          </p:nvSpPr>
          <p:spPr>
            <a:xfrm>
              <a:off x="2933585" y="1773177"/>
              <a:ext cx="963168" cy="317750"/>
            </a:xfrm>
            <a:custGeom>
              <a:avLst/>
              <a:gdLst/>
              <a:ahLst/>
              <a:cxnLst/>
              <a:rect l="l" t="t" r="r" b="b"/>
              <a:pathLst>
                <a:path w="963168" h="317750">
                  <a:moveTo>
                    <a:pt x="934354" y="240692"/>
                  </a:moveTo>
                  <a:lnTo>
                    <a:pt x="932688" y="235454"/>
                  </a:lnTo>
                  <a:lnTo>
                    <a:pt x="932688" y="233930"/>
                  </a:lnTo>
                  <a:lnTo>
                    <a:pt x="928878" y="227072"/>
                  </a:lnTo>
                  <a:lnTo>
                    <a:pt x="903082" y="188418"/>
                  </a:lnTo>
                  <a:lnTo>
                    <a:pt x="862229" y="144128"/>
                  </a:lnTo>
                  <a:lnTo>
                    <a:pt x="814426" y="105402"/>
                  </a:lnTo>
                  <a:lnTo>
                    <a:pt x="760975" y="72424"/>
                  </a:lnTo>
                  <a:lnTo>
                    <a:pt x="703177" y="45374"/>
                  </a:lnTo>
                  <a:lnTo>
                    <a:pt x="642334" y="24433"/>
                  </a:lnTo>
                  <a:lnTo>
                    <a:pt x="579748" y="9783"/>
                  </a:lnTo>
                  <a:lnTo>
                    <a:pt x="516720" y="1605"/>
                  </a:lnTo>
                  <a:lnTo>
                    <a:pt x="485447" y="0"/>
                  </a:lnTo>
                  <a:lnTo>
                    <a:pt x="454552" y="80"/>
                  </a:lnTo>
                  <a:lnTo>
                    <a:pt x="394545" y="5390"/>
                  </a:lnTo>
                  <a:lnTo>
                    <a:pt x="344424" y="15236"/>
                  </a:lnTo>
                  <a:lnTo>
                    <a:pt x="323088" y="21332"/>
                  </a:lnTo>
                  <a:lnTo>
                    <a:pt x="303954" y="26379"/>
                  </a:lnTo>
                  <a:lnTo>
                    <a:pt x="263690" y="39887"/>
                  </a:lnTo>
                  <a:lnTo>
                    <a:pt x="221923" y="57724"/>
                  </a:lnTo>
                  <a:lnTo>
                    <a:pt x="180039" y="79622"/>
                  </a:lnTo>
                  <a:lnTo>
                    <a:pt x="139426" y="105315"/>
                  </a:lnTo>
                  <a:lnTo>
                    <a:pt x="101470" y="134536"/>
                  </a:lnTo>
                  <a:lnTo>
                    <a:pt x="67560" y="167016"/>
                  </a:lnTo>
                  <a:lnTo>
                    <a:pt x="39082" y="202488"/>
                  </a:lnTo>
                  <a:lnTo>
                    <a:pt x="17425" y="240687"/>
                  </a:lnTo>
                  <a:lnTo>
                    <a:pt x="3975" y="281343"/>
                  </a:lnTo>
                  <a:lnTo>
                    <a:pt x="0" y="310130"/>
                  </a:lnTo>
                  <a:lnTo>
                    <a:pt x="0" y="317750"/>
                  </a:lnTo>
                  <a:lnTo>
                    <a:pt x="19050" y="317750"/>
                  </a:lnTo>
                  <a:lnTo>
                    <a:pt x="19050" y="310892"/>
                  </a:lnTo>
                  <a:lnTo>
                    <a:pt x="19812" y="304034"/>
                  </a:lnTo>
                  <a:lnTo>
                    <a:pt x="29180" y="262810"/>
                  </a:lnTo>
                  <a:lnTo>
                    <a:pt x="47701" y="224141"/>
                  </a:lnTo>
                  <a:lnTo>
                    <a:pt x="73905" y="188255"/>
                  </a:lnTo>
                  <a:lnTo>
                    <a:pt x="106323" y="155383"/>
                  </a:lnTo>
                  <a:lnTo>
                    <a:pt x="143484" y="125754"/>
                  </a:lnTo>
                  <a:lnTo>
                    <a:pt x="183919" y="99598"/>
                  </a:lnTo>
                  <a:lnTo>
                    <a:pt x="226157" y="77143"/>
                  </a:lnTo>
                  <a:lnTo>
                    <a:pt x="268729" y="58620"/>
                  </a:lnTo>
                  <a:lnTo>
                    <a:pt x="310166" y="44258"/>
                  </a:lnTo>
                  <a:lnTo>
                    <a:pt x="348996" y="34286"/>
                  </a:lnTo>
                  <a:lnTo>
                    <a:pt x="390906" y="25904"/>
                  </a:lnTo>
                  <a:lnTo>
                    <a:pt x="444609" y="19606"/>
                  </a:lnTo>
                  <a:lnTo>
                    <a:pt x="472649" y="18840"/>
                  </a:lnTo>
                  <a:lnTo>
                    <a:pt x="501264" y="19629"/>
                  </a:lnTo>
                  <a:lnTo>
                    <a:pt x="559569" y="25771"/>
                  </a:lnTo>
                  <a:lnTo>
                    <a:pt x="618220" y="37832"/>
                  </a:lnTo>
                  <a:lnTo>
                    <a:pt x="675917" y="55612"/>
                  </a:lnTo>
                  <a:lnTo>
                    <a:pt x="731357" y="78910"/>
                  </a:lnTo>
                  <a:lnTo>
                    <a:pt x="783236" y="107524"/>
                  </a:lnTo>
                  <a:lnTo>
                    <a:pt x="830254" y="141255"/>
                  </a:lnTo>
                  <a:lnTo>
                    <a:pt x="871107" y="179901"/>
                  </a:lnTo>
                  <a:lnTo>
                    <a:pt x="904494" y="223262"/>
                  </a:lnTo>
                  <a:lnTo>
                    <a:pt x="915162" y="243074"/>
                  </a:lnTo>
                  <a:lnTo>
                    <a:pt x="915162" y="243836"/>
                  </a:lnTo>
                  <a:lnTo>
                    <a:pt x="915582" y="245098"/>
                  </a:lnTo>
                  <a:lnTo>
                    <a:pt x="934354" y="240692"/>
                  </a:lnTo>
                  <a:close/>
                </a:path>
                <a:path w="963168" h="317750">
                  <a:moveTo>
                    <a:pt x="938022" y="310617"/>
                  </a:moveTo>
                  <a:lnTo>
                    <a:pt x="938022" y="252218"/>
                  </a:lnTo>
                  <a:lnTo>
                    <a:pt x="919734" y="257552"/>
                  </a:lnTo>
                  <a:lnTo>
                    <a:pt x="915582" y="245098"/>
                  </a:lnTo>
                  <a:lnTo>
                    <a:pt x="888491" y="251456"/>
                  </a:lnTo>
                  <a:lnTo>
                    <a:pt x="938022" y="310617"/>
                  </a:lnTo>
                  <a:close/>
                </a:path>
                <a:path w="963168" h="317750">
                  <a:moveTo>
                    <a:pt x="915162" y="243836"/>
                  </a:moveTo>
                  <a:lnTo>
                    <a:pt x="915162" y="243074"/>
                  </a:lnTo>
                  <a:lnTo>
                    <a:pt x="914400" y="241550"/>
                  </a:lnTo>
                  <a:lnTo>
                    <a:pt x="915162" y="243836"/>
                  </a:lnTo>
                  <a:close/>
                </a:path>
                <a:path w="963168" h="317750">
                  <a:moveTo>
                    <a:pt x="938022" y="252218"/>
                  </a:moveTo>
                  <a:lnTo>
                    <a:pt x="934354" y="240692"/>
                  </a:lnTo>
                  <a:lnTo>
                    <a:pt x="915582" y="245098"/>
                  </a:lnTo>
                  <a:lnTo>
                    <a:pt x="919734" y="257552"/>
                  </a:lnTo>
                  <a:lnTo>
                    <a:pt x="938022" y="252218"/>
                  </a:lnTo>
                  <a:close/>
                </a:path>
                <a:path w="963168" h="317750">
                  <a:moveTo>
                    <a:pt x="963168" y="233930"/>
                  </a:moveTo>
                  <a:lnTo>
                    <a:pt x="934354" y="240692"/>
                  </a:lnTo>
                  <a:lnTo>
                    <a:pt x="938022" y="252218"/>
                  </a:lnTo>
                  <a:lnTo>
                    <a:pt x="938022" y="310617"/>
                  </a:lnTo>
                  <a:lnTo>
                    <a:pt x="943356" y="316988"/>
                  </a:lnTo>
                  <a:lnTo>
                    <a:pt x="963168" y="233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22"/>
            <p:cNvSpPr txBox="1"/>
            <p:nvPr/>
          </p:nvSpPr>
          <p:spPr>
            <a:xfrm>
              <a:off x="7306189" y="2498090"/>
              <a:ext cx="28067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0,1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77" name="object 23"/>
            <p:cNvSpPr/>
            <p:nvPr/>
          </p:nvSpPr>
          <p:spPr>
            <a:xfrm>
              <a:off x="3726573" y="3836252"/>
              <a:ext cx="2678938" cy="6956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24"/>
            <p:cNvSpPr txBox="1"/>
            <p:nvPr/>
          </p:nvSpPr>
          <p:spPr>
            <a:xfrm>
              <a:off x="4384681" y="4101083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latin typeface="Times New Roman"/>
                  <a:cs typeface="Times New Roman"/>
                </a:rPr>
                <a:t>1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79" name="object 25"/>
            <p:cNvSpPr txBox="1"/>
            <p:nvPr/>
          </p:nvSpPr>
          <p:spPr>
            <a:xfrm>
              <a:off x="5987167" y="4101083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latin typeface="Times New Roman"/>
                  <a:cs typeface="Times New Roman"/>
                </a:rPr>
                <a:t>2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80" name="object 26"/>
            <p:cNvSpPr txBox="1"/>
            <p:nvPr/>
          </p:nvSpPr>
          <p:spPr>
            <a:xfrm>
              <a:off x="2647321" y="1517396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81" name="object 27"/>
            <p:cNvSpPr/>
            <p:nvPr/>
          </p:nvSpPr>
          <p:spPr>
            <a:xfrm>
              <a:off x="4191647" y="5344667"/>
              <a:ext cx="582167" cy="537210"/>
            </a:xfrm>
            <a:custGeom>
              <a:avLst/>
              <a:gdLst/>
              <a:ahLst/>
              <a:cxnLst/>
              <a:rect l="l" t="t" r="r" b="b"/>
              <a:pathLst>
                <a:path w="582167" h="537210">
                  <a:moveTo>
                    <a:pt x="582168" y="268986"/>
                  </a:moveTo>
                  <a:lnTo>
                    <a:pt x="578358" y="225347"/>
                  </a:lnTo>
                  <a:lnTo>
                    <a:pt x="567330" y="183952"/>
                  </a:lnTo>
                  <a:lnTo>
                    <a:pt x="549681" y="145356"/>
                  </a:lnTo>
                  <a:lnTo>
                    <a:pt x="526011" y="110112"/>
                  </a:lnTo>
                  <a:lnTo>
                    <a:pt x="496919" y="78771"/>
                  </a:lnTo>
                  <a:lnTo>
                    <a:pt x="463003" y="51889"/>
                  </a:lnTo>
                  <a:lnTo>
                    <a:pt x="424863" y="30017"/>
                  </a:lnTo>
                  <a:lnTo>
                    <a:pt x="383097" y="13709"/>
                  </a:lnTo>
                  <a:lnTo>
                    <a:pt x="338304" y="3519"/>
                  </a:lnTo>
                  <a:lnTo>
                    <a:pt x="291084" y="0"/>
                  </a:lnTo>
                  <a:lnTo>
                    <a:pt x="267207" y="891"/>
                  </a:lnTo>
                  <a:lnTo>
                    <a:pt x="221126" y="7815"/>
                  </a:lnTo>
                  <a:lnTo>
                    <a:pt x="177772" y="21133"/>
                  </a:lnTo>
                  <a:lnTo>
                    <a:pt x="137744" y="40292"/>
                  </a:lnTo>
                  <a:lnTo>
                    <a:pt x="101641" y="64738"/>
                  </a:lnTo>
                  <a:lnTo>
                    <a:pt x="70062" y="93919"/>
                  </a:lnTo>
                  <a:lnTo>
                    <a:pt x="43606" y="127280"/>
                  </a:lnTo>
                  <a:lnTo>
                    <a:pt x="22871" y="164270"/>
                  </a:lnTo>
                  <a:lnTo>
                    <a:pt x="8458" y="204334"/>
                  </a:lnTo>
                  <a:lnTo>
                    <a:pt x="964" y="246920"/>
                  </a:lnTo>
                  <a:lnTo>
                    <a:pt x="0" y="268986"/>
                  </a:lnTo>
                  <a:lnTo>
                    <a:pt x="964" y="290942"/>
                  </a:lnTo>
                  <a:lnTo>
                    <a:pt x="8458" y="333343"/>
                  </a:lnTo>
                  <a:lnTo>
                    <a:pt x="22871" y="373260"/>
                  </a:lnTo>
                  <a:lnTo>
                    <a:pt x="43606" y="410138"/>
                  </a:lnTo>
                  <a:lnTo>
                    <a:pt x="70062" y="443417"/>
                  </a:lnTo>
                  <a:lnTo>
                    <a:pt x="101641" y="472540"/>
                  </a:lnTo>
                  <a:lnTo>
                    <a:pt x="137744" y="496950"/>
                  </a:lnTo>
                  <a:lnTo>
                    <a:pt x="177772" y="516088"/>
                  </a:lnTo>
                  <a:lnTo>
                    <a:pt x="221126" y="529397"/>
                  </a:lnTo>
                  <a:lnTo>
                    <a:pt x="267207" y="536318"/>
                  </a:lnTo>
                  <a:lnTo>
                    <a:pt x="291084" y="537210"/>
                  </a:lnTo>
                  <a:lnTo>
                    <a:pt x="314960" y="536318"/>
                  </a:lnTo>
                  <a:lnTo>
                    <a:pt x="361041" y="529397"/>
                  </a:lnTo>
                  <a:lnTo>
                    <a:pt x="404395" y="516088"/>
                  </a:lnTo>
                  <a:lnTo>
                    <a:pt x="444423" y="496950"/>
                  </a:lnTo>
                  <a:lnTo>
                    <a:pt x="480526" y="472540"/>
                  </a:lnTo>
                  <a:lnTo>
                    <a:pt x="512105" y="443417"/>
                  </a:lnTo>
                  <a:lnTo>
                    <a:pt x="538561" y="410138"/>
                  </a:lnTo>
                  <a:lnTo>
                    <a:pt x="559296" y="373260"/>
                  </a:lnTo>
                  <a:lnTo>
                    <a:pt x="573709" y="333343"/>
                  </a:lnTo>
                  <a:lnTo>
                    <a:pt x="581203" y="290942"/>
                  </a:lnTo>
                  <a:lnTo>
                    <a:pt x="582168" y="268986"/>
                  </a:lnTo>
                  <a:close/>
                </a:path>
              </a:pathLst>
            </a:custGeom>
            <a:solidFill>
              <a:srgbClr val="CCEED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28"/>
            <p:cNvSpPr/>
            <p:nvPr/>
          </p:nvSpPr>
          <p:spPr>
            <a:xfrm>
              <a:off x="4179455" y="5333133"/>
              <a:ext cx="607313" cy="560403"/>
            </a:xfrm>
            <a:custGeom>
              <a:avLst/>
              <a:gdLst/>
              <a:ahLst/>
              <a:cxnLst/>
              <a:rect l="l" t="t" r="r" b="b"/>
              <a:pathLst>
                <a:path w="607313" h="560403">
                  <a:moveTo>
                    <a:pt x="607314" y="279758"/>
                  </a:moveTo>
                  <a:lnTo>
                    <a:pt x="594368" y="203098"/>
                  </a:lnTo>
                  <a:lnTo>
                    <a:pt x="577533" y="160422"/>
                  </a:lnTo>
                  <a:lnTo>
                    <a:pt x="555208" y="122775"/>
                  </a:lnTo>
                  <a:lnTo>
                    <a:pt x="528080" y="90157"/>
                  </a:lnTo>
                  <a:lnTo>
                    <a:pt x="496837" y="62566"/>
                  </a:lnTo>
                  <a:lnTo>
                    <a:pt x="462166" y="40001"/>
                  </a:lnTo>
                  <a:lnTo>
                    <a:pt x="424753" y="22463"/>
                  </a:lnTo>
                  <a:lnTo>
                    <a:pt x="385286" y="9951"/>
                  </a:lnTo>
                  <a:lnTo>
                    <a:pt x="344452" y="2463"/>
                  </a:lnTo>
                  <a:lnTo>
                    <a:pt x="302937" y="0"/>
                  </a:lnTo>
                  <a:lnTo>
                    <a:pt x="261430" y="2560"/>
                  </a:lnTo>
                  <a:lnTo>
                    <a:pt x="220616" y="10143"/>
                  </a:lnTo>
                  <a:lnTo>
                    <a:pt x="181182" y="22749"/>
                  </a:lnTo>
                  <a:lnTo>
                    <a:pt x="143817" y="40377"/>
                  </a:lnTo>
                  <a:lnTo>
                    <a:pt x="109207" y="63025"/>
                  </a:lnTo>
                  <a:lnTo>
                    <a:pt x="78038" y="90694"/>
                  </a:lnTo>
                  <a:lnTo>
                    <a:pt x="50998" y="123384"/>
                  </a:lnTo>
                  <a:lnTo>
                    <a:pt x="28775" y="161092"/>
                  </a:lnTo>
                  <a:lnTo>
                    <a:pt x="12054" y="203819"/>
                  </a:lnTo>
                  <a:lnTo>
                    <a:pt x="1523" y="251564"/>
                  </a:lnTo>
                  <a:lnTo>
                    <a:pt x="0" y="266042"/>
                  </a:lnTo>
                  <a:lnTo>
                    <a:pt x="0" y="294998"/>
                  </a:lnTo>
                  <a:lnTo>
                    <a:pt x="3048" y="323954"/>
                  </a:lnTo>
                  <a:lnTo>
                    <a:pt x="16901" y="371959"/>
                  </a:lnTo>
                  <a:lnTo>
                    <a:pt x="25146" y="389607"/>
                  </a:lnTo>
                  <a:lnTo>
                    <a:pt x="25146" y="266804"/>
                  </a:lnTo>
                  <a:lnTo>
                    <a:pt x="26670" y="253850"/>
                  </a:lnTo>
                  <a:lnTo>
                    <a:pt x="36895" y="209475"/>
                  </a:lnTo>
                  <a:lnTo>
                    <a:pt x="52896" y="169913"/>
                  </a:lnTo>
                  <a:lnTo>
                    <a:pt x="74019" y="135155"/>
                  </a:lnTo>
                  <a:lnTo>
                    <a:pt x="99606" y="105187"/>
                  </a:lnTo>
                  <a:lnTo>
                    <a:pt x="129003" y="79998"/>
                  </a:lnTo>
                  <a:lnTo>
                    <a:pt x="161554" y="59576"/>
                  </a:lnTo>
                  <a:lnTo>
                    <a:pt x="196603" y="43910"/>
                  </a:lnTo>
                  <a:lnTo>
                    <a:pt x="233496" y="32986"/>
                  </a:lnTo>
                  <a:lnTo>
                    <a:pt x="271577" y="26794"/>
                  </a:lnTo>
                  <a:lnTo>
                    <a:pt x="310191" y="25322"/>
                  </a:lnTo>
                  <a:lnTo>
                    <a:pt x="348681" y="28557"/>
                  </a:lnTo>
                  <a:lnTo>
                    <a:pt x="386393" y="36488"/>
                  </a:lnTo>
                  <a:lnTo>
                    <a:pt x="422670" y="49103"/>
                  </a:lnTo>
                  <a:lnTo>
                    <a:pt x="456859" y="66391"/>
                  </a:lnTo>
                  <a:lnTo>
                    <a:pt x="488302" y="88339"/>
                  </a:lnTo>
                  <a:lnTo>
                    <a:pt x="516345" y="114935"/>
                  </a:lnTo>
                  <a:lnTo>
                    <a:pt x="540333" y="146167"/>
                  </a:lnTo>
                  <a:lnTo>
                    <a:pt x="559609" y="182025"/>
                  </a:lnTo>
                  <a:lnTo>
                    <a:pt x="573518" y="222495"/>
                  </a:lnTo>
                  <a:lnTo>
                    <a:pt x="581406" y="267566"/>
                  </a:lnTo>
                  <a:lnTo>
                    <a:pt x="581406" y="390317"/>
                  </a:lnTo>
                  <a:lnTo>
                    <a:pt x="588467" y="375220"/>
                  </a:lnTo>
                  <a:lnTo>
                    <a:pt x="601298" y="329891"/>
                  </a:lnTo>
                  <a:lnTo>
                    <a:pt x="607314" y="279758"/>
                  </a:lnTo>
                  <a:close/>
                </a:path>
                <a:path w="607313" h="560403">
                  <a:moveTo>
                    <a:pt x="581406" y="390317"/>
                  </a:moveTo>
                  <a:lnTo>
                    <a:pt x="581406" y="293474"/>
                  </a:lnTo>
                  <a:lnTo>
                    <a:pt x="573746" y="337673"/>
                  </a:lnTo>
                  <a:lnTo>
                    <a:pt x="560226" y="377481"/>
                  </a:lnTo>
                  <a:lnTo>
                    <a:pt x="541472" y="412878"/>
                  </a:lnTo>
                  <a:lnTo>
                    <a:pt x="518108" y="443841"/>
                  </a:lnTo>
                  <a:lnTo>
                    <a:pt x="460059" y="492379"/>
                  </a:lnTo>
                  <a:lnTo>
                    <a:pt x="391084" y="522923"/>
                  </a:lnTo>
                  <a:lnTo>
                    <a:pt x="316191" y="535300"/>
                  </a:lnTo>
                  <a:lnTo>
                    <a:pt x="278090" y="534621"/>
                  </a:lnTo>
                  <a:lnTo>
                    <a:pt x="203708" y="519423"/>
                  </a:lnTo>
                  <a:lnTo>
                    <a:pt x="135925" y="485625"/>
                  </a:lnTo>
                  <a:lnTo>
                    <a:pt x="106072" y="461697"/>
                  </a:lnTo>
                  <a:lnTo>
                    <a:pt x="79747" y="433054"/>
                  </a:lnTo>
                  <a:lnTo>
                    <a:pt x="57575" y="399675"/>
                  </a:lnTo>
                  <a:lnTo>
                    <a:pt x="40182" y="361537"/>
                  </a:lnTo>
                  <a:lnTo>
                    <a:pt x="28194" y="318620"/>
                  </a:lnTo>
                  <a:lnTo>
                    <a:pt x="25146" y="293474"/>
                  </a:lnTo>
                  <a:lnTo>
                    <a:pt x="25146" y="389607"/>
                  </a:lnTo>
                  <a:lnTo>
                    <a:pt x="61870" y="451428"/>
                  </a:lnTo>
                  <a:lnTo>
                    <a:pt x="91563" y="482972"/>
                  </a:lnTo>
                  <a:lnTo>
                    <a:pt x="125112" y="509110"/>
                  </a:lnTo>
                  <a:lnTo>
                    <a:pt x="161807" y="529882"/>
                  </a:lnTo>
                  <a:lnTo>
                    <a:pt x="200935" y="545328"/>
                  </a:lnTo>
                  <a:lnTo>
                    <a:pt x="241786" y="555488"/>
                  </a:lnTo>
                  <a:lnTo>
                    <a:pt x="283647" y="560403"/>
                  </a:lnTo>
                  <a:lnTo>
                    <a:pt x="325807" y="560112"/>
                  </a:lnTo>
                  <a:lnTo>
                    <a:pt x="367554" y="554657"/>
                  </a:lnTo>
                  <a:lnTo>
                    <a:pt x="408178" y="544076"/>
                  </a:lnTo>
                  <a:lnTo>
                    <a:pt x="446966" y="528411"/>
                  </a:lnTo>
                  <a:lnTo>
                    <a:pt x="483206" y="507701"/>
                  </a:lnTo>
                  <a:lnTo>
                    <a:pt x="516188" y="481987"/>
                  </a:lnTo>
                  <a:lnTo>
                    <a:pt x="545200" y="451308"/>
                  </a:lnTo>
                  <a:lnTo>
                    <a:pt x="569530" y="415706"/>
                  </a:lnTo>
                  <a:lnTo>
                    <a:pt x="581406" y="390317"/>
                  </a:lnTo>
                  <a:close/>
                </a:path>
              </a:pathLst>
            </a:custGeom>
            <a:solidFill>
              <a:srgbClr val="00956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29"/>
            <p:cNvSpPr txBox="1"/>
            <p:nvPr/>
          </p:nvSpPr>
          <p:spPr>
            <a:xfrm>
              <a:off x="4374013" y="5468873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latin typeface="Times New Roman"/>
                  <a:cs typeface="Times New Roman"/>
                </a:rPr>
                <a:t>3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84" name="object 30"/>
            <p:cNvSpPr/>
            <p:nvPr/>
          </p:nvSpPr>
          <p:spPr>
            <a:xfrm>
              <a:off x="5801753" y="5412485"/>
              <a:ext cx="582168" cy="537210"/>
            </a:xfrm>
            <a:custGeom>
              <a:avLst/>
              <a:gdLst/>
              <a:ahLst/>
              <a:cxnLst/>
              <a:rect l="l" t="t" r="r" b="b"/>
              <a:pathLst>
                <a:path w="582168" h="537210">
                  <a:moveTo>
                    <a:pt x="582168" y="268224"/>
                  </a:moveTo>
                  <a:lnTo>
                    <a:pt x="578358" y="224791"/>
                  </a:lnTo>
                  <a:lnTo>
                    <a:pt x="567330" y="183562"/>
                  </a:lnTo>
                  <a:lnTo>
                    <a:pt x="549681" y="145095"/>
                  </a:lnTo>
                  <a:lnTo>
                    <a:pt x="526011" y="109947"/>
                  </a:lnTo>
                  <a:lnTo>
                    <a:pt x="496919" y="78676"/>
                  </a:lnTo>
                  <a:lnTo>
                    <a:pt x="463003" y="51840"/>
                  </a:lnTo>
                  <a:lnTo>
                    <a:pt x="424863" y="29996"/>
                  </a:lnTo>
                  <a:lnTo>
                    <a:pt x="383097" y="13703"/>
                  </a:lnTo>
                  <a:lnTo>
                    <a:pt x="338304" y="3518"/>
                  </a:lnTo>
                  <a:lnTo>
                    <a:pt x="291084" y="0"/>
                  </a:lnTo>
                  <a:lnTo>
                    <a:pt x="267207" y="891"/>
                  </a:lnTo>
                  <a:lnTo>
                    <a:pt x="221126" y="7812"/>
                  </a:lnTo>
                  <a:lnTo>
                    <a:pt x="177772" y="21121"/>
                  </a:lnTo>
                  <a:lnTo>
                    <a:pt x="137744" y="40259"/>
                  </a:lnTo>
                  <a:lnTo>
                    <a:pt x="101641" y="64669"/>
                  </a:lnTo>
                  <a:lnTo>
                    <a:pt x="70062" y="93792"/>
                  </a:lnTo>
                  <a:lnTo>
                    <a:pt x="43606" y="127071"/>
                  </a:lnTo>
                  <a:lnTo>
                    <a:pt x="22871" y="163949"/>
                  </a:lnTo>
                  <a:lnTo>
                    <a:pt x="8458" y="203866"/>
                  </a:lnTo>
                  <a:lnTo>
                    <a:pt x="964" y="246267"/>
                  </a:lnTo>
                  <a:lnTo>
                    <a:pt x="0" y="268224"/>
                  </a:lnTo>
                  <a:lnTo>
                    <a:pt x="964" y="290289"/>
                  </a:lnTo>
                  <a:lnTo>
                    <a:pt x="8458" y="332875"/>
                  </a:lnTo>
                  <a:lnTo>
                    <a:pt x="22871" y="372939"/>
                  </a:lnTo>
                  <a:lnTo>
                    <a:pt x="43606" y="409929"/>
                  </a:lnTo>
                  <a:lnTo>
                    <a:pt x="70062" y="443290"/>
                  </a:lnTo>
                  <a:lnTo>
                    <a:pt x="101641" y="472471"/>
                  </a:lnTo>
                  <a:lnTo>
                    <a:pt x="137744" y="496917"/>
                  </a:lnTo>
                  <a:lnTo>
                    <a:pt x="177772" y="516076"/>
                  </a:lnTo>
                  <a:lnTo>
                    <a:pt x="221126" y="529394"/>
                  </a:lnTo>
                  <a:lnTo>
                    <a:pt x="267207" y="536318"/>
                  </a:lnTo>
                  <a:lnTo>
                    <a:pt x="291084" y="537210"/>
                  </a:lnTo>
                  <a:lnTo>
                    <a:pt x="314960" y="536318"/>
                  </a:lnTo>
                  <a:lnTo>
                    <a:pt x="361041" y="529394"/>
                  </a:lnTo>
                  <a:lnTo>
                    <a:pt x="404395" y="516076"/>
                  </a:lnTo>
                  <a:lnTo>
                    <a:pt x="444423" y="496917"/>
                  </a:lnTo>
                  <a:lnTo>
                    <a:pt x="480526" y="472471"/>
                  </a:lnTo>
                  <a:lnTo>
                    <a:pt x="512105" y="443290"/>
                  </a:lnTo>
                  <a:lnTo>
                    <a:pt x="538561" y="409929"/>
                  </a:lnTo>
                  <a:lnTo>
                    <a:pt x="559296" y="372939"/>
                  </a:lnTo>
                  <a:lnTo>
                    <a:pt x="573709" y="332875"/>
                  </a:lnTo>
                  <a:lnTo>
                    <a:pt x="581203" y="290289"/>
                  </a:lnTo>
                  <a:lnTo>
                    <a:pt x="582168" y="268224"/>
                  </a:lnTo>
                  <a:close/>
                </a:path>
              </a:pathLst>
            </a:custGeom>
            <a:solidFill>
              <a:srgbClr val="CCEED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31"/>
            <p:cNvSpPr/>
            <p:nvPr/>
          </p:nvSpPr>
          <p:spPr>
            <a:xfrm>
              <a:off x="5789561" y="5400575"/>
              <a:ext cx="607313" cy="560308"/>
            </a:xfrm>
            <a:custGeom>
              <a:avLst/>
              <a:gdLst/>
              <a:ahLst/>
              <a:cxnLst/>
              <a:rect l="l" t="t" r="r" b="b"/>
              <a:pathLst>
                <a:path w="607313" h="560308">
                  <a:moveTo>
                    <a:pt x="607314" y="280135"/>
                  </a:moveTo>
                  <a:lnTo>
                    <a:pt x="594396" y="203390"/>
                  </a:lnTo>
                  <a:lnTo>
                    <a:pt x="577581" y="160642"/>
                  </a:lnTo>
                  <a:lnTo>
                    <a:pt x="555271" y="122934"/>
                  </a:lnTo>
                  <a:lnTo>
                    <a:pt x="528153" y="90265"/>
                  </a:lnTo>
                  <a:lnTo>
                    <a:pt x="496916" y="62633"/>
                  </a:lnTo>
                  <a:lnTo>
                    <a:pt x="462246" y="40037"/>
                  </a:lnTo>
                  <a:lnTo>
                    <a:pt x="424831" y="22477"/>
                  </a:lnTo>
                  <a:lnTo>
                    <a:pt x="385359" y="9952"/>
                  </a:lnTo>
                  <a:lnTo>
                    <a:pt x="344518" y="2460"/>
                  </a:lnTo>
                  <a:lnTo>
                    <a:pt x="302995" y="0"/>
                  </a:lnTo>
                  <a:lnTo>
                    <a:pt x="261477" y="2571"/>
                  </a:lnTo>
                  <a:lnTo>
                    <a:pt x="220652" y="10172"/>
                  </a:lnTo>
                  <a:lnTo>
                    <a:pt x="181208" y="22802"/>
                  </a:lnTo>
                  <a:lnTo>
                    <a:pt x="143833" y="40461"/>
                  </a:lnTo>
                  <a:lnTo>
                    <a:pt x="109214" y="63146"/>
                  </a:lnTo>
                  <a:lnTo>
                    <a:pt x="78038" y="90857"/>
                  </a:lnTo>
                  <a:lnTo>
                    <a:pt x="50994" y="123594"/>
                  </a:lnTo>
                  <a:lnTo>
                    <a:pt x="28768" y="161353"/>
                  </a:lnTo>
                  <a:lnTo>
                    <a:pt x="12049" y="204136"/>
                  </a:lnTo>
                  <a:lnTo>
                    <a:pt x="1523" y="251941"/>
                  </a:lnTo>
                  <a:lnTo>
                    <a:pt x="0" y="266419"/>
                  </a:lnTo>
                  <a:lnTo>
                    <a:pt x="0" y="295375"/>
                  </a:lnTo>
                  <a:lnTo>
                    <a:pt x="3048" y="323569"/>
                  </a:lnTo>
                  <a:lnTo>
                    <a:pt x="16799" y="371565"/>
                  </a:lnTo>
                  <a:lnTo>
                    <a:pt x="25146" y="389506"/>
                  </a:lnTo>
                  <a:lnTo>
                    <a:pt x="25146" y="280135"/>
                  </a:lnTo>
                  <a:lnTo>
                    <a:pt x="26670" y="254227"/>
                  </a:lnTo>
                  <a:lnTo>
                    <a:pt x="36951" y="209747"/>
                  </a:lnTo>
                  <a:lnTo>
                    <a:pt x="53003" y="170095"/>
                  </a:lnTo>
                  <a:lnTo>
                    <a:pt x="74169" y="135259"/>
                  </a:lnTo>
                  <a:lnTo>
                    <a:pt x="99795" y="105226"/>
                  </a:lnTo>
                  <a:lnTo>
                    <a:pt x="129224" y="79983"/>
                  </a:lnTo>
                  <a:lnTo>
                    <a:pt x="161802" y="59520"/>
                  </a:lnTo>
                  <a:lnTo>
                    <a:pt x="196872" y="43822"/>
                  </a:lnTo>
                  <a:lnTo>
                    <a:pt x="233780" y="32880"/>
                  </a:lnTo>
                  <a:lnTo>
                    <a:pt x="271870" y="26679"/>
                  </a:lnTo>
                  <a:lnTo>
                    <a:pt x="310486" y="25207"/>
                  </a:lnTo>
                  <a:lnTo>
                    <a:pt x="348973" y="28454"/>
                  </a:lnTo>
                  <a:lnTo>
                    <a:pt x="386676" y="36405"/>
                  </a:lnTo>
                  <a:lnTo>
                    <a:pt x="422939" y="49050"/>
                  </a:lnTo>
                  <a:lnTo>
                    <a:pt x="457107" y="66376"/>
                  </a:lnTo>
                  <a:lnTo>
                    <a:pt x="488524" y="88370"/>
                  </a:lnTo>
                  <a:lnTo>
                    <a:pt x="516534" y="115021"/>
                  </a:lnTo>
                  <a:lnTo>
                    <a:pt x="540483" y="146315"/>
                  </a:lnTo>
                  <a:lnTo>
                    <a:pt x="559715" y="182242"/>
                  </a:lnTo>
                  <a:lnTo>
                    <a:pt x="573574" y="222789"/>
                  </a:lnTo>
                  <a:lnTo>
                    <a:pt x="581406" y="267943"/>
                  </a:lnTo>
                  <a:lnTo>
                    <a:pt x="581406" y="390597"/>
                  </a:lnTo>
                  <a:lnTo>
                    <a:pt x="588443" y="375579"/>
                  </a:lnTo>
                  <a:lnTo>
                    <a:pt x="601291" y="330264"/>
                  </a:lnTo>
                  <a:lnTo>
                    <a:pt x="607314" y="280135"/>
                  </a:lnTo>
                  <a:close/>
                </a:path>
                <a:path w="607313" h="560308">
                  <a:moveTo>
                    <a:pt x="581406" y="390597"/>
                  </a:moveTo>
                  <a:lnTo>
                    <a:pt x="581406" y="293851"/>
                  </a:lnTo>
                  <a:lnTo>
                    <a:pt x="573683" y="338030"/>
                  </a:lnTo>
                  <a:lnTo>
                    <a:pt x="560129" y="377814"/>
                  </a:lnTo>
                  <a:lnTo>
                    <a:pt x="541365" y="413180"/>
                  </a:lnTo>
                  <a:lnTo>
                    <a:pt x="518013" y="444110"/>
                  </a:lnTo>
                  <a:lnTo>
                    <a:pt x="460035" y="492576"/>
                  </a:lnTo>
                  <a:lnTo>
                    <a:pt x="391174" y="523050"/>
                  </a:lnTo>
                  <a:lnTo>
                    <a:pt x="316406" y="535371"/>
                  </a:lnTo>
                  <a:lnTo>
                    <a:pt x="278362" y="534673"/>
                  </a:lnTo>
                  <a:lnTo>
                    <a:pt x="204068" y="519460"/>
                  </a:lnTo>
                  <a:lnTo>
                    <a:pt x="136312" y="485687"/>
                  </a:lnTo>
                  <a:lnTo>
                    <a:pt x="106442" y="461790"/>
                  </a:lnTo>
                  <a:lnTo>
                    <a:pt x="80072" y="433193"/>
                  </a:lnTo>
                  <a:lnTo>
                    <a:pt x="57826" y="399876"/>
                  </a:lnTo>
                  <a:lnTo>
                    <a:pt x="40326" y="361817"/>
                  </a:lnTo>
                  <a:lnTo>
                    <a:pt x="28194" y="318997"/>
                  </a:lnTo>
                  <a:lnTo>
                    <a:pt x="25146" y="280135"/>
                  </a:lnTo>
                  <a:lnTo>
                    <a:pt x="25146" y="389506"/>
                  </a:lnTo>
                  <a:lnTo>
                    <a:pt x="61626" y="451057"/>
                  </a:lnTo>
                  <a:lnTo>
                    <a:pt x="91274" y="482629"/>
                  </a:lnTo>
                  <a:lnTo>
                    <a:pt x="124794" y="508804"/>
                  </a:lnTo>
                  <a:lnTo>
                    <a:pt x="161474" y="529621"/>
                  </a:lnTo>
                  <a:lnTo>
                    <a:pt x="200600" y="545118"/>
                  </a:lnTo>
                  <a:lnTo>
                    <a:pt x="241458" y="555334"/>
                  </a:lnTo>
                  <a:lnTo>
                    <a:pt x="283337" y="560308"/>
                  </a:lnTo>
                  <a:lnTo>
                    <a:pt x="325521" y="560079"/>
                  </a:lnTo>
                  <a:lnTo>
                    <a:pt x="367299" y="554685"/>
                  </a:lnTo>
                  <a:lnTo>
                    <a:pt x="407957" y="544166"/>
                  </a:lnTo>
                  <a:lnTo>
                    <a:pt x="446781" y="528559"/>
                  </a:lnTo>
                  <a:lnTo>
                    <a:pt x="483059" y="507904"/>
                  </a:lnTo>
                  <a:lnTo>
                    <a:pt x="516078" y="482240"/>
                  </a:lnTo>
                  <a:lnTo>
                    <a:pt x="545123" y="451605"/>
                  </a:lnTo>
                  <a:lnTo>
                    <a:pt x="569483" y="416038"/>
                  </a:lnTo>
                  <a:lnTo>
                    <a:pt x="581406" y="390597"/>
                  </a:lnTo>
                  <a:close/>
                </a:path>
              </a:pathLst>
            </a:custGeom>
            <a:solidFill>
              <a:srgbClr val="00956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32"/>
            <p:cNvSpPr txBox="1"/>
            <p:nvPr/>
          </p:nvSpPr>
          <p:spPr>
            <a:xfrm>
              <a:off x="5984881" y="5536692"/>
              <a:ext cx="215900" cy="3276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dirty="0" smtClean="0">
                  <a:latin typeface="Times New Roman"/>
                  <a:cs typeface="Times New Roman"/>
                </a:rPr>
                <a:t>q</a:t>
              </a:r>
              <a:r>
                <a:rPr sz="1800" baseline="-20833" dirty="0" smtClean="0">
                  <a:latin typeface="Times New Roman"/>
                  <a:cs typeface="Times New Roman"/>
                </a:rPr>
                <a:t>4</a:t>
              </a:r>
              <a:endParaRPr sz="1800" baseline="-20833">
                <a:latin typeface="Times New Roman"/>
                <a:cs typeface="Times New Roman"/>
              </a:endParaRPr>
            </a:p>
          </p:txBody>
        </p:sp>
        <p:sp>
          <p:nvSpPr>
            <p:cNvPr id="87" name="object 33"/>
            <p:cNvSpPr txBox="1"/>
            <p:nvPr/>
          </p:nvSpPr>
          <p:spPr>
            <a:xfrm>
              <a:off x="929753" y="3987038"/>
              <a:ext cx="1973580" cy="743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>
                <a:lnSpc>
                  <a:spcPct val="100000"/>
                </a:lnSpc>
              </a:pPr>
              <a:r>
                <a:rPr sz="1600" b="1" spc="-5" dirty="0" smtClean="0">
                  <a:latin typeface="Times New Roman"/>
                  <a:cs typeface="Times New Roman"/>
                </a:rPr>
                <a:t>Λέξει</a:t>
              </a:r>
              <a:r>
                <a:rPr sz="1600" b="1" spc="0" dirty="0" smtClean="0">
                  <a:latin typeface="Times New Roman"/>
                  <a:cs typeface="Times New Roman"/>
                </a:rPr>
                <a:t>ς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που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τελειώνουν </a:t>
              </a:r>
              <a:r>
                <a:rPr sz="1600" b="1" spc="-5" dirty="0" smtClean="0">
                  <a:latin typeface="Times New Roman"/>
                  <a:cs typeface="Times New Roman"/>
                </a:rPr>
                <a:t>σ</a:t>
              </a:r>
              <a:r>
                <a:rPr sz="1600" b="1" spc="0" dirty="0" smtClean="0">
                  <a:latin typeface="Times New Roman"/>
                  <a:cs typeface="Times New Roman"/>
                </a:rPr>
                <a:t>ε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0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-5" dirty="0" smtClean="0">
                  <a:latin typeface="Times New Roman"/>
                  <a:cs typeface="Times New Roman"/>
                </a:rPr>
                <a:t>α</a:t>
              </a:r>
              <a:r>
                <a:rPr sz="1600" b="1" spc="0" dirty="0" smtClean="0">
                  <a:latin typeface="Times New Roman"/>
                  <a:cs typeface="Times New Roman"/>
                </a:rPr>
                <a:t>ι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έ</a:t>
              </a:r>
              <a:r>
                <a:rPr sz="1600" b="1" spc="-50" dirty="0" smtClean="0">
                  <a:latin typeface="Times New Roman"/>
                  <a:cs typeface="Times New Roman"/>
                </a:rPr>
                <a:t>χ</a:t>
              </a:r>
              <a:r>
                <a:rPr sz="1600" b="1" spc="0" dirty="0" smtClean="0">
                  <a:latin typeface="Times New Roman"/>
                  <a:cs typeface="Times New Roman"/>
                </a:rPr>
                <a:t>ουν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άρτιο μή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0" dirty="0" smtClean="0">
                  <a:latin typeface="Times New Roman"/>
                  <a:cs typeface="Times New Roman"/>
                </a:rPr>
                <a:t>ος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88" name="object 34"/>
            <p:cNvSpPr/>
            <p:nvPr/>
          </p:nvSpPr>
          <p:spPr>
            <a:xfrm>
              <a:off x="2984639" y="4124705"/>
              <a:ext cx="456438" cy="113537"/>
            </a:xfrm>
            <a:custGeom>
              <a:avLst/>
              <a:gdLst/>
              <a:ahLst/>
              <a:cxnLst/>
              <a:rect l="l" t="t" r="r" b="b"/>
              <a:pathLst>
                <a:path w="456438" h="113537">
                  <a:moveTo>
                    <a:pt x="381000" y="76199"/>
                  </a:moveTo>
                  <a:lnTo>
                    <a:pt x="381000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381000" y="76199"/>
                  </a:lnTo>
                  <a:close/>
                </a:path>
                <a:path w="456438" h="113537">
                  <a:moveTo>
                    <a:pt x="456438" y="38099"/>
                  </a:moveTo>
                  <a:lnTo>
                    <a:pt x="381000" y="-37338"/>
                  </a:lnTo>
                  <a:lnTo>
                    <a:pt x="381000" y="113537"/>
                  </a:lnTo>
                  <a:lnTo>
                    <a:pt x="456438" y="38099"/>
                  </a:lnTo>
                  <a:close/>
                </a:path>
              </a:pathLst>
            </a:custGeom>
            <a:solidFill>
              <a:srgbClr val="22228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35"/>
            <p:cNvSpPr/>
            <p:nvPr/>
          </p:nvSpPr>
          <p:spPr>
            <a:xfrm>
              <a:off x="2972447" y="4056888"/>
              <a:ext cx="486918" cy="211836"/>
            </a:xfrm>
            <a:custGeom>
              <a:avLst/>
              <a:gdLst/>
              <a:ahLst/>
              <a:cxnLst/>
              <a:rect l="l" t="t" r="r" b="b"/>
              <a:pathLst>
                <a:path w="486918" h="211836">
                  <a:moveTo>
                    <a:pt x="393192" y="55625"/>
                  </a:moveTo>
                  <a:lnTo>
                    <a:pt x="0" y="55625"/>
                  </a:lnTo>
                  <a:lnTo>
                    <a:pt x="0" y="156209"/>
                  </a:lnTo>
                  <a:lnTo>
                    <a:pt x="12191" y="156209"/>
                  </a:lnTo>
                  <a:lnTo>
                    <a:pt x="12192" y="80771"/>
                  </a:lnTo>
                  <a:lnTo>
                    <a:pt x="25146" y="67817"/>
                  </a:lnTo>
                  <a:lnTo>
                    <a:pt x="25146" y="80771"/>
                  </a:lnTo>
                  <a:lnTo>
                    <a:pt x="380238" y="80771"/>
                  </a:lnTo>
                  <a:lnTo>
                    <a:pt x="380238" y="67817"/>
                  </a:lnTo>
                  <a:lnTo>
                    <a:pt x="393192" y="55625"/>
                  </a:lnTo>
                  <a:close/>
                </a:path>
                <a:path w="486918" h="211836">
                  <a:moveTo>
                    <a:pt x="25146" y="80771"/>
                  </a:moveTo>
                  <a:lnTo>
                    <a:pt x="25146" y="67817"/>
                  </a:lnTo>
                  <a:lnTo>
                    <a:pt x="12192" y="80771"/>
                  </a:lnTo>
                  <a:lnTo>
                    <a:pt x="25146" y="80771"/>
                  </a:lnTo>
                  <a:close/>
                </a:path>
                <a:path w="486918" h="211836">
                  <a:moveTo>
                    <a:pt x="25146" y="131063"/>
                  </a:moveTo>
                  <a:lnTo>
                    <a:pt x="25146" y="80771"/>
                  </a:lnTo>
                  <a:lnTo>
                    <a:pt x="12192" y="80771"/>
                  </a:lnTo>
                  <a:lnTo>
                    <a:pt x="12192" y="131063"/>
                  </a:lnTo>
                  <a:lnTo>
                    <a:pt x="25146" y="131063"/>
                  </a:lnTo>
                  <a:close/>
                </a:path>
                <a:path w="486918" h="211836">
                  <a:moveTo>
                    <a:pt x="406146" y="150113"/>
                  </a:moveTo>
                  <a:lnTo>
                    <a:pt x="406146" y="131063"/>
                  </a:lnTo>
                  <a:lnTo>
                    <a:pt x="12192" y="131063"/>
                  </a:lnTo>
                  <a:lnTo>
                    <a:pt x="25146" y="143255"/>
                  </a:lnTo>
                  <a:lnTo>
                    <a:pt x="25146" y="156209"/>
                  </a:lnTo>
                  <a:lnTo>
                    <a:pt x="380238" y="156209"/>
                  </a:lnTo>
                  <a:lnTo>
                    <a:pt x="380238" y="143255"/>
                  </a:lnTo>
                  <a:lnTo>
                    <a:pt x="393192" y="156209"/>
                  </a:lnTo>
                  <a:lnTo>
                    <a:pt x="393192" y="163067"/>
                  </a:lnTo>
                  <a:lnTo>
                    <a:pt x="406146" y="150113"/>
                  </a:lnTo>
                  <a:close/>
                </a:path>
                <a:path w="486918" h="211836">
                  <a:moveTo>
                    <a:pt x="25146" y="156209"/>
                  </a:moveTo>
                  <a:lnTo>
                    <a:pt x="25146" y="143255"/>
                  </a:lnTo>
                  <a:lnTo>
                    <a:pt x="12192" y="131063"/>
                  </a:lnTo>
                  <a:lnTo>
                    <a:pt x="12191" y="156209"/>
                  </a:lnTo>
                  <a:lnTo>
                    <a:pt x="25146" y="156209"/>
                  </a:lnTo>
                  <a:close/>
                </a:path>
                <a:path w="486918" h="211836">
                  <a:moveTo>
                    <a:pt x="486918" y="105917"/>
                  </a:moveTo>
                  <a:lnTo>
                    <a:pt x="380238" y="0"/>
                  </a:lnTo>
                  <a:lnTo>
                    <a:pt x="380238" y="55625"/>
                  </a:lnTo>
                  <a:lnTo>
                    <a:pt x="384048" y="55625"/>
                  </a:lnTo>
                  <a:lnTo>
                    <a:pt x="384048" y="39623"/>
                  </a:lnTo>
                  <a:lnTo>
                    <a:pt x="406146" y="30479"/>
                  </a:lnTo>
                  <a:lnTo>
                    <a:pt x="406146" y="61721"/>
                  </a:lnTo>
                  <a:lnTo>
                    <a:pt x="450342" y="105917"/>
                  </a:lnTo>
                  <a:lnTo>
                    <a:pt x="459486" y="96773"/>
                  </a:lnTo>
                  <a:lnTo>
                    <a:pt x="459486" y="133154"/>
                  </a:lnTo>
                  <a:lnTo>
                    <a:pt x="486918" y="105917"/>
                  </a:lnTo>
                  <a:close/>
                </a:path>
                <a:path w="486918" h="211836">
                  <a:moveTo>
                    <a:pt x="393192" y="80771"/>
                  </a:moveTo>
                  <a:lnTo>
                    <a:pt x="393192" y="55625"/>
                  </a:lnTo>
                  <a:lnTo>
                    <a:pt x="380238" y="67817"/>
                  </a:lnTo>
                  <a:lnTo>
                    <a:pt x="380238" y="80771"/>
                  </a:lnTo>
                  <a:lnTo>
                    <a:pt x="393192" y="80771"/>
                  </a:lnTo>
                  <a:close/>
                </a:path>
                <a:path w="486918" h="211836">
                  <a:moveTo>
                    <a:pt x="393192" y="156209"/>
                  </a:moveTo>
                  <a:lnTo>
                    <a:pt x="380238" y="143255"/>
                  </a:lnTo>
                  <a:lnTo>
                    <a:pt x="380238" y="156209"/>
                  </a:lnTo>
                  <a:lnTo>
                    <a:pt x="393192" y="156209"/>
                  </a:lnTo>
                  <a:close/>
                </a:path>
                <a:path w="486918" h="211836">
                  <a:moveTo>
                    <a:pt x="393192" y="163067"/>
                  </a:moveTo>
                  <a:lnTo>
                    <a:pt x="393192" y="156209"/>
                  </a:lnTo>
                  <a:lnTo>
                    <a:pt x="380238" y="156209"/>
                  </a:lnTo>
                  <a:lnTo>
                    <a:pt x="380238" y="211835"/>
                  </a:lnTo>
                  <a:lnTo>
                    <a:pt x="384048" y="208053"/>
                  </a:lnTo>
                  <a:lnTo>
                    <a:pt x="384048" y="172211"/>
                  </a:lnTo>
                  <a:lnTo>
                    <a:pt x="393192" y="163067"/>
                  </a:lnTo>
                  <a:close/>
                </a:path>
                <a:path w="486918" h="211836">
                  <a:moveTo>
                    <a:pt x="406146" y="61721"/>
                  </a:moveTo>
                  <a:lnTo>
                    <a:pt x="406146" y="30479"/>
                  </a:lnTo>
                  <a:lnTo>
                    <a:pt x="384048" y="39623"/>
                  </a:lnTo>
                  <a:lnTo>
                    <a:pt x="406146" y="61721"/>
                  </a:lnTo>
                  <a:close/>
                </a:path>
                <a:path w="486918" h="211836">
                  <a:moveTo>
                    <a:pt x="406146" y="80771"/>
                  </a:moveTo>
                  <a:lnTo>
                    <a:pt x="406146" y="61721"/>
                  </a:lnTo>
                  <a:lnTo>
                    <a:pt x="384048" y="39623"/>
                  </a:lnTo>
                  <a:lnTo>
                    <a:pt x="384048" y="55625"/>
                  </a:lnTo>
                  <a:lnTo>
                    <a:pt x="393192" y="55625"/>
                  </a:lnTo>
                  <a:lnTo>
                    <a:pt x="393192" y="80771"/>
                  </a:lnTo>
                  <a:lnTo>
                    <a:pt x="406146" y="80771"/>
                  </a:lnTo>
                  <a:close/>
                </a:path>
                <a:path w="486918" h="211836">
                  <a:moveTo>
                    <a:pt x="459486" y="133154"/>
                  </a:moveTo>
                  <a:lnTo>
                    <a:pt x="459486" y="115061"/>
                  </a:lnTo>
                  <a:lnTo>
                    <a:pt x="450342" y="105917"/>
                  </a:lnTo>
                  <a:lnTo>
                    <a:pt x="384048" y="172211"/>
                  </a:lnTo>
                  <a:lnTo>
                    <a:pt x="406146" y="181355"/>
                  </a:lnTo>
                  <a:lnTo>
                    <a:pt x="406146" y="186113"/>
                  </a:lnTo>
                  <a:lnTo>
                    <a:pt x="459486" y="133154"/>
                  </a:lnTo>
                  <a:close/>
                </a:path>
                <a:path w="486918" h="211836">
                  <a:moveTo>
                    <a:pt x="406146" y="186113"/>
                  </a:moveTo>
                  <a:lnTo>
                    <a:pt x="406146" y="181355"/>
                  </a:lnTo>
                  <a:lnTo>
                    <a:pt x="384048" y="172211"/>
                  </a:lnTo>
                  <a:lnTo>
                    <a:pt x="384048" y="208053"/>
                  </a:lnTo>
                  <a:lnTo>
                    <a:pt x="406146" y="186113"/>
                  </a:lnTo>
                  <a:close/>
                </a:path>
                <a:path w="486918" h="211836">
                  <a:moveTo>
                    <a:pt x="459486" y="115061"/>
                  </a:moveTo>
                  <a:lnTo>
                    <a:pt x="459486" y="96773"/>
                  </a:lnTo>
                  <a:lnTo>
                    <a:pt x="450342" y="105917"/>
                  </a:lnTo>
                  <a:lnTo>
                    <a:pt x="459486" y="115061"/>
                  </a:lnTo>
                  <a:close/>
                </a:path>
              </a:pathLst>
            </a:custGeom>
            <a:solidFill>
              <a:srgbClr val="00956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36"/>
            <p:cNvSpPr txBox="1"/>
            <p:nvPr/>
          </p:nvSpPr>
          <p:spPr>
            <a:xfrm>
              <a:off x="7627753" y="3873500"/>
              <a:ext cx="1973580" cy="743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41910" marR="12700" indent="-29845" algn="r">
                <a:lnSpc>
                  <a:spcPct val="100000"/>
                </a:lnSpc>
              </a:pPr>
              <a:r>
                <a:rPr sz="1600" b="1" spc="-5" dirty="0" smtClean="0">
                  <a:latin typeface="Times New Roman"/>
                  <a:cs typeface="Times New Roman"/>
                </a:rPr>
                <a:t>Λέξει</a:t>
              </a:r>
              <a:r>
                <a:rPr sz="1600" b="1" spc="0" dirty="0" smtClean="0">
                  <a:latin typeface="Times New Roman"/>
                  <a:cs typeface="Times New Roman"/>
                </a:rPr>
                <a:t>ς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που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τελειώνουν </a:t>
              </a:r>
              <a:r>
                <a:rPr sz="1600" b="1" spc="-5" dirty="0" smtClean="0">
                  <a:latin typeface="Times New Roman"/>
                  <a:cs typeface="Times New Roman"/>
                </a:rPr>
                <a:t>σ</a:t>
              </a:r>
              <a:r>
                <a:rPr sz="1600" b="1" spc="0" dirty="0" smtClean="0">
                  <a:latin typeface="Times New Roman"/>
                  <a:cs typeface="Times New Roman"/>
                </a:rPr>
                <a:t>ε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0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0" dirty="0" smtClean="0">
                  <a:latin typeface="Times New Roman"/>
                  <a:cs typeface="Times New Roman"/>
                </a:rPr>
                <a:t>αι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έ</a:t>
              </a:r>
              <a:r>
                <a:rPr sz="1600" b="1" spc="-50" dirty="0" smtClean="0">
                  <a:latin typeface="Times New Roman"/>
                  <a:cs typeface="Times New Roman"/>
                </a:rPr>
                <a:t>χ</a:t>
              </a:r>
              <a:r>
                <a:rPr sz="1600" b="1" spc="0" dirty="0" smtClean="0">
                  <a:latin typeface="Times New Roman"/>
                  <a:cs typeface="Times New Roman"/>
                </a:rPr>
                <a:t>ουν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-5" dirty="0" smtClean="0">
                  <a:latin typeface="Times New Roman"/>
                  <a:cs typeface="Times New Roman"/>
                </a:rPr>
                <a:t>περιττό</a:t>
              </a:r>
              <a:endParaRPr sz="1600">
                <a:latin typeface="Times New Roman"/>
                <a:cs typeface="Times New Roman"/>
              </a:endParaRPr>
            </a:p>
            <a:p>
              <a:pPr marR="12700" algn="r">
                <a:lnSpc>
                  <a:spcPct val="100000"/>
                </a:lnSpc>
              </a:pPr>
              <a:r>
                <a:rPr sz="1600" b="1" dirty="0" smtClean="0">
                  <a:latin typeface="Times New Roman"/>
                  <a:cs typeface="Times New Roman"/>
                </a:rPr>
                <a:t>μή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0" dirty="0" smtClean="0">
                  <a:latin typeface="Times New Roman"/>
                  <a:cs typeface="Times New Roman"/>
                </a:rPr>
                <a:t>ος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91" name="object 37"/>
            <p:cNvSpPr/>
            <p:nvPr/>
          </p:nvSpPr>
          <p:spPr>
            <a:xfrm>
              <a:off x="6963041" y="4068317"/>
              <a:ext cx="495300" cy="1882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38"/>
            <p:cNvSpPr txBox="1"/>
            <p:nvPr/>
          </p:nvSpPr>
          <p:spPr>
            <a:xfrm>
              <a:off x="1005953" y="5473700"/>
              <a:ext cx="1973580" cy="743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just">
                <a:lnSpc>
                  <a:spcPct val="100000"/>
                </a:lnSpc>
              </a:pPr>
              <a:r>
                <a:rPr sz="1600" b="1" spc="-5" dirty="0" smtClean="0">
                  <a:latin typeface="Times New Roman"/>
                  <a:cs typeface="Times New Roman"/>
                </a:rPr>
                <a:t>Λέξει</a:t>
              </a:r>
              <a:r>
                <a:rPr sz="1600" b="1" spc="0" dirty="0" smtClean="0">
                  <a:latin typeface="Times New Roman"/>
                  <a:cs typeface="Times New Roman"/>
                </a:rPr>
                <a:t>ς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που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τελειώνουν </a:t>
              </a:r>
              <a:r>
                <a:rPr sz="1600" b="1" spc="-5" dirty="0" smtClean="0">
                  <a:latin typeface="Times New Roman"/>
                  <a:cs typeface="Times New Roman"/>
                </a:rPr>
                <a:t>σ</a:t>
              </a:r>
              <a:r>
                <a:rPr sz="1600" b="1" spc="0" dirty="0" smtClean="0">
                  <a:latin typeface="Times New Roman"/>
                  <a:cs typeface="Times New Roman"/>
                </a:rPr>
                <a:t>ε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1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-5" dirty="0" smtClean="0">
                  <a:latin typeface="Times New Roman"/>
                  <a:cs typeface="Times New Roman"/>
                </a:rPr>
                <a:t>α</a:t>
              </a:r>
              <a:r>
                <a:rPr sz="1600" b="1" spc="0" dirty="0" smtClean="0">
                  <a:latin typeface="Times New Roman"/>
                  <a:cs typeface="Times New Roman"/>
                </a:rPr>
                <a:t>ι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έ</a:t>
              </a:r>
              <a:r>
                <a:rPr sz="1600" b="1" spc="-50" dirty="0" smtClean="0">
                  <a:latin typeface="Times New Roman"/>
                  <a:cs typeface="Times New Roman"/>
                </a:rPr>
                <a:t>χ</a:t>
              </a:r>
              <a:r>
                <a:rPr sz="1600" b="1" spc="0" dirty="0" smtClean="0">
                  <a:latin typeface="Times New Roman"/>
                  <a:cs typeface="Times New Roman"/>
                </a:rPr>
                <a:t>ουν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-5" dirty="0" smtClean="0">
                  <a:latin typeface="Times New Roman"/>
                  <a:cs typeface="Times New Roman"/>
                </a:rPr>
                <a:t>περιττό </a:t>
              </a:r>
              <a:r>
                <a:rPr sz="1600" b="1" spc="0" dirty="0" smtClean="0">
                  <a:latin typeface="Times New Roman"/>
                  <a:cs typeface="Times New Roman"/>
                </a:rPr>
                <a:t>μή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0" dirty="0" smtClean="0">
                  <a:latin typeface="Times New Roman"/>
                  <a:cs typeface="Times New Roman"/>
                </a:rPr>
                <a:t>ος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93" name="object 39"/>
            <p:cNvSpPr/>
            <p:nvPr/>
          </p:nvSpPr>
          <p:spPr>
            <a:xfrm>
              <a:off x="3062363" y="5650991"/>
              <a:ext cx="455675" cy="113537"/>
            </a:xfrm>
            <a:custGeom>
              <a:avLst/>
              <a:gdLst/>
              <a:ahLst/>
              <a:cxnLst/>
              <a:rect l="l" t="t" r="r" b="b"/>
              <a:pathLst>
                <a:path w="455675" h="113537">
                  <a:moveTo>
                    <a:pt x="380238" y="75437"/>
                  </a:moveTo>
                  <a:lnTo>
                    <a:pt x="380238" y="0"/>
                  </a:lnTo>
                  <a:lnTo>
                    <a:pt x="0" y="0"/>
                  </a:lnTo>
                  <a:lnTo>
                    <a:pt x="0" y="75438"/>
                  </a:lnTo>
                  <a:lnTo>
                    <a:pt x="380238" y="75437"/>
                  </a:lnTo>
                  <a:close/>
                </a:path>
                <a:path w="455675" h="113537">
                  <a:moveTo>
                    <a:pt x="455676" y="38099"/>
                  </a:moveTo>
                  <a:lnTo>
                    <a:pt x="380238" y="-37338"/>
                  </a:lnTo>
                  <a:lnTo>
                    <a:pt x="380238" y="113537"/>
                  </a:lnTo>
                  <a:lnTo>
                    <a:pt x="455676" y="38099"/>
                  </a:lnTo>
                  <a:close/>
                </a:path>
              </a:pathLst>
            </a:custGeom>
            <a:solidFill>
              <a:srgbClr val="22228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40"/>
            <p:cNvSpPr/>
            <p:nvPr/>
          </p:nvSpPr>
          <p:spPr>
            <a:xfrm>
              <a:off x="3049409" y="5583173"/>
              <a:ext cx="486918" cy="211836"/>
            </a:xfrm>
            <a:custGeom>
              <a:avLst/>
              <a:gdLst/>
              <a:ahLst/>
              <a:cxnLst/>
              <a:rect l="l" t="t" r="r" b="b"/>
              <a:pathLst>
                <a:path w="486918" h="211836">
                  <a:moveTo>
                    <a:pt x="393192" y="55625"/>
                  </a:moveTo>
                  <a:lnTo>
                    <a:pt x="0" y="55625"/>
                  </a:lnTo>
                  <a:lnTo>
                    <a:pt x="0" y="156209"/>
                  </a:lnTo>
                  <a:lnTo>
                    <a:pt x="12954" y="156209"/>
                  </a:lnTo>
                  <a:lnTo>
                    <a:pt x="12954" y="80771"/>
                  </a:lnTo>
                  <a:lnTo>
                    <a:pt x="25146" y="67817"/>
                  </a:lnTo>
                  <a:lnTo>
                    <a:pt x="25146" y="80771"/>
                  </a:lnTo>
                  <a:lnTo>
                    <a:pt x="381000" y="80771"/>
                  </a:lnTo>
                  <a:lnTo>
                    <a:pt x="381000" y="67817"/>
                  </a:lnTo>
                  <a:lnTo>
                    <a:pt x="393192" y="55625"/>
                  </a:lnTo>
                  <a:close/>
                </a:path>
                <a:path w="486918" h="211836">
                  <a:moveTo>
                    <a:pt x="25146" y="80771"/>
                  </a:moveTo>
                  <a:lnTo>
                    <a:pt x="25146" y="67817"/>
                  </a:lnTo>
                  <a:lnTo>
                    <a:pt x="12954" y="80771"/>
                  </a:lnTo>
                  <a:lnTo>
                    <a:pt x="25146" y="80771"/>
                  </a:lnTo>
                  <a:close/>
                </a:path>
                <a:path w="486918" h="211836">
                  <a:moveTo>
                    <a:pt x="25146" y="131063"/>
                  </a:moveTo>
                  <a:lnTo>
                    <a:pt x="25146" y="80771"/>
                  </a:lnTo>
                  <a:lnTo>
                    <a:pt x="12954" y="80771"/>
                  </a:lnTo>
                  <a:lnTo>
                    <a:pt x="12954" y="131063"/>
                  </a:lnTo>
                  <a:lnTo>
                    <a:pt x="25146" y="131063"/>
                  </a:lnTo>
                  <a:close/>
                </a:path>
                <a:path w="486918" h="211836">
                  <a:moveTo>
                    <a:pt x="406146" y="150875"/>
                  </a:moveTo>
                  <a:lnTo>
                    <a:pt x="406146" y="131063"/>
                  </a:lnTo>
                  <a:lnTo>
                    <a:pt x="12954" y="131063"/>
                  </a:lnTo>
                  <a:lnTo>
                    <a:pt x="25146" y="143255"/>
                  </a:lnTo>
                  <a:lnTo>
                    <a:pt x="25146" y="156209"/>
                  </a:lnTo>
                  <a:lnTo>
                    <a:pt x="381000" y="156209"/>
                  </a:lnTo>
                  <a:lnTo>
                    <a:pt x="381000" y="143255"/>
                  </a:lnTo>
                  <a:lnTo>
                    <a:pt x="393192" y="156209"/>
                  </a:lnTo>
                  <a:lnTo>
                    <a:pt x="393192" y="163829"/>
                  </a:lnTo>
                  <a:lnTo>
                    <a:pt x="406146" y="150875"/>
                  </a:lnTo>
                  <a:close/>
                </a:path>
                <a:path w="486918" h="211836">
                  <a:moveTo>
                    <a:pt x="25146" y="156209"/>
                  </a:moveTo>
                  <a:lnTo>
                    <a:pt x="25146" y="143255"/>
                  </a:lnTo>
                  <a:lnTo>
                    <a:pt x="12954" y="131063"/>
                  </a:lnTo>
                  <a:lnTo>
                    <a:pt x="12954" y="156209"/>
                  </a:lnTo>
                  <a:lnTo>
                    <a:pt x="25146" y="156209"/>
                  </a:lnTo>
                  <a:close/>
                </a:path>
                <a:path w="486918" h="211836">
                  <a:moveTo>
                    <a:pt x="486918" y="105917"/>
                  </a:moveTo>
                  <a:lnTo>
                    <a:pt x="381000" y="0"/>
                  </a:lnTo>
                  <a:lnTo>
                    <a:pt x="381000" y="55625"/>
                  </a:lnTo>
                  <a:lnTo>
                    <a:pt x="384810" y="55625"/>
                  </a:lnTo>
                  <a:lnTo>
                    <a:pt x="384810" y="39623"/>
                  </a:lnTo>
                  <a:lnTo>
                    <a:pt x="406146" y="30479"/>
                  </a:lnTo>
                  <a:lnTo>
                    <a:pt x="406146" y="60959"/>
                  </a:lnTo>
                  <a:lnTo>
                    <a:pt x="451104" y="105917"/>
                  </a:lnTo>
                  <a:lnTo>
                    <a:pt x="460248" y="96773"/>
                  </a:lnTo>
                  <a:lnTo>
                    <a:pt x="460248" y="132587"/>
                  </a:lnTo>
                  <a:lnTo>
                    <a:pt x="486918" y="105917"/>
                  </a:lnTo>
                  <a:close/>
                </a:path>
                <a:path w="486918" h="211836">
                  <a:moveTo>
                    <a:pt x="393192" y="80771"/>
                  </a:moveTo>
                  <a:lnTo>
                    <a:pt x="393192" y="55625"/>
                  </a:lnTo>
                  <a:lnTo>
                    <a:pt x="381000" y="67817"/>
                  </a:lnTo>
                  <a:lnTo>
                    <a:pt x="381000" y="80771"/>
                  </a:lnTo>
                  <a:lnTo>
                    <a:pt x="393192" y="80771"/>
                  </a:lnTo>
                  <a:close/>
                </a:path>
                <a:path w="486918" h="211836">
                  <a:moveTo>
                    <a:pt x="393192" y="156209"/>
                  </a:moveTo>
                  <a:lnTo>
                    <a:pt x="381000" y="143255"/>
                  </a:lnTo>
                  <a:lnTo>
                    <a:pt x="381000" y="156209"/>
                  </a:lnTo>
                  <a:lnTo>
                    <a:pt x="393192" y="156209"/>
                  </a:lnTo>
                  <a:close/>
                </a:path>
                <a:path w="486918" h="211836">
                  <a:moveTo>
                    <a:pt x="393192" y="163829"/>
                  </a:moveTo>
                  <a:lnTo>
                    <a:pt x="393192" y="156209"/>
                  </a:lnTo>
                  <a:lnTo>
                    <a:pt x="381000" y="156209"/>
                  </a:lnTo>
                  <a:lnTo>
                    <a:pt x="381000" y="211835"/>
                  </a:lnTo>
                  <a:lnTo>
                    <a:pt x="384810" y="208025"/>
                  </a:lnTo>
                  <a:lnTo>
                    <a:pt x="384810" y="172211"/>
                  </a:lnTo>
                  <a:lnTo>
                    <a:pt x="393192" y="163829"/>
                  </a:lnTo>
                  <a:close/>
                </a:path>
                <a:path w="486918" h="211836">
                  <a:moveTo>
                    <a:pt x="406146" y="60959"/>
                  </a:moveTo>
                  <a:lnTo>
                    <a:pt x="406146" y="30479"/>
                  </a:lnTo>
                  <a:lnTo>
                    <a:pt x="384810" y="39623"/>
                  </a:lnTo>
                  <a:lnTo>
                    <a:pt x="406146" y="60959"/>
                  </a:lnTo>
                  <a:close/>
                </a:path>
                <a:path w="486918" h="211836">
                  <a:moveTo>
                    <a:pt x="406146" y="80771"/>
                  </a:moveTo>
                  <a:lnTo>
                    <a:pt x="406146" y="60959"/>
                  </a:lnTo>
                  <a:lnTo>
                    <a:pt x="384810" y="39623"/>
                  </a:lnTo>
                  <a:lnTo>
                    <a:pt x="384810" y="55625"/>
                  </a:lnTo>
                  <a:lnTo>
                    <a:pt x="393192" y="55625"/>
                  </a:lnTo>
                  <a:lnTo>
                    <a:pt x="393192" y="80771"/>
                  </a:lnTo>
                  <a:lnTo>
                    <a:pt x="406146" y="80771"/>
                  </a:lnTo>
                  <a:close/>
                </a:path>
                <a:path w="486918" h="211836">
                  <a:moveTo>
                    <a:pt x="460248" y="132587"/>
                  </a:moveTo>
                  <a:lnTo>
                    <a:pt x="460248" y="115061"/>
                  </a:lnTo>
                  <a:lnTo>
                    <a:pt x="451104" y="105917"/>
                  </a:lnTo>
                  <a:lnTo>
                    <a:pt x="384810" y="172211"/>
                  </a:lnTo>
                  <a:lnTo>
                    <a:pt x="406146" y="181355"/>
                  </a:lnTo>
                  <a:lnTo>
                    <a:pt x="406146" y="186689"/>
                  </a:lnTo>
                  <a:lnTo>
                    <a:pt x="460248" y="132587"/>
                  </a:lnTo>
                  <a:close/>
                </a:path>
                <a:path w="486918" h="211836">
                  <a:moveTo>
                    <a:pt x="406146" y="186689"/>
                  </a:moveTo>
                  <a:lnTo>
                    <a:pt x="406146" y="181355"/>
                  </a:lnTo>
                  <a:lnTo>
                    <a:pt x="384810" y="172211"/>
                  </a:lnTo>
                  <a:lnTo>
                    <a:pt x="384810" y="208025"/>
                  </a:lnTo>
                  <a:lnTo>
                    <a:pt x="406146" y="186689"/>
                  </a:lnTo>
                  <a:close/>
                </a:path>
                <a:path w="486918" h="211836">
                  <a:moveTo>
                    <a:pt x="460248" y="115061"/>
                  </a:moveTo>
                  <a:lnTo>
                    <a:pt x="460248" y="96773"/>
                  </a:lnTo>
                  <a:lnTo>
                    <a:pt x="451104" y="105917"/>
                  </a:lnTo>
                  <a:lnTo>
                    <a:pt x="460248" y="115061"/>
                  </a:lnTo>
                  <a:close/>
                </a:path>
              </a:pathLst>
            </a:custGeom>
            <a:solidFill>
              <a:srgbClr val="00956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41"/>
            <p:cNvSpPr txBox="1"/>
            <p:nvPr/>
          </p:nvSpPr>
          <p:spPr>
            <a:xfrm>
              <a:off x="7627753" y="5449316"/>
              <a:ext cx="1973580" cy="7435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20345" marR="12700" indent="-208279" algn="r">
                <a:lnSpc>
                  <a:spcPct val="100000"/>
                </a:lnSpc>
              </a:pPr>
              <a:r>
                <a:rPr sz="1600" b="1" spc="-5" dirty="0" smtClean="0">
                  <a:latin typeface="Times New Roman"/>
                  <a:cs typeface="Times New Roman"/>
                </a:rPr>
                <a:t>Λέξει</a:t>
              </a:r>
              <a:r>
                <a:rPr sz="1600" b="1" spc="0" dirty="0" smtClean="0">
                  <a:latin typeface="Times New Roman"/>
                  <a:cs typeface="Times New Roman"/>
                </a:rPr>
                <a:t>ς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που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τελειώνουν </a:t>
              </a:r>
              <a:r>
                <a:rPr sz="1600" b="1" spc="-5" dirty="0" smtClean="0">
                  <a:latin typeface="Times New Roman"/>
                  <a:cs typeface="Times New Roman"/>
                </a:rPr>
                <a:t>σ</a:t>
              </a:r>
              <a:r>
                <a:rPr sz="1600" b="1" spc="0" dirty="0" smtClean="0">
                  <a:latin typeface="Times New Roman"/>
                  <a:cs typeface="Times New Roman"/>
                </a:rPr>
                <a:t>ε</a:t>
              </a:r>
              <a:r>
                <a:rPr sz="1600" b="1" spc="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1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-5" dirty="0" smtClean="0">
                  <a:latin typeface="Times New Roman"/>
                  <a:cs typeface="Times New Roman"/>
                </a:rPr>
                <a:t>α</a:t>
              </a:r>
              <a:r>
                <a:rPr sz="1600" b="1" spc="0" dirty="0" smtClean="0">
                  <a:latin typeface="Times New Roman"/>
                  <a:cs typeface="Times New Roman"/>
                </a:rPr>
                <a:t>ι</a:t>
              </a:r>
              <a:r>
                <a:rPr sz="1600" b="1" spc="-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έ</a:t>
              </a:r>
              <a:r>
                <a:rPr sz="1600" b="1" spc="-50" dirty="0" smtClean="0">
                  <a:latin typeface="Times New Roman"/>
                  <a:cs typeface="Times New Roman"/>
                </a:rPr>
                <a:t>χ</a:t>
              </a:r>
              <a:r>
                <a:rPr sz="1600" b="1" spc="0" dirty="0" smtClean="0">
                  <a:latin typeface="Times New Roman"/>
                  <a:cs typeface="Times New Roman"/>
                </a:rPr>
                <a:t>ουν</a:t>
              </a:r>
              <a:r>
                <a:rPr sz="1600" b="1" spc="-15" dirty="0" smtClean="0">
                  <a:latin typeface="Times New Roman"/>
                  <a:cs typeface="Times New Roman"/>
                </a:rPr>
                <a:t> </a:t>
              </a:r>
              <a:r>
                <a:rPr sz="1600" b="1" spc="0" dirty="0" smtClean="0">
                  <a:latin typeface="Times New Roman"/>
                  <a:cs typeface="Times New Roman"/>
                </a:rPr>
                <a:t>άρτιο</a:t>
              </a:r>
              <a:endParaRPr sz="1600">
                <a:latin typeface="Times New Roman"/>
                <a:cs typeface="Times New Roman"/>
              </a:endParaRPr>
            </a:p>
            <a:p>
              <a:pPr marR="12700" algn="r">
                <a:lnSpc>
                  <a:spcPct val="100000"/>
                </a:lnSpc>
              </a:pPr>
              <a:r>
                <a:rPr sz="1600" b="1" dirty="0" smtClean="0">
                  <a:latin typeface="Times New Roman"/>
                  <a:cs typeface="Times New Roman"/>
                </a:rPr>
                <a:t>μή</a:t>
              </a:r>
              <a:r>
                <a:rPr sz="1600" b="1" spc="-50" dirty="0" smtClean="0">
                  <a:latin typeface="Times New Roman"/>
                  <a:cs typeface="Times New Roman"/>
                </a:rPr>
                <a:t>κ</a:t>
              </a:r>
              <a:r>
                <a:rPr sz="1600" b="1" spc="0" dirty="0" smtClean="0">
                  <a:latin typeface="Times New Roman"/>
                  <a:cs typeface="Times New Roman"/>
                </a:rPr>
                <a:t>ος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96" name="object 42"/>
            <p:cNvSpPr/>
            <p:nvPr/>
          </p:nvSpPr>
          <p:spPr>
            <a:xfrm>
              <a:off x="7079627" y="5539740"/>
              <a:ext cx="495300" cy="1920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43"/>
            <p:cNvSpPr txBox="1"/>
            <p:nvPr/>
          </p:nvSpPr>
          <p:spPr>
            <a:xfrm>
              <a:off x="4034161" y="4850383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98" name="object 44"/>
            <p:cNvSpPr/>
            <p:nvPr/>
          </p:nvSpPr>
          <p:spPr>
            <a:xfrm>
              <a:off x="3594747" y="3719829"/>
              <a:ext cx="3368547" cy="28968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45"/>
            <p:cNvSpPr txBox="1"/>
            <p:nvPr/>
          </p:nvSpPr>
          <p:spPr>
            <a:xfrm>
              <a:off x="5250313" y="4358894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0" name="object 46"/>
            <p:cNvSpPr txBox="1"/>
            <p:nvPr/>
          </p:nvSpPr>
          <p:spPr>
            <a:xfrm>
              <a:off x="4642230" y="4804661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1" name="object 47"/>
            <p:cNvSpPr txBox="1"/>
            <p:nvPr/>
          </p:nvSpPr>
          <p:spPr>
            <a:xfrm>
              <a:off x="5180209" y="5777738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2" name="object 48"/>
            <p:cNvSpPr txBox="1"/>
            <p:nvPr/>
          </p:nvSpPr>
          <p:spPr>
            <a:xfrm>
              <a:off x="5725039" y="4848859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3" name="object 49"/>
            <p:cNvSpPr txBox="1"/>
            <p:nvPr/>
          </p:nvSpPr>
          <p:spPr>
            <a:xfrm>
              <a:off x="6471044" y="4803896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0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4" name="object 50"/>
            <p:cNvSpPr txBox="1"/>
            <p:nvPr/>
          </p:nvSpPr>
          <p:spPr>
            <a:xfrm>
              <a:off x="5161921" y="5261864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latin typeface="Times New Roman"/>
                  <a:cs typeface="Times New Roman"/>
                </a:rPr>
                <a:t>1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5" name="object 51"/>
            <p:cNvSpPr/>
            <p:nvPr/>
          </p:nvSpPr>
          <p:spPr>
            <a:xfrm>
              <a:off x="3617099" y="6216396"/>
              <a:ext cx="3329939" cy="381000"/>
            </a:xfrm>
            <a:custGeom>
              <a:avLst/>
              <a:gdLst/>
              <a:ahLst/>
              <a:cxnLst/>
              <a:rect l="l" t="t" r="r" b="b"/>
              <a:pathLst>
                <a:path w="3329939" h="381000">
                  <a:moveTo>
                    <a:pt x="0" y="0"/>
                  </a:moveTo>
                  <a:lnTo>
                    <a:pt x="0" y="381000"/>
                  </a:lnTo>
                  <a:lnTo>
                    <a:pt x="3329939" y="381000"/>
                  </a:lnTo>
                  <a:lnTo>
                    <a:pt x="33299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52"/>
            <p:cNvSpPr/>
            <p:nvPr/>
          </p:nvSpPr>
          <p:spPr>
            <a:xfrm>
              <a:off x="3604907" y="6204203"/>
              <a:ext cx="3355086" cy="406146"/>
            </a:xfrm>
            <a:custGeom>
              <a:avLst/>
              <a:gdLst/>
              <a:ahLst/>
              <a:cxnLst/>
              <a:rect l="l" t="t" r="r" b="b"/>
              <a:pathLst>
                <a:path w="3355086" h="406146">
                  <a:moveTo>
                    <a:pt x="3355086" y="400812"/>
                  </a:moveTo>
                  <a:lnTo>
                    <a:pt x="3355086" y="5334"/>
                  </a:lnTo>
                  <a:lnTo>
                    <a:pt x="3349752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400812"/>
                  </a:lnTo>
                  <a:lnTo>
                    <a:pt x="5334" y="406146"/>
                  </a:lnTo>
                  <a:lnTo>
                    <a:pt x="12191" y="406146"/>
                  </a:lnTo>
                  <a:lnTo>
                    <a:pt x="12192" y="25146"/>
                  </a:lnTo>
                  <a:lnTo>
                    <a:pt x="25146" y="12192"/>
                  </a:lnTo>
                  <a:lnTo>
                    <a:pt x="25146" y="25146"/>
                  </a:lnTo>
                  <a:lnTo>
                    <a:pt x="3329940" y="25146"/>
                  </a:lnTo>
                  <a:lnTo>
                    <a:pt x="3329940" y="12192"/>
                  </a:lnTo>
                  <a:lnTo>
                    <a:pt x="3342132" y="25146"/>
                  </a:lnTo>
                  <a:lnTo>
                    <a:pt x="3342132" y="406146"/>
                  </a:lnTo>
                  <a:lnTo>
                    <a:pt x="3349752" y="406146"/>
                  </a:lnTo>
                  <a:lnTo>
                    <a:pt x="3355086" y="400812"/>
                  </a:lnTo>
                  <a:close/>
                </a:path>
                <a:path w="3355086" h="406146">
                  <a:moveTo>
                    <a:pt x="25146" y="25146"/>
                  </a:moveTo>
                  <a:lnTo>
                    <a:pt x="25146" y="12192"/>
                  </a:lnTo>
                  <a:lnTo>
                    <a:pt x="12192" y="25146"/>
                  </a:lnTo>
                  <a:lnTo>
                    <a:pt x="25146" y="25146"/>
                  </a:lnTo>
                  <a:close/>
                </a:path>
                <a:path w="3355086" h="406146">
                  <a:moveTo>
                    <a:pt x="25146" y="381000"/>
                  </a:moveTo>
                  <a:lnTo>
                    <a:pt x="25146" y="25146"/>
                  </a:lnTo>
                  <a:lnTo>
                    <a:pt x="12192" y="25146"/>
                  </a:lnTo>
                  <a:lnTo>
                    <a:pt x="12192" y="381000"/>
                  </a:lnTo>
                  <a:lnTo>
                    <a:pt x="25146" y="381000"/>
                  </a:lnTo>
                  <a:close/>
                </a:path>
                <a:path w="3355086" h="406146">
                  <a:moveTo>
                    <a:pt x="3342132" y="381000"/>
                  </a:moveTo>
                  <a:lnTo>
                    <a:pt x="12192" y="381000"/>
                  </a:lnTo>
                  <a:lnTo>
                    <a:pt x="25146" y="393192"/>
                  </a:lnTo>
                  <a:lnTo>
                    <a:pt x="25146" y="406146"/>
                  </a:lnTo>
                  <a:lnTo>
                    <a:pt x="3329940" y="406146"/>
                  </a:lnTo>
                  <a:lnTo>
                    <a:pt x="3329940" y="393192"/>
                  </a:lnTo>
                  <a:lnTo>
                    <a:pt x="3342132" y="381000"/>
                  </a:lnTo>
                  <a:close/>
                </a:path>
                <a:path w="3355086" h="406146">
                  <a:moveTo>
                    <a:pt x="25146" y="406146"/>
                  </a:moveTo>
                  <a:lnTo>
                    <a:pt x="25146" y="393192"/>
                  </a:lnTo>
                  <a:lnTo>
                    <a:pt x="12192" y="381000"/>
                  </a:lnTo>
                  <a:lnTo>
                    <a:pt x="12191" y="406146"/>
                  </a:lnTo>
                  <a:lnTo>
                    <a:pt x="25146" y="406146"/>
                  </a:lnTo>
                  <a:close/>
                </a:path>
                <a:path w="3355086" h="406146">
                  <a:moveTo>
                    <a:pt x="3342132" y="25146"/>
                  </a:moveTo>
                  <a:lnTo>
                    <a:pt x="3329940" y="12192"/>
                  </a:lnTo>
                  <a:lnTo>
                    <a:pt x="3329940" y="25146"/>
                  </a:lnTo>
                  <a:lnTo>
                    <a:pt x="3342132" y="25146"/>
                  </a:lnTo>
                  <a:close/>
                </a:path>
                <a:path w="3355086" h="406146">
                  <a:moveTo>
                    <a:pt x="3342132" y="381000"/>
                  </a:moveTo>
                  <a:lnTo>
                    <a:pt x="3342132" y="25146"/>
                  </a:lnTo>
                  <a:lnTo>
                    <a:pt x="3329940" y="25146"/>
                  </a:lnTo>
                  <a:lnTo>
                    <a:pt x="3329940" y="381000"/>
                  </a:lnTo>
                  <a:lnTo>
                    <a:pt x="3342132" y="381000"/>
                  </a:lnTo>
                  <a:close/>
                </a:path>
                <a:path w="3355086" h="406146">
                  <a:moveTo>
                    <a:pt x="3342132" y="406146"/>
                  </a:moveTo>
                  <a:lnTo>
                    <a:pt x="3342132" y="381000"/>
                  </a:lnTo>
                  <a:lnTo>
                    <a:pt x="3329940" y="393192"/>
                  </a:lnTo>
                  <a:lnTo>
                    <a:pt x="3329940" y="406146"/>
                  </a:lnTo>
                  <a:lnTo>
                    <a:pt x="3342132" y="406146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53"/>
            <p:cNvSpPr txBox="1"/>
            <p:nvPr/>
          </p:nvSpPr>
          <p:spPr>
            <a:xfrm>
              <a:off x="4605661" y="6246621"/>
              <a:ext cx="1351915" cy="3168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15" dirty="0" smtClean="0">
                  <a:latin typeface="Times New Roman"/>
                  <a:cs typeface="Times New Roman"/>
                </a:rPr>
                <a:t>Αυτόματο</a:t>
              </a:r>
              <a:r>
                <a:rPr sz="2000" spc="5" dirty="0" smtClean="0">
                  <a:latin typeface="Times New Roman"/>
                  <a:cs typeface="Times New Roman"/>
                </a:rPr>
                <a:t> </a:t>
              </a:r>
              <a:r>
                <a:rPr sz="2000" spc="-20" dirty="0" smtClean="0">
                  <a:latin typeface="Times New Roman"/>
                  <a:cs typeface="Times New Roman"/>
                </a:rPr>
                <a:t>Μ</a:t>
              </a:r>
              <a:endParaRPr sz="20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2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Απόδειξη κλειστότητας ως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προς </a:t>
            </a:r>
            <a:r>
              <a:rPr lang="el-GR" dirty="0"/>
              <a:t>την ένωση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Κατασκευαστική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12700" lvl="0" indent="0">
              <a:spcBef>
                <a:spcPts val="480"/>
              </a:spcBef>
              <a:buNone/>
              <a:tabLst>
                <a:tab pos="354965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•	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Έστω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 </a:t>
            </a:r>
            <a:r>
              <a:rPr lang="el-GR" sz="1950" spc="-240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i="1" spc="-10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2000" i="1" spc="-1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2000" spc="-1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 </a:t>
            </a:r>
            <a:r>
              <a:rPr lang="el-GR" sz="1950" spc="-240" baseline="-21367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i="1" spc="-10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2000" i="1" spc="-1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2000" spc="-10" dirty="0">
                <a:solidFill>
                  <a:srgbClr val="2F2B20"/>
                </a:solidFill>
                <a:cs typeface="Times New Roman"/>
              </a:rPr>
              <a:t>).</a:t>
            </a:r>
            <a:endParaRPr lang="en-US" sz="2000" dirty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4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Κατασκευάζουμε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n-US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i="1" spc="-10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2000" i="1" spc="-1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950" spc="15" baseline="-21367" dirty="0">
                <a:solidFill>
                  <a:srgbClr val="2F2B20"/>
                </a:solidFill>
                <a:cs typeface="Times New Roman"/>
              </a:rPr>
              <a:t>0</a:t>
            </a:r>
            <a:r>
              <a:rPr lang="en-US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2000" i="1" spc="-2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2000" spc="-10" dirty="0">
                <a:solidFill>
                  <a:srgbClr val="2F2B20"/>
                </a:solidFill>
                <a:cs typeface="Times New Roman"/>
              </a:rPr>
              <a:t>)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εξή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ς: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469900" lvl="0" indent="0">
              <a:spcBef>
                <a:spcPts val="445"/>
              </a:spcBef>
              <a:buNone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–	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 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= </a:t>
            </a:r>
            <a:r>
              <a:rPr lang="en-US" sz="1800" spc="-15" dirty="0">
                <a:solidFill>
                  <a:srgbClr val="2F2B20"/>
                </a:solidFill>
                <a:cs typeface="Times New Roman"/>
              </a:rPr>
              <a:t>{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): </a:t>
            </a:r>
            <a:r>
              <a:rPr lang="en-US" sz="1800" i="1" spc="-10" dirty="0" smtClean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spc="-20" dirty="0">
                <a:solidFill>
                  <a:srgbClr val="2F2B20"/>
                </a:solidFill>
                <a:latin typeface="Symbol"/>
                <a:cs typeface="Symbol"/>
              </a:rPr>
              <a:t>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spc="-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}</a:t>
            </a:r>
            <a:endParaRPr lang="en-US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αλφάβητο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είναι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ίδιο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αυτό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των Μ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4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Γι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κάθ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ε (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a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Σ, θέτουμε</a:t>
            </a:r>
          </a:p>
          <a:p>
            <a:pPr marL="1898014" lvl="0" indent="0">
              <a:spcBef>
                <a:spcPts val="425"/>
              </a:spcBef>
              <a:buNone/>
            </a:pPr>
            <a:r>
              <a:rPr lang="el-GR" sz="1800" i="1" spc="-5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((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),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n-US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n-US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1800" i="1" spc="-5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), </a:t>
            </a:r>
            <a:r>
              <a:rPr lang="el-GR" sz="1800" i="1" spc="-5" dirty="0">
                <a:solidFill>
                  <a:srgbClr val="2F2B20"/>
                </a:solidFill>
                <a:cs typeface="Times New Roman"/>
              </a:rPr>
              <a:t>δ</a:t>
            </a:r>
            <a:r>
              <a:rPr lang="el-GR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a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))</a:t>
            </a:r>
          </a:p>
          <a:p>
            <a:pPr marL="469900" lvl="0" indent="0">
              <a:spcBef>
                <a:spcPts val="430"/>
              </a:spcBef>
              <a:buNone/>
              <a:tabLst>
                <a:tab pos="75501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–	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0</a:t>
            </a:r>
            <a:r>
              <a:rPr lang="en-US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n-US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)</a:t>
            </a:r>
          </a:p>
          <a:p>
            <a:pPr marL="469900" lvl="0" indent="0">
              <a:spcBef>
                <a:spcPts val="434"/>
              </a:spcBef>
              <a:buNone/>
              <a:tabLst>
                <a:tab pos="755015" algn="l"/>
              </a:tabLst>
            </a:pPr>
            <a:r>
              <a:rPr lang="en-US" sz="1800" dirty="0">
                <a:solidFill>
                  <a:srgbClr val="2F2B20"/>
                </a:solidFill>
                <a:cs typeface="Times New Roman"/>
              </a:rPr>
              <a:t>–	</a:t>
            </a:r>
            <a:r>
              <a:rPr lang="en-US" sz="1800" i="1" spc="-15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1800" i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=</a:t>
            </a:r>
            <a:r>
              <a:rPr lang="en-US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spc="-15" dirty="0">
                <a:solidFill>
                  <a:srgbClr val="2F2B20"/>
                </a:solidFill>
                <a:cs typeface="Times New Roman"/>
              </a:rPr>
              <a:t>{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n-US" sz="1800" i="1" spc="-10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spc="-15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)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spc="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Q</a:t>
            </a:r>
            <a:r>
              <a:rPr lang="en-US" sz="1800" i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n-US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dirty="0" smtClean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 smtClean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1800" spc="-10" dirty="0">
                <a:latin typeface="Symbol"/>
                <a:cs typeface="Symbol"/>
              </a:rPr>
              <a:t> </a:t>
            </a:r>
            <a:r>
              <a:rPr lang="en-US" sz="180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spc="-2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n-US" sz="1800" spc="225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ή  </a:t>
            </a:r>
            <a:r>
              <a:rPr lang="en-US" sz="1800" i="1" dirty="0">
                <a:solidFill>
                  <a:srgbClr val="2F2B20"/>
                </a:solidFill>
                <a:cs typeface="Times New Roman"/>
              </a:rPr>
              <a:t>r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209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10" dirty="0">
                <a:latin typeface="Symbol"/>
                <a:cs typeface="Symbol"/>
              </a:rPr>
              <a:t></a:t>
            </a:r>
            <a:r>
              <a:rPr lang="en-US" sz="1800" spc="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n-US" sz="1800" i="1" spc="-20" dirty="0">
                <a:solidFill>
                  <a:srgbClr val="2F2B20"/>
                </a:solidFill>
                <a:cs typeface="Times New Roman"/>
              </a:rPr>
              <a:t>F</a:t>
            </a:r>
            <a:r>
              <a:rPr lang="en-US" sz="1800" baseline="-20833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n-US" sz="1800" spc="-10" dirty="0">
                <a:solidFill>
                  <a:srgbClr val="2F2B20"/>
                </a:solidFill>
                <a:cs typeface="Times New Roman"/>
              </a:rPr>
              <a:t>}</a:t>
            </a:r>
            <a:endParaRPr lang="en-US" sz="18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1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6947</TotalTime>
  <Words>1545</Words>
  <Application>Microsoft Office PowerPoint</Application>
  <PresentationFormat>Προβολή στην οθόνη (16:10)</PresentationFormat>
  <Paragraphs>378</Paragraphs>
  <Slides>29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Times New Roman</vt:lpstr>
      <vt:lpstr>Wingdings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Κλειστότητα</vt:lpstr>
      <vt:lpstr>Κλειστότητα ως προς την ένωση </vt:lpstr>
      <vt:lpstr>Παράδειγμα (1/2)</vt:lpstr>
      <vt:lpstr>Παράδειγμα (2/2)</vt:lpstr>
      <vt:lpstr>Απόδειξη κλειστότητας ως  προς την ένωση </vt:lpstr>
      <vt:lpstr>Aνταιτιοκρατία</vt:lpstr>
      <vt:lpstr>Πως υπολογίζει ένα NFA;</vt:lpstr>
      <vt:lpstr>Δέντρο Υπολογισμού</vt:lpstr>
      <vt:lpstr>Παράδειγμα</vt:lpstr>
      <vt:lpstr>Παράδειγμα</vt:lpstr>
      <vt:lpstr>Χρησιμότητα NFA</vt:lpstr>
      <vt:lpstr>Παράδειγμα</vt:lpstr>
      <vt:lpstr>Χρήση «ε»-μεταβάσεων</vt:lpstr>
      <vt:lpstr>NFA – Ορισμός</vt:lpstr>
      <vt:lpstr>Παράδειγμα DFA</vt:lpstr>
      <vt:lpstr>Ορισμός του υπολογισμού</vt:lpstr>
      <vt:lpstr>Ισοδυναμία NFA με DFA</vt:lpstr>
      <vt:lpstr>ΝFA και Κανονικές Γλώσσες</vt:lpstr>
      <vt:lpstr>Παράδειγμα: NFA to DFA (1/2)</vt:lpstr>
      <vt:lpstr>Παράδειγμα: NFA to DFA (2/2)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277</cp:revision>
  <dcterms:created xsi:type="dcterms:W3CDTF">2012-09-06T09:03:05Z</dcterms:created>
  <dcterms:modified xsi:type="dcterms:W3CDTF">2015-09-20T21:05:59Z</dcterms:modified>
</cp:coreProperties>
</file>