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9" r:id="rId3"/>
    <p:sldId id="257" r:id="rId4"/>
    <p:sldId id="259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391" r:id="rId37"/>
    <p:sldId id="291" r:id="rId38"/>
    <p:sldId id="292" r:id="rId39"/>
    <p:sldId id="293" r:id="rId40"/>
    <p:sldId id="280" r:id="rId41"/>
  </p:sldIdLst>
  <p:sldSz cx="9144000" cy="5715000" type="screen16x10"/>
  <p:notesSz cx="6858000" cy="9144000"/>
  <p:custDataLst>
    <p:tags r:id="rId4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3" Type="http://schemas.openxmlformats.org/officeDocument/2006/relationships/slide" Target="slides/slide7.xml"/><Relationship Id="rId21" Type="http://schemas.openxmlformats.org/officeDocument/2006/relationships/slide" Target="slides/slide25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5" Type="http://schemas.openxmlformats.org/officeDocument/2006/relationships/slide" Target="slides/slide29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24" Type="http://schemas.openxmlformats.org/officeDocument/2006/relationships/slide" Target="slides/slide28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7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7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8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9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9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70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10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0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11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8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12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4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13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14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15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34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16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1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17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02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18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89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19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0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20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45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21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0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90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27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43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8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1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0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5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5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7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6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4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–Ομάδες Εντολών: Τρόποι</a:t>
            </a:r>
            <a:r>
              <a:rPr lang="en-US" sz="1000" b="1" baseline="0" dirty="0" smtClean="0">
                <a:solidFill>
                  <a:schemeClr val="bg1"/>
                </a:solidFill>
              </a:rPr>
              <a:t> …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10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Ομάδες </a:t>
            </a:r>
            <a:r>
              <a:rPr lang="el-GR" sz="2800" b="1" dirty="0"/>
              <a:t>εντολών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b="1" dirty="0" smtClean="0"/>
              <a:t>Τρόποι </a:t>
            </a:r>
            <a:r>
              <a:rPr lang="el-GR" sz="2800" b="1" dirty="0" err="1"/>
              <a:t>Διευθυνσιοδότησης</a:t>
            </a:r>
            <a:r>
              <a:rPr lang="el-GR" sz="2800" b="1" dirty="0"/>
              <a:t> </a:t>
            </a:r>
            <a:r>
              <a:rPr lang="el-GR" sz="2800" b="1" dirty="0" smtClean="0"/>
              <a:t>και </a:t>
            </a:r>
            <a:r>
              <a:rPr lang="el-GR" sz="2800" b="1" dirty="0"/>
              <a:t>Μορφοποιήσεις</a:t>
            </a:r>
          </a:p>
          <a:p>
            <a:endParaRPr lang="el-GR" sz="1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Έμμεση </a:t>
            </a:r>
            <a:r>
              <a:rPr lang="el-GR" altLang="el-GR" dirty="0" err="1" smtClean="0"/>
              <a:t>Διευθυνσιοδότηση</a:t>
            </a:r>
            <a:r>
              <a:rPr lang="en-US" altLang="el-GR" baseline="-25000" dirty="0" smtClean="0"/>
              <a:t>1/2</a:t>
            </a:r>
            <a:endParaRPr lang="en-US" altLang="el-GR" dirty="0" smtClean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400" dirty="0" smtClean="0"/>
              <a:t>Το κελί μνήμης που «δείχνει» το πεδίο διεύθυνσης περιέχει την διεύθυνση του τελεστή</a:t>
            </a:r>
            <a:endParaRPr lang="en-US" altLang="el-GR" sz="2400" dirty="0" smtClean="0"/>
          </a:p>
          <a:p>
            <a:r>
              <a:rPr lang="en-US" altLang="el-GR" sz="2400" dirty="0" smtClean="0"/>
              <a:t>EA = (A)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Κοίτα στην</a:t>
            </a:r>
            <a:r>
              <a:rPr lang="en-US" altLang="el-GR" sz="2400" dirty="0" smtClean="0"/>
              <a:t> A, </a:t>
            </a:r>
            <a:r>
              <a:rPr lang="el-GR" altLang="el-GR" sz="2400" dirty="0" smtClean="0"/>
              <a:t>βρες την διεύθυνση</a:t>
            </a:r>
            <a:r>
              <a:rPr lang="en-US" altLang="el-GR" sz="2400" dirty="0" smtClean="0"/>
              <a:t> (A) </a:t>
            </a:r>
            <a:r>
              <a:rPr lang="el-GR" altLang="el-GR" sz="2400" dirty="0" smtClean="0"/>
              <a:t>και ψάξε εκεί για τον τελεστή</a:t>
            </a:r>
            <a:endParaRPr lang="en-US" altLang="el-GR" sz="2400" dirty="0" smtClean="0"/>
          </a:p>
          <a:p>
            <a:r>
              <a:rPr lang="el-GR" altLang="el-GR" sz="2400" dirty="0"/>
              <a:t>π</a:t>
            </a:r>
            <a:r>
              <a:rPr lang="en-US" altLang="el-GR" sz="2400" dirty="0"/>
              <a:t>.</a:t>
            </a:r>
            <a:r>
              <a:rPr lang="el-GR" altLang="el-GR" sz="2400" dirty="0"/>
              <a:t>χ</a:t>
            </a:r>
            <a:r>
              <a:rPr lang="en-US" altLang="el-GR" sz="2400" dirty="0"/>
              <a:t>. ADD (A)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Πρόσθεσε τα περιεχόμενα του κελιού που «δείχνει» το περιεχόμενο της θέσης Α στον συσσωρευτή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66231657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Έμμεση </a:t>
            </a:r>
            <a:r>
              <a:rPr lang="el-GR" altLang="el-GR" dirty="0" err="1" smtClean="0"/>
              <a:t>Διευθυνσιοδότηση</a:t>
            </a:r>
            <a:r>
              <a:rPr lang="en-US" altLang="el-GR" baseline="-25000" dirty="0"/>
              <a:t>2</a:t>
            </a:r>
            <a:r>
              <a:rPr lang="en-US" altLang="el-GR" baseline="-25000" dirty="0" smtClean="0"/>
              <a:t>/2</a:t>
            </a:r>
            <a:endParaRPr lang="en-US" altLang="el-GR" dirty="0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800" dirty="0" smtClean="0"/>
              <a:t>Επιτρέπει μεγάλο χώρο διευθύνσεων</a:t>
            </a:r>
            <a:endParaRPr lang="en-US" altLang="el-GR" sz="2800" dirty="0" smtClean="0"/>
          </a:p>
          <a:p>
            <a:r>
              <a:rPr lang="en-US" altLang="el-GR" sz="2800" dirty="0" smtClean="0"/>
              <a:t>2</a:t>
            </a:r>
            <a:r>
              <a:rPr lang="en-US" altLang="el-GR" sz="2800" baseline="30000" dirty="0" smtClean="0"/>
              <a:t>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όπου </a:t>
            </a:r>
            <a:r>
              <a:rPr lang="en-US" altLang="el-GR" sz="2800" dirty="0" smtClean="0"/>
              <a:t>n = </a:t>
            </a:r>
            <a:r>
              <a:rPr lang="el-GR" altLang="el-GR" sz="2800" dirty="0" smtClean="0"/>
              <a:t>το μήκος λέξης</a:t>
            </a:r>
            <a:endParaRPr lang="en-US" altLang="el-GR" sz="2800" dirty="0" smtClean="0"/>
          </a:p>
          <a:p>
            <a:r>
              <a:rPr lang="el-GR" altLang="el-GR" sz="2800" dirty="0" smtClean="0"/>
              <a:t>Μπορεί να είναι </a:t>
            </a:r>
            <a:r>
              <a:rPr lang="el-GR" altLang="el-GR" sz="2800" dirty="0" err="1" smtClean="0"/>
              <a:t>εμφωλευμένο</a:t>
            </a:r>
            <a:r>
              <a:rPr lang="en-US" altLang="el-GR" sz="2800" dirty="0" smtClean="0"/>
              <a:t>, </a:t>
            </a:r>
            <a:r>
              <a:rPr lang="el-GR" altLang="el-GR" sz="2800" dirty="0" err="1" smtClean="0"/>
              <a:t>πολυεπίπεδο</a:t>
            </a:r>
            <a:r>
              <a:rPr lang="en-US" altLang="el-GR" sz="2800" dirty="0" smtClean="0"/>
              <a:t>, </a:t>
            </a:r>
            <a:r>
              <a:rPr lang="el-GR" altLang="el-GR" sz="2800" dirty="0" smtClean="0"/>
              <a:t>σε μορφή καταρράκτη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</a:t>
            </a:r>
            <a:r>
              <a:rPr lang="en-US" altLang="el-GR" dirty="0" smtClean="0"/>
              <a:t>.</a:t>
            </a:r>
            <a:r>
              <a:rPr lang="el-GR" altLang="el-GR" dirty="0" smtClean="0"/>
              <a:t>χ</a:t>
            </a:r>
            <a:r>
              <a:rPr lang="en-US" altLang="el-GR" dirty="0" smtClean="0"/>
              <a:t>. EA = (((A)))</a:t>
            </a:r>
          </a:p>
          <a:p>
            <a:r>
              <a:rPr lang="el-GR" altLang="el-GR" sz="2800" dirty="0" smtClean="0"/>
              <a:t>Απαιτεί πολλαπλή πρόσβαση στη μνήμη για εύρεση τελεστή</a:t>
            </a:r>
            <a:endParaRPr lang="en-US" altLang="el-GR" sz="2800" dirty="0" smtClean="0"/>
          </a:p>
          <a:p>
            <a:r>
              <a:rPr lang="el-GR" altLang="el-GR" sz="2800" dirty="0" smtClean="0"/>
              <a:t>Άρα πιο αργή από τις υπόλοιπες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5290178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21833" y="4743979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365500" y="4743979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smtClean="0"/>
              <a:t>Διάγραμμα Έμμεσης Διευθυνσιοδότησης</a:t>
            </a:r>
            <a:endParaRPr lang="en-US" altLang="el-GR" smtClean="0"/>
          </a:p>
        </p:txBody>
      </p:sp>
      <p:grpSp>
        <p:nvGrpSpPr>
          <p:cNvPr id="2" name="Ομάδα 1"/>
          <p:cNvGrpSpPr/>
          <p:nvPr/>
        </p:nvGrpSpPr>
        <p:grpSpPr>
          <a:xfrm>
            <a:off x="1129927" y="1417340"/>
            <a:ext cx="6540501" cy="3997855"/>
            <a:chOff x="1143000" y="1143000"/>
            <a:chExt cx="6540501" cy="3997855"/>
          </a:xfrm>
        </p:grpSpPr>
        <p:grpSp>
          <p:nvGrpSpPr>
            <p:cNvPr id="11269" name="Group 8"/>
            <p:cNvGrpSpPr>
              <a:grpSpLocks/>
            </p:cNvGrpSpPr>
            <p:nvPr/>
          </p:nvGrpSpPr>
          <p:grpSpPr bwMode="auto">
            <a:xfrm>
              <a:off x="1206500" y="1524000"/>
              <a:ext cx="3935678" cy="504032"/>
              <a:chOff x="336" y="1490"/>
              <a:chExt cx="2975" cy="381"/>
            </a:xfrm>
          </p:grpSpPr>
          <p:sp>
            <p:nvSpPr>
              <p:cNvPr id="11283" name="Rectangle 6"/>
              <p:cNvSpPr>
                <a:spLocks noChangeArrowheads="1"/>
              </p:cNvSpPr>
              <p:nvPr/>
            </p:nvSpPr>
            <p:spPr bwMode="auto">
              <a:xfrm>
                <a:off x="336" y="1490"/>
                <a:ext cx="2975" cy="3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l-GR" altLang="el-GR" sz="2000"/>
              </a:p>
            </p:txBody>
          </p:sp>
          <p:sp>
            <p:nvSpPr>
              <p:cNvPr id="11284" name="Line 7"/>
              <p:cNvSpPr>
                <a:spLocks noChangeShapeType="1"/>
              </p:cNvSpPr>
              <p:nvPr/>
            </p:nvSpPr>
            <p:spPr bwMode="auto">
              <a:xfrm>
                <a:off x="960" y="1495"/>
                <a:ext cx="0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1500"/>
              </a:p>
            </p:txBody>
          </p:sp>
        </p:grpSp>
        <p:sp>
          <p:nvSpPr>
            <p:cNvPr id="11270" name="Rectangle 9"/>
            <p:cNvSpPr>
              <a:spLocks noChangeArrowheads="1"/>
            </p:cNvSpPr>
            <p:nvPr/>
          </p:nvSpPr>
          <p:spPr bwMode="auto">
            <a:xfrm>
              <a:off x="2984500" y="1587500"/>
              <a:ext cx="1228159" cy="3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 sz="2000"/>
                <a:t>Address A</a:t>
              </a:r>
            </a:p>
          </p:txBody>
        </p:sp>
        <p:sp>
          <p:nvSpPr>
            <p:cNvPr id="11271" name="Rectangle 10"/>
            <p:cNvSpPr>
              <a:spLocks noChangeArrowheads="1"/>
            </p:cNvSpPr>
            <p:nvPr/>
          </p:nvSpPr>
          <p:spPr bwMode="auto">
            <a:xfrm>
              <a:off x="1143000" y="1587500"/>
              <a:ext cx="950582" cy="3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 sz="2000"/>
                <a:t>Opcode</a:t>
              </a:r>
            </a:p>
          </p:txBody>
        </p:sp>
        <p:sp>
          <p:nvSpPr>
            <p:cNvPr id="11272" name="Rectangle 11"/>
            <p:cNvSpPr>
              <a:spLocks noChangeArrowheads="1"/>
            </p:cNvSpPr>
            <p:nvPr/>
          </p:nvSpPr>
          <p:spPr bwMode="auto">
            <a:xfrm>
              <a:off x="2603501" y="1143000"/>
              <a:ext cx="1259962" cy="3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 sz="2000" dirty="0"/>
                <a:t>Instruction</a:t>
              </a:r>
            </a:p>
          </p:txBody>
        </p:sp>
        <p:sp>
          <p:nvSpPr>
            <p:cNvPr id="11273" name="Rectangle 12"/>
            <p:cNvSpPr>
              <a:spLocks noChangeArrowheads="1"/>
            </p:cNvSpPr>
            <p:nvPr/>
          </p:nvSpPr>
          <p:spPr bwMode="auto">
            <a:xfrm>
              <a:off x="5334001" y="2286001"/>
              <a:ext cx="2156354" cy="5688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sz="2000"/>
            </a:p>
          </p:txBody>
        </p:sp>
        <p:sp>
          <p:nvSpPr>
            <p:cNvPr id="11274" name="Rectangle 13"/>
            <p:cNvSpPr>
              <a:spLocks noChangeArrowheads="1"/>
            </p:cNvSpPr>
            <p:nvPr/>
          </p:nvSpPr>
          <p:spPr bwMode="auto">
            <a:xfrm>
              <a:off x="5334001" y="2857501"/>
              <a:ext cx="2156354" cy="5688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sz="2000"/>
            </a:p>
          </p:txBody>
        </p:sp>
        <p:sp>
          <p:nvSpPr>
            <p:cNvPr id="11275" name="Rectangle 14"/>
            <p:cNvSpPr>
              <a:spLocks noChangeArrowheads="1"/>
            </p:cNvSpPr>
            <p:nvPr/>
          </p:nvSpPr>
          <p:spPr bwMode="auto">
            <a:xfrm>
              <a:off x="5334001" y="3429001"/>
              <a:ext cx="2156354" cy="5688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sz="2000"/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5334001" y="4000501"/>
              <a:ext cx="2156354" cy="5688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sz="2000"/>
            </a:p>
          </p:txBody>
        </p:sp>
        <p:sp>
          <p:nvSpPr>
            <p:cNvPr id="11277" name="Rectangle 16"/>
            <p:cNvSpPr>
              <a:spLocks noChangeArrowheads="1"/>
            </p:cNvSpPr>
            <p:nvPr/>
          </p:nvSpPr>
          <p:spPr bwMode="auto">
            <a:xfrm>
              <a:off x="5334001" y="4572001"/>
              <a:ext cx="2156354" cy="5688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sz="2000"/>
            </a:p>
          </p:txBody>
        </p:sp>
        <p:sp>
          <p:nvSpPr>
            <p:cNvPr id="11278" name="Rectangle 17"/>
            <p:cNvSpPr>
              <a:spLocks noChangeArrowheads="1"/>
            </p:cNvSpPr>
            <p:nvPr/>
          </p:nvSpPr>
          <p:spPr bwMode="auto">
            <a:xfrm>
              <a:off x="5778500" y="1841500"/>
              <a:ext cx="1033938" cy="3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 sz="2000"/>
                <a:t>Memory</a:t>
              </a:r>
            </a:p>
          </p:txBody>
        </p:sp>
        <p:sp>
          <p:nvSpPr>
            <p:cNvPr id="11279" name="Rectangle 18"/>
            <p:cNvSpPr>
              <a:spLocks noChangeArrowheads="1"/>
            </p:cNvSpPr>
            <p:nvPr/>
          </p:nvSpPr>
          <p:spPr bwMode="auto">
            <a:xfrm>
              <a:off x="5905500" y="3556000"/>
              <a:ext cx="1035542" cy="3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 sz="2000"/>
                <a:t>Operand</a:t>
              </a:r>
            </a:p>
          </p:txBody>
        </p:sp>
        <p:sp>
          <p:nvSpPr>
            <p:cNvPr id="11280" name="Freeform 19"/>
            <p:cNvSpPr>
              <a:spLocks/>
            </p:cNvSpPr>
            <p:nvPr/>
          </p:nvSpPr>
          <p:spPr bwMode="auto">
            <a:xfrm>
              <a:off x="3175000" y="2029355"/>
              <a:ext cx="2159000" cy="542396"/>
            </a:xfrm>
            <a:custGeom>
              <a:avLst/>
              <a:gdLst>
                <a:gd name="T0" fmla="*/ 0 w 1632"/>
                <a:gd name="T1" fmla="*/ 0 h 410"/>
                <a:gd name="T2" fmla="*/ 0 w 1632"/>
                <a:gd name="T3" fmla="*/ 409 h 410"/>
                <a:gd name="T4" fmla="*/ 1631 w 1632"/>
                <a:gd name="T5" fmla="*/ 409 h 410"/>
                <a:gd name="T6" fmla="*/ 0 60000 65536"/>
                <a:gd name="T7" fmla="*/ 0 60000 65536"/>
                <a:gd name="T8" fmla="*/ 0 60000 65536"/>
                <a:gd name="T9" fmla="*/ 0 w 1632"/>
                <a:gd name="T10" fmla="*/ 0 h 410"/>
                <a:gd name="T11" fmla="*/ 1632 w 1632"/>
                <a:gd name="T12" fmla="*/ 410 h 4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410">
                  <a:moveTo>
                    <a:pt x="0" y="0"/>
                  </a:moveTo>
                  <a:lnTo>
                    <a:pt x="0" y="409"/>
                  </a:lnTo>
                  <a:lnTo>
                    <a:pt x="1631" y="409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1500"/>
            </a:p>
          </p:txBody>
        </p:sp>
        <p:sp>
          <p:nvSpPr>
            <p:cNvPr id="11281" name="Rectangle 20"/>
            <p:cNvSpPr>
              <a:spLocks noChangeArrowheads="1"/>
            </p:cNvSpPr>
            <p:nvPr/>
          </p:nvSpPr>
          <p:spPr bwMode="auto">
            <a:xfrm>
              <a:off x="5398824" y="2411678"/>
              <a:ext cx="2043830" cy="3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 sz="2000"/>
                <a:t>Pointer to operand</a:t>
              </a:r>
            </a:p>
          </p:txBody>
        </p:sp>
        <p:sp>
          <p:nvSpPr>
            <p:cNvPr id="11282" name="Freeform 21"/>
            <p:cNvSpPr>
              <a:spLocks/>
            </p:cNvSpPr>
            <p:nvPr/>
          </p:nvSpPr>
          <p:spPr bwMode="auto">
            <a:xfrm>
              <a:off x="7491678" y="2570428"/>
              <a:ext cx="191823" cy="1144323"/>
            </a:xfrm>
            <a:custGeom>
              <a:avLst/>
              <a:gdLst>
                <a:gd name="T0" fmla="*/ 0 w 145"/>
                <a:gd name="T1" fmla="*/ 0 h 865"/>
                <a:gd name="T2" fmla="*/ 144 w 145"/>
                <a:gd name="T3" fmla="*/ 0 h 865"/>
                <a:gd name="T4" fmla="*/ 144 w 145"/>
                <a:gd name="T5" fmla="*/ 864 h 865"/>
                <a:gd name="T6" fmla="*/ 1 w 145"/>
                <a:gd name="T7" fmla="*/ 864 h 8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865"/>
                <a:gd name="T14" fmla="*/ 145 w 145"/>
                <a:gd name="T15" fmla="*/ 865 h 8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865">
                  <a:moveTo>
                    <a:pt x="0" y="0"/>
                  </a:moveTo>
                  <a:lnTo>
                    <a:pt x="144" y="0"/>
                  </a:lnTo>
                  <a:lnTo>
                    <a:pt x="144" y="864"/>
                  </a:lnTo>
                  <a:lnTo>
                    <a:pt x="1" y="86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1500"/>
            </a:p>
          </p:txBody>
        </p:sp>
      </p:grpSp>
    </p:spTree>
    <p:extLst>
      <p:ext uri="{BB962C8B-B14F-4D97-AF65-F5344CB8AC3E}">
        <p14:creationId xmlns:p14="http://schemas.microsoft.com/office/powerpoint/2010/main" val="131894044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smtClean="0"/>
              <a:t>Διευθυνσιοδότηση Καταχωρητή</a:t>
            </a:r>
            <a:r>
              <a:rPr lang="en-US" altLang="el-GR" smtClean="0"/>
              <a:t>(1)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800" dirty="0" smtClean="0"/>
              <a:t>Ο τελεστής κρατείται σε </a:t>
            </a:r>
            <a:r>
              <a:rPr lang="el-GR" altLang="el-GR" sz="2800" dirty="0" err="1" smtClean="0"/>
              <a:t>καταχωρητή</a:t>
            </a:r>
            <a:r>
              <a:rPr lang="el-GR" altLang="el-GR" sz="2800" dirty="0" smtClean="0"/>
              <a:t> το όνομα του οποίου βρίσκεται στο πεδίο διεύθυνσης</a:t>
            </a:r>
            <a:endParaRPr lang="en-US" altLang="el-GR" sz="2800" dirty="0" smtClean="0"/>
          </a:p>
          <a:p>
            <a:r>
              <a:rPr lang="en-US" altLang="el-GR" sz="2800" dirty="0" smtClean="0"/>
              <a:t>EA = R</a:t>
            </a:r>
          </a:p>
          <a:p>
            <a:r>
              <a:rPr lang="el-GR" altLang="el-GR" sz="2800" dirty="0" smtClean="0"/>
              <a:t>Περιορισμένος αριθμός </a:t>
            </a:r>
            <a:r>
              <a:rPr lang="el-GR" altLang="el-GR" sz="2800" dirty="0" err="1" smtClean="0"/>
              <a:t>καταχωρητών</a:t>
            </a:r>
            <a:endParaRPr lang="en-US" altLang="el-GR" sz="2800" dirty="0" smtClean="0"/>
          </a:p>
          <a:p>
            <a:r>
              <a:rPr lang="el-GR" altLang="el-GR" sz="2800" dirty="0" smtClean="0"/>
              <a:t>Απαιτείται πολύ μικρό πεδίο διεύθυνσης</a:t>
            </a:r>
            <a:r>
              <a:rPr lang="en-US" altLang="el-GR" sz="28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Μικρότερες εντολές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Γρήγορη προσκόμιση εντολών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4473462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Διευθυνσιοδότηση Καταχωρητή</a:t>
            </a:r>
            <a:r>
              <a:rPr lang="en-US" altLang="el-GR" smtClean="0"/>
              <a:t>(2)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Δεν γίνεται πρόσβαση στη μνήμη</a:t>
            </a:r>
            <a:endParaRPr lang="en-US" altLang="el-GR" sz="2800" dirty="0" smtClean="0"/>
          </a:p>
          <a:p>
            <a:r>
              <a:rPr lang="el-GR" altLang="el-GR" sz="2800" dirty="0" smtClean="0"/>
              <a:t>Πολύ γρήγορη εκτέλεση</a:t>
            </a:r>
            <a:endParaRPr lang="en-US" altLang="el-GR" sz="2800" dirty="0" smtClean="0"/>
          </a:p>
          <a:p>
            <a:r>
              <a:rPr lang="el-GR" altLang="el-GR" sz="2800" dirty="0" smtClean="0"/>
              <a:t>Πολύ περιορισμένος χώρος διευθύνσεων</a:t>
            </a:r>
            <a:endParaRPr lang="en-US" altLang="el-GR" sz="2800" dirty="0" smtClean="0"/>
          </a:p>
          <a:p>
            <a:r>
              <a:rPr lang="el-GR" altLang="el-GR" sz="2800" dirty="0" smtClean="0"/>
              <a:t>Πολλαπλοί </a:t>
            </a:r>
            <a:r>
              <a:rPr lang="el-GR" altLang="el-GR" sz="2800" dirty="0" err="1" smtClean="0"/>
              <a:t>καταχωρητές</a:t>
            </a:r>
            <a:r>
              <a:rPr lang="el-GR" altLang="el-GR" sz="2800" dirty="0" smtClean="0"/>
              <a:t> μπορεί να αυξήσουν την απόδοση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Απαιτεί καλό προγραμματισμό</a:t>
            </a:r>
            <a:r>
              <a:rPr lang="en-US" altLang="el-GR" dirty="0" smtClean="0"/>
              <a:t> assembly </a:t>
            </a:r>
            <a:r>
              <a:rPr lang="el-GR" altLang="el-GR" dirty="0" smtClean="0"/>
              <a:t>ή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μεταγλωτιστή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54158402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95323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dirty="0" smtClean="0"/>
              <a:t>Διάγραμμα </a:t>
            </a:r>
            <a:r>
              <a:rPr lang="el-GR" altLang="el-GR" dirty="0" err="1" smtClean="0"/>
              <a:t>Διευθυνσιοδότησης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Καταχωρητή</a:t>
            </a:r>
            <a:endParaRPr lang="en-US" altLang="el-GR" dirty="0" smtClean="0"/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1399646" y="1906324"/>
            <a:ext cx="3935678" cy="504031"/>
            <a:chOff x="913" y="1441"/>
            <a:chExt cx="2975" cy="381"/>
          </a:xfrm>
        </p:grpSpPr>
        <p:sp>
          <p:nvSpPr>
            <p:cNvPr id="14353" name="Rectangle 5"/>
            <p:cNvSpPr>
              <a:spLocks noChangeArrowheads="1"/>
            </p:cNvSpPr>
            <p:nvPr/>
          </p:nvSpPr>
          <p:spPr bwMode="auto">
            <a:xfrm>
              <a:off x="913" y="1441"/>
              <a:ext cx="2975" cy="3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sz="2000"/>
            </a:p>
          </p:txBody>
        </p:sp>
        <p:sp>
          <p:nvSpPr>
            <p:cNvPr id="14354" name="Line 6"/>
            <p:cNvSpPr>
              <a:spLocks noChangeShapeType="1"/>
            </p:cNvSpPr>
            <p:nvPr/>
          </p:nvSpPr>
          <p:spPr bwMode="auto">
            <a:xfrm>
              <a:off x="1537" y="1446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1500"/>
            </a:p>
          </p:txBody>
        </p:sp>
      </p:grp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479146" y="1969824"/>
            <a:ext cx="213064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Register Address R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1336146" y="1969824"/>
            <a:ext cx="95058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Opcode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796646" y="1525324"/>
            <a:ext cx="125996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Instruction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5527146" y="2668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5527146" y="3239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5527146" y="3811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5527146" y="4382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5527146" y="4954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50" name="Rectangle 16"/>
          <p:cNvSpPr>
            <a:spLocks noChangeArrowheads="1"/>
          </p:cNvSpPr>
          <p:nvPr/>
        </p:nvSpPr>
        <p:spPr bwMode="auto">
          <a:xfrm>
            <a:off x="5971646" y="2223824"/>
            <a:ext cx="1104471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Registers</a:t>
            </a: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6098646" y="3938324"/>
            <a:ext cx="103554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Operand</a:t>
            </a:r>
          </a:p>
        </p:txBody>
      </p:sp>
      <p:sp>
        <p:nvSpPr>
          <p:cNvPr id="14352" name="Freeform 18"/>
          <p:cNvSpPr>
            <a:spLocks/>
          </p:cNvSpPr>
          <p:nvPr/>
        </p:nvSpPr>
        <p:spPr bwMode="auto">
          <a:xfrm>
            <a:off x="3368146" y="2411678"/>
            <a:ext cx="2159000" cy="1685396"/>
          </a:xfrm>
          <a:custGeom>
            <a:avLst/>
            <a:gdLst>
              <a:gd name="T0" fmla="*/ 0 w 1632"/>
              <a:gd name="T1" fmla="*/ 0 h 1274"/>
              <a:gd name="T2" fmla="*/ 0 w 1632"/>
              <a:gd name="T3" fmla="*/ 1273 h 1274"/>
              <a:gd name="T4" fmla="*/ 1631 w 1632"/>
              <a:gd name="T5" fmla="*/ 1273 h 1274"/>
              <a:gd name="T6" fmla="*/ 0 60000 65536"/>
              <a:gd name="T7" fmla="*/ 0 60000 65536"/>
              <a:gd name="T8" fmla="*/ 0 60000 65536"/>
              <a:gd name="T9" fmla="*/ 0 w 1632"/>
              <a:gd name="T10" fmla="*/ 0 h 1274"/>
              <a:gd name="T11" fmla="*/ 1632 w 1632"/>
              <a:gd name="T12" fmla="*/ 1274 h 1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274">
                <a:moveTo>
                  <a:pt x="0" y="0"/>
                </a:moveTo>
                <a:lnTo>
                  <a:pt x="0" y="1273"/>
                </a:lnTo>
                <a:lnTo>
                  <a:pt x="1631" y="127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1500"/>
          </a:p>
        </p:txBody>
      </p:sp>
    </p:spTree>
    <p:extLst>
      <p:ext uri="{BB962C8B-B14F-4D97-AF65-F5344CB8AC3E}">
        <p14:creationId xmlns:p14="http://schemas.microsoft.com/office/powerpoint/2010/main" val="206857109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Autofit/>
          </a:bodyPr>
          <a:lstStyle/>
          <a:p>
            <a:r>
              <a:rPr lang="el-GR" altLang="el-GR" sz="4000" dirty="0"/>
              <a:t>Έμμεση </a:t>
            </a:r>
            <a:r>
              <a:rPr lang="el-GR" altLang="el-GR" sz="4000" dirty="0" err="1"/>
              <a:t>Διευθυνσιοδότηση</a:t>
            </a:r>
            <a:r>
              <a:rPr lang="el-GR" altLang="el-GR" sz="4000" dirty="0"/>
              <a:t> </a:t>
            </a:r>
            <a:r>
              <a:rPr lang="el-GR" altLang="el-GR" sz="4000" dirty="0" err="1"/>
              <a:t>Καταχωρητή</a:t>
            </a:r>
            <a:endParaRPr lang="en-US" altLang="el-GR" sz="4000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n-US" altLang="el-GR" sz="2800" dirty="0" smtClean="0"/>
              <a:t>EA = (R)</a:t>
            </a:r>
          </a:p>
          <a:p>
            <a:r>
              <a:rPr lang="el-GR" altLang="el-GR" sz="2800" dirty="0" smtClean="0"/>
              <a:t>Ο τελεστής βρίσκεται στο κελί μνήμης που δείχνει το περιεχόμενο του </a:t>
            </a:r>
            <a:r>
              <a:rPr lang="el-GR" altLang="el-GR" sz="2800" dirty="0" err="1" smtClean="0"/>
              <a:t>καταχωρητή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R</a:t>
            </a:r>
          </a:p>
          <a:p>
            <a:r>
              <a:rPr lang="el-GR" altLang="el-GR" sz="2800" dirty="0" smtClean="0"/>
              <a:t>Μεγάλος χώρος διευθύνσεων</a:t>
            </a:r>
            <a:r>
              <a:rPr lang="en-US" altLang="el-GR" sz="2800" dirty="0" smtClean="0"/>
              <a:t> (2</a:t>
            </a:r>
            <a:r>
              <a:rPr lang="en-US" altLang="el-GR" sz="2800" baseline="30000" dirty="0" smtClean="0"/>
              <a:t>n</a:t>
            </a:r>
            <a:r>
              <a:rPr lang="en-US" altLang="el-GR" sz="2800" dirty="0" smtClean="0"/>
              <a:t>)</a:t>
            </a:r>
          </a:p>
          <a:p>
            <a:r>
              <a:rPr lang="el-GR" altLang="el-GR" sz="2800" dirty="0" smtClean="0"/>
              <a:t>Μια λιγότερη πρόσβαση στη μνήμη από της απευθείας </a:t>
            </a:r>
            <a:r>
              <a:rPr lang="el-GR" altLang="el-GR" sz="2800" dirty="0" err="1" smtClean="0"/>
              <a:t>διευθυνσιοδότηση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13387866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Autofit/>
          </a:bodyPr>
          <a:lstStyle/>
          <a:p>
            <a:r>
              <a:rPr lang="el-GR" altLang="el-GR" sz="4000" dirty="0"/>
              <a:t>Διάγραμμα Έμμεσης </a:t>
            </a:r>
            <a:r>
              <a:rPr lang="el-GR" altLang="el-GR" sz="4000" dirty="0" err="1"/>
              <a:t>Διευθυνσιοδότησης</a:t>
            </a:r>
            <a:r>
              <a:rPr lang="el-GR" altLang="el-GR" sz="4000" dirty="0"/>
              <a:t> </a:t>
            </a:r>
            <a:r>
              <a:rPr lang="el-GR" altLang="el-GR" sz="4000" dirty="0" err="1"/>
              <a:t>Καταχωρητή</a:t>
            </a:r>
            <a:endParaRPr lang="en-US" altLang="el-GR" sz="4800" dirty="0"/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1969823" y="1906324"/>
            <a:ext cx="3935677" cy="504031"/>
            <a:chOff x="913" y="1441"/>
            <a:chExt cx="2975" cy="381"/>
          </a:xfrm>
        </p:grpSpPr>
        <p:sp>
          <p:nvSpPr>
            <p:cNvPr id="16410" name="Rectangle 5"/>
            <p:cNvSpPr>
              <a:spLocks noChangeArrowheads="1"/>
            </p:cNvSpPr>
            <p:nvPr/>
          </p:nvSpPr>
          <p:spPr bwMode="auto">
            <a:xfrm>
              <a:off x="913" y="1441"/>
              <a:ext cx="2975" cy="3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sz="2000"/>
            </a:p>
          </p:txBody>
        </p:sp>
        <p:sp>
          <p:nvSpPr>
            <p:cNvPr id="16411" name="Line 6"/>
            <p:cNvSpPr>
              <a:spLocks noChangeShapeType="1"/>
            </p:cNvSpPr>
            <p:nvPr/>
          </p:nvSpPr>
          <p:spPr bwMode="auto">
            <a:xfrm>
              <a:off x="1537" y="1446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1500"/>
            </a:p>
          </p:txBody>
        </p:sp>
      </p:grp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270250" y="1969824"/>
            <a:ext cx="213064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Register Address R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1906324" y="1969824"/>
            <a:ext cx="95058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Opcode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3366824" y="1525324"/>
            <a:ext cx="125996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Instruction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097324" y="2603501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6097324" y="3175001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6097324" y="3746501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6097324" y="4318001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6097324" y="4889501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6541824" y="2159000"/>
            <a:ext cx="1033938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Memory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6668823" y="3873500"/>
            <a:ext cx="103554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Operand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1969824" y="3176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1969824" y="3747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>
            <a:off x="1969824" y="4319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403" name="Rectangle 21"/>
          <p:cNvSpPr>
            <a:spLocks noChangeArrowheads="1"/>
          </p:cNvSpPr>
          <p:nvPr/>
        </p:nvSpPr>
        <p:spPr bwMode="auto">
          <a:xfrm>
            <a:off x="1969824" y="4890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404" name="Rectangle 22"/>
          <p:cNvSpPr>
            <a:spLocks noChangeArrowheads="1"/>
          </p:cNvSpPr>
          <p:nvPr/>
        </p:nvSpPr>
        <p:spPr bwMode="auto">
          <a:xfrm>
            <a:off x="2033324" y="3874824"/>
            <a:ext cx="2101538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Pointer to Operand</a:t>
            </a:r>
          </a:p>
        </p:txBody>
      </p:sp>
      <p:sp>
        <p:nvSpPr>
          <p:cNvPr id="16405" name="Line 23"/>
          <p:cNvSpPr>
            <a:spLocks noChangeShapeType="1"/>
          </p:cNvSpPr>
          <p:nvPr/>
        </p:nvSpPr>
        <p:spPr bwMode="auto">
          <a:xfrm>
            <a:off x="3619500" y="2419615"/>
            <a:ext cx="0" cy="4325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16406" name="Line 24"/>
          <p:cNvSpPr>
            <a:spLocks noChangeShapeType="1"/>
          </p:cNvSpPr>
          <p:nvPr/>
        </p:nvSpPr>
        <p:spPr bwMode="auto">
          <a:xfrm flipH="1">
            <a:off x="1329532" y="2857500"/>
            <a:ext cx="22952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16407" name="Rectangle 25"/>
          <p:cNvSpPr>
            <a:spLocks noChangeArrowheads="1"/>
          </p:cNvSpPr>
          <p:nvPr/>
        </p:nvSpPr>
        <p:spPr bwMode="auto">
          <a:xfrm>
            <a:off x="2541324" y="2858824"/>
            <a:ext cx="1104471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Registers</a:t>
            </a:r>
          </a:p>
        </p:txBody>
      </p:sp>
      <p:sp>
        <p:nvSpPr>
          <p:cNvPr id="16408" name="Freeform 26"/>
          <p:cNvSpPr>
            <a:spLocks/>
          </p:cNvSpPr>
          <p:nvPr/>
        </p:nvSpPr>
        <p:spPr bwMode="auto">
          <a:xfrm>
            <a:off x="1333500" y="2857500"/>
            <a:ext cx="636323" cy="1176073"/>
          </a:xfrm>
          <a:custGeom>
            <a:avLst/>
            <a:gdLst>
              <a:gd name="T0" fmla="*/ 0 w 481"/>
              <a:gd name="T1" fmla="*/ 0 h 889"/>
              <a:gd name="T2" fmla="*/ 0 w 481"/>
              <a:gd name="T3" fmla="*/ 888 h 889"/>
              <a:gd name="T4" fmla="*/ 480 w 481"/>
              <a:gd name="T5" fmla="*/ 888 h 889"/>
              <a:gd name="T6" fmla="*/ 0 60000 65536"/>
              <a:gd name="T7" fmla="*/ 0 60000 65536"/>
              <a:gd name="T8" fmla="*/ 0 60000 65536"/>
              <a:gd name="T9" fmla="*/ 0 w 481"/>
              <a:gd name="T10" fmla="*/ 0 h 889"/>
              <a:gd name="T11" fmla="*/ 481 w 481"/>
              <a:gd name="T12" fmla="*/ 889 h 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1" h="889">
                <a:moveTo>
                  <a:pt x="0" y="0"/>
                </a:moveTo>
                <a:lnTo>
                  <a:pt x="0" y="888"/>
                </a:lnTo>
                <a:lnTo>
                  <a:pt x="480" y="88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1500"/>
          </a:p>
        </p:txBody>
      </p:sp>
      <p:sp>
        <p:nvSpPr>
          <p:cNvPr id="16409" name="Line 28"/>
          <p:cNvSpPr>
            <a:spLocks noChangeShapeType="1"/>
          </p:cNvSpPr>
          <p:nvPr/>
        </p:nvSpPr>
        <p:spPr bwMode="auto">
          <a:xfrm>
            <a:off x="4127500" y="4000500"/>
            <a:ext cx="196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5000" tIns="39000" rIns="75000" bIns="39000" anchor="ctr"/>
          <a:lstStyle/>
          <a:p>
            <a:endParaRPr lang="el-GR" sz="1500"/>
          </a:p>
        </p:txBody>
      </p:sp>
    </p:spTree>
    <p:extLst>
      <p:ext uri="{BB962C8B-B14F-4D97-AF65-F5344CB8AC3E}">
        <p14:creationId xmlns:p14="http://schemas.microsoft.com/office/powerpoint/2010/main" val="5379906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err="1" smtClean="0"/>
              <a:t>Διευθυνσιοδότηση</a:t>
            </a:r>
            <a:r>
              <a:rPr lang="el-GR" altLang="el-GR" dirty="0" smtClean="0"/>
              <a:t> Μετατόπισης</a:t>
            </a:r>
            <a:endParaRPr lang="en-US" altLang="el-GR" dirty="0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n-US" altLang="el-GR" sz="2800" dirty="0" smtClean="0"/>
              <a:t>EA = A + (R)</a:t>
            </a:r>
          </a:p>
          <a:p>
            <a:r>
              <a:rPr lang="el-GR" altLang="el-GR" sz="2800" dirty="0" smtClean="0"/>
              <a:t>Το πεδίο διεύθυνσης περιέχει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δύο τιμές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A = </a:t>
            </a:r>
            <a:r>
              <a:rPr lang="el-GR" altLang="el-GR" dirty="0" smtClean="0"/>
              <a:t>τιμή βάσης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R = </a:t>
            </a:r>
            <a:r>
              <a:rPr lang="el-GR" altLang="el-GR" dirty="0" err="1" smtClean="0"/>
              <a:t>καταχωρητής</a:t>
            </a:r>
            <a:r>
              <a:rPr lang="el-GR" altLang="el-GR" dirty="0" smtClean="0"/>
              <a:t> που περιέχει την μετατόπιση</a:t>
            </a:r>
            <a:r>
              <a:rPr lang="en-US" altLang="el-GR" dirty="0" smtClean="0"/>
              <a:t> displacement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Ή αντίστροφα</a:t>
            </a:r>
            <a:endParaRPr lang="en-US" altLang="el-GR" dirty="0" smtClean="0"/>
          </a:p>
          <a:p>
            <a:pPr>
              <a:buFont typeface="Monotype Sorts" pitchFamily="2" charset="2"/>
              <a:buChar char="y"/>
            </a:pP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40249870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132667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Autofit/>
          </a:bodyPr>
          <a:lstStyle/>
          <a:p>
            <a:r>
              <a:rPr lang="el-GR" altLang="el-GR" sz="4000" dirty="0"/>
              <a:t>Διάγραμμα </a:t>
            </a:r>
            <a:r>
              <a:rPr lang="el-GR" altLang="el-GR" sz="4000" dirty="0" err="1"/>
              <a:t>Διευθυνσιοδότησης</a:t>
            </a:r>
            <a:r>
              <a:rPr lang="el-GR" altLang="el-GR" sz="4000" dirty="0"/>
              <a:t> Μετατόπισης</a:t>
            </a:r>
            <a:endParaRPr lang="en-US" altLang="el-GR" sz="7200" dirty="0" smtClean="0"/>
          </a:p>
        </p:txBody>
      </p:sp>
      <p:grpSp>
        <p:nvGrpSpPr>
          <p:cNvPr id="18436" name="Group 7"/>
          <p:cNvGrpSpPr>
            <a:grpSpLocks/>
          </p:cNvGrpSpPr>
          <p:nvPr/>
        </p:nvGrpSpPr>
        <p:grpSpPr bwMode="auto">
          <a:xfrm>
            <a:off x="1736990" y="1906324"/>
            <a:ext cx="3935677" cy="504031"/>
            <a:chOff x="913" y="1441"/>
            <a:chExt cx="2975" cy="381"/>
          </a:xfrm>
        </p:grpSpPr>
        <p:sp>
          <p:nvSpPr>
            <p:cNvPr id="18463" name="Rectangle 5"/>
            <p:cNvSpPr>
              <a:spLocks noChangeArrowheads="1"/>
            </p:cNvSpPr>
            <p:nvPr/>
          </p:nvSpPr>
          <p:spPr bwMode="auto">
            <a:xfrm>
              <a:off x="913" y="1441"/>
              <a:ext cx="2975" cy="3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sz="2000"/>
            </a:p>
          </p:txBody>
        </p:sp>
        <p:sp>
          <p:nvSpPr>
            <p:cNvPr id="18464" name="Line 6"/>
            <p:cNvSpPr>
              <a:spLocks noChangeShapeType="1"/>
            </p:cNvSpPr>
            <p:nvPr/>
          </p:nvSpPr>
          <p:spPr bwMode="auto">
            <a:xfrm>
              <a:off x="1537" y="1446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1500"/>
            </a:p>
          </p:txBody>
        </p:sp>
      </p:grp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2498991" y="1969824"/>
            <a:ext cx="1240726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Register R</a:t>
            </a: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1673490" y="1969824"/>
            <a:ext cx="95058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Opcode</a:t>
            </a: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3133991" y="1525324"/>
            <a:ext cx="125996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Instruction</a:t>
            </a: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5864491" y="2668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5864491" y="3239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5864491" y="3811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5864491" y="4382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5864491" y="4954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6308990" y="2223824"/>
            <a:ext cx="1033938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Memory</a:t>
            </a: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6435990" y="3938324"/>
            <a:ext cx="103554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Operand</a:t>
            </a:r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1736991" y="3176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48" name="Rectangle 19"/>
          <p:cNvSpPr>
            <a:spLocks noChangeArrowheads="1"/>
          </p:cNvSpPr>
          <p:nvPr/>
        </p:nvSpPr>
        <p:spPr bwMode="auto">
          <a:xfrm>
            <a:off x="1736991" y="3747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49" name="Rectangle 20"/>
          <p:cNvSpPr>
            <a:spLocks noChangeArrowheads="1"/>
          </p:cNvSpPr>
          <p:nvPr/>
        </p:nvSpPr>
        <p:spPr bwMode="auto">
          <a:xfrm>
            <a:off x="1736991" y="4319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50" name="Rectangle 21"/>
          <p:cNvSpPr>
            <a:spLocks noChangeArrowheads="1"/>
          </p:cNvSpPr>
          <p:nvPr/>
        </p:nvSpPr>
        <p:spPr bwMode="auto">
          <a:xfrm>
            <a:off x="1736991" y="4890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1800490" y="3874824"/>
            <a:ext cx="2101538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Pointer to Operand</a:t>
            </a:r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>
            <a:off x="3386667" y="2419615"/>
            <a:ext cx="0" cy="4325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18453" name="Line 24"/>
          <p:cNvSpPr>
            <a:spLocks noChangeShapeType="1"/>
          </p:cNvSpPr>
          <p:nvPr/>
        </p:nvSpPr>
        <p:spPr bwMode="auto">
          <a:xfrm flipH="1">
            <a:off x="1096698" y="2857500"/>
            <a:ext cx="22952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18454" name="Rectangle 25"/>
          <p:cNvSpPr>
            <a:spLocks noChangeArrowheads="1"/>
          </p:cNvSpPr>
          <p:nvPr/>
        </p:nvSpPr>
        <p:spPr bwMode="auto">
          <a:xfrm>
            <a:off x="2308490" y="2858824"/>
            <a:ext cx="1104471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Registers</a:t>
            </a:r>
          </a:p>
        </p:txBody>
      </p:sp>
      <p:sp>
        <p:nvSpPr>
          <p:cNvPr id="18455" name="Freeform 26"/>
          <p:cNvSpPr>
            <a:spLocks/>
          </p:cNvSpPr>
          <p:nvPr/>
        </p:nvSpPr>
        <p:spPr bwMode="auto">
          <a:xfrm>
            <a:off x="1100667" y="2857500"/>
            <a:ext cx="636323" cy="1176073"/>
          </a:xfrm>
          <a:custGeom>
            <a:avLst/>
            <a:gdLst>
              <a:gd name="T0" fmla="*/ 0 w 481"/>
              <a:gd name="T1" fmla="*/ 0 h 889"/>
              <a:gd name="T2" fmla="*/ 0 w 481"/>
              <a:gd name="T3" fmla="*/ 888 h 889"/>
              <a:gd name="T4" fmla="*/ 480 w 481"/>
              <a:gd name="T5" fmla="*/ 888 h 889"/>
              <a:gd name="T6" fmla="*/ 0 60000 65536"/>
              <a:gd name="T7" fmla="*/ 0 60000 65536"/>
              <a:gd name="T8" fmla="*/ 0 60000 65536"/>
              <a:gd name="T9" fmla="*/ 0 w 481"/>
              <a:gd name="T10" fmla="*/ 0 h 889"/>
              <a:gd name="T11" fmla="*/ 481 w 481"/>
              <a:gd name="T12" fmla="*/ 889 h 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1" h="889">
                <a:moveTo>
                  <a:pt x="0" y="0"/>
                </a:moveTo>
                <a:lnTo>
                  <a:pt x="0" y="888"/>
                </a:lnTo>
                <a:lnTo>
                  <a:pt x="480" y="88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1500"/>
          </a:p>
        </p:txBody>
      </p:sp>
      <p:sp>
        <p:nvSpPr>
          <p:cNvPr id="18456" name="Line 27"/>
          <p:cNvSpPr>
            <a:spLocks noChangeShapeType="1"/>
          </p:cNvSpPr>
          <p:nvPr/>
        </p:nvSpPr>
        <p:spPr bwMode="auto">
          <a:xfrm>
            <a:off x="3704167" y="1911615"/>
            <a:ext cx="0" cy="496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18457" name="Rectangle 28"/>
          <p:cNvSpPr>
            <a:spLocks noChangeArrowheads="1"/>
          </p:cNvSpPr>
          <p:nvPr/>
        </p:nvSpPr>
        <p:spPr bwMode="auto">
          <a:xfrm>
            <a:off x="3755761" y="1940719"/>
            <a:ext cx="122815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Address A</a:t>
            </a:r>
          </a:p>
        </p:txBody>
      </p:sp>
      <p:sp>
        <p:nvSpPr>
          <p:cNvPr id="18458" name="Oval 29"/>
          <p:cNvSpPr>
            <a:spLocks noChangeArrowheads="1"/>
          </p:cNvSpPr>
          <p:nvPr/>
        </p:nvSpPr>
        <p:spPr bwMode="auto">
          <a:xfrm>
            <a:off x="4530991" y="3939646"/>
            <a:ext cx="441854" cy="37835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59" name="Rectangle 30"/>
          <p:cNvSpPr>
            <a:spLocks noChangeArrowheads="1"/>
          </p:cNvSpPr>
          <p:nvPr/>
        </p:nvSpPr>
        <p:spPr bwMode="auto">
          <a:xfrm>
            <a:off x="4615657" y="3939646"/>
            <a:ext cx="296557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+</a:t>
            </a:r>
          </a:p>
        </p:txBody>
      </p:sp>
      <p:sp>
        <p:nvSpPr>
          <p:cNvPr id="18460" name="Line 32"/>
          <p:cNvSpPr>
            <a:spLocks noChangeShapeType="1"/>
          </p:cNvSpPr>
          <p:nvPr/>
        </p:nvSpPr>
        <p:spPr bwMode="auto">
          <a:xfrm>
            <a:off x="4720167" y="2419615"/>
            <a:ext cx="0" cy="1385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18461" name="Line 34"/>
          <p:cNvSpPr>
            <a:spLocks noChangeShapeType="1"/>
          </p:cNvSpPr>
          <p:nvPr/>
        </p:nvSpPr>
        <p:spPr bwMode="auto">
          <a:xfrm>
            <a:off x="4953000" y="412750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5000" tIns="39000" rIns="75000" bIns="39000"/>
          <a:lstStyle/>
          <a:p>
            <a:endParaRPr lang="el-GR" sz="1500"/>
          </a:p>
        </p:txBody>
      </p:sp>
      <p:sp>
        <p:nvSpPr>
          <p:cNvPr id="18462" name="Line 35"/>
          <p:cNvSpPr>
            <a:spLocks noChangeShapeType="1"/>
          </p:cNvSpPr>
          <p:nvPr/>
        </p:nvSpPr>
        <p:spPr bwMode="auto">
          <a:xfrm>
            <a:off x="3937000" y="4127500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5000" tIns="39000" rIns="75000" bIns="39000"/>
          <a:lstStyle/>
          <a:p>
            <a:endParaRPr lang="el-GR" sz="1500"/>
          </a:p>
        </p:txBody>
      </p:sp>
    </p:spTree>
    <p:extLst>
      <p:ext uri="{BB962C8B-B14F-4D97-AF65-F5344CB8AC3E}">
        <p14:creationId xmlns:p14="http://schemas.microsoft.com/office/powerpoint/2010/main" val="170750491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280920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10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Ομάδες </a:t>
            </a:r>
            <a:r>
              <a:rPr lang="el-GR" sz="2800" dirty="0"/>
              <a:t>Εντολών: </a:t>
            </a:r>
            <a:r>
              <a:rPr lang="el-GR" sz="2800" dirty="0" smtClean="0"/>
              <a:t>Τρόποι</a:t>
            </a:r>
            <a:r>
              <a:rPr lang="en-US" sz="2800" dirty="0" smtClean="0"/>
              <a:t> </a:t>
            </a:r>
            <a:r>
              <a:rPr lang="el-GR" sz="2800" dirty="0" err="1" smtClean="0"/>
              <a:t>Διευθυνσιοδότησης</a:t>
            </a:r>
            <a:r>
              <a:rPr lang="el-GR" sz="2800" dirty="0" smtClean="0"/>
              <a:t> και </a:t>
            </a:r>
            <a:r>
              <a:rPr lang="el-GR" sz="2800" dirty="0"/>
              <a:t>Μορφοποιήσεις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n-US" sz="3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Σχετική </a:t>
            </a:r>
            <a:r>
              <a:rPr lang="el-GR" altLang="el-GR" dirty="0" err="1" smtClean="0"/>
              <a:t>Διευθυνσιοδότηση</a:t>
            </a:r>
            <a:endParaRPr lang="en-US" altLang="el-GR" dirty="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Έκδοση της </a:t>
            </a:r>
            <a:r>
              <a:rPr lang="el-GR" altLang="el-GR" sz="2800" dirty="0" err="1" smtClean="0"/>
              <a:t>Διευθυνσιοδότησης</a:t>
            </a:r>
            <a:r>
              <a:rPr lang="el-GR" altLang="el-GR" sz="2800" dirty="0" smtClean="0"/>
              <a:t> Μετατόπισης</a:t>
            </a:r>
            <a:endParaRPr lang="en-US" altLang="el-GR" sz="2800" dirty="0" smtClean="0"/>
          </a:p>
          <a:p>
            <a:r>
              <a:rPr lang="en-US" altLang="el-GR" sz="2800" dirty="0" smtClean="0"/>
              <a:t>R = Program counter, PC</a:t>
            </a:r>
          </a:p>
          <a:p>
            <a:r>
              <a:rPr lang="en-US" altLang="el-GR" sz="2800" dirty="0" smtClean="0"/>
              <a:t>EA = A + (PC)</a:t>
            </a:r>
          </a:p>
          <a:p>
            <a:r>
              <a:rPr lang="en-US" altLang="el-GR" sz="2800" dirty="0" smtClean="0"/>
              <a:t>i.e. </a:t>
            </a:r>
            <a:r>
              <a:rPr lang="el-GR" altLang="el-GR" sz="2800" dirty="0" smtClean="0"/>
              <a:t>Πάρε τον τελεστή από τα </a:t>
            </a:r>
            <a:r>
              <a:rPr lang="en-US" altLang="el-GR" sz="2800" dirty="0" smtClean="0"/>
              <a:t>A </a:t>
            </a:r>
            <a:r>
              <a:rPr lang="el-GR" altLang="el-GR" sz="2800" dirty="0" smtClean="0"/>
              <a:t>κελιά από την «τωρινή» θέση που δείχνει ο απαριθμητής προγράμματος</a:t>
            </a:r>
            <a:endParaRPr lang="en-US" altLang="el-GR" sz="2800" dirty="0" smtClean="0"/>
          </a:p>
          <a:p>
            <a:r>
              <a:rPr lang="el-GR" altLang="el-GR" sz="2800" dirty="0" smtClean="0"/>
              <a:t>Δες </a:t>
            </a:r>
            <a:r>
              <a:rPr lang="el-GR" altLang="el-GR" sz="2800" dirty="0" err="1" smtClean="0"/>
              <a:t>τοπικότητα</a:t>
            </a:r>
            <a:r>
              <a:rPr lang="el-GR" altLang="el-GR" sz="2800" dirty="0" smtClean="0"/>
              <a:t> αναφοράς</a:t>
            </a:r>
            <a:r>
              <a:rPr lang="en-US" altLang="el-GR" sz="2800" dirty="0" smtClean="0"/>
              <a:t> &amp; </a:t>
            </a:r>
            <a:r>
              <a:rPr lang="el-GR" altLang="el-GR" sz="2800" dirty="0" smtClean="0"/>
              <a:t>χρήση </a:t>
            </a:r>
            <a:r>
              <a:rPr lang="en-US" altLang="el-GR" sz="2800" dirty="0" smtClean="0"/>
              <a:t>cache</a:t>
            </a:r>
          </a:p>
          <a:p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05354989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dirty="0" err="1" smtClean="0"/>
              <a:t>Διευθυνσιοδότηση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καταχωρητή</a:t>
            </a:r>
            <a:r>
              <a:rPr lang="el-GR" altLang="el-GR" dirty="0" smtClean="0"/>
              <a:t> βάσης</a:t>
            </a:r>
            <a:endParaRPr lang="en-US" altLang="el-GR" dirty="0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Το </a:t>
            </a:r>
            <a:r>
              <a:rPr lang="en-US" altLang="el-GR" sz="2800" dirty="0" smtClean="0"/>
              <a:t>A </a:t>
            </a:r>
            <a:r>
              <a:rPr lang="el-GR" altLang="el-GR" sz="2800" dirty="0" smtClean="0"/>
              <a:t>περιέχει την μετατόπιση</a:t>
            </a:r>
            <a:endParaRPr lang="en-US" altLang="el-GR" sz="2800" dirty="0" smtClean="0"/>
          </a:p>
          <a:p>
            <a:r>
              <a:rPr lang="el-GR" altLang="el-GR" sz="2800" dirty="0" smtClean="0"/>
              <a:t>Το </a:t>
            </a:r>
            <a:r>
              <a:rPr lang="en-US" altLang="el-GR" sz="2800" dirty="0" smtClean="0"/>
              <a:t>R </a:t>
            </a:r>
            <a:r>
              <a:rPr lang="el-GR" altLang="el-GR" sz="2800" dirty="0" smtClean="0"/>
              <a:t>περιέχει δείκτη σε μια διεύθυνση βάσης</a:t>
            </a:r>
            <a:endParaRPr lang="en-US" altLang="el-GR" sz="2800" dirty="0" smtClean="0"/>
          </a:p>
          <a:p>
            <a:r>
              <a:rPr lang="el-GR" altLang="el-GR" sz="2800" dirty="0" smtClean="0"/>
              <a:t>Το </a:t>
            </a:r>
            <a:r>
              <a:rPr lang="en-US" altLang="el-GR" sz="2800" dirty="0" smtClean="0"/>
              <a:t>R </a:t>
            </a:r>
            <a:r>
              <a:rPr lang="el-GR" altLang="el-GR" sz="2800" dirty="0" smtClean="0"/>
              <a:t>μπορεί να είναι εξωτερικό ή εσωτερικό</a:t>
            </a:r>
            <a:endParaRPr lang="en-US" altLang="el-GR" sz="2800" dirty="0" smtClean="0"/>
          </a:p>
          <a:p>
            <a:r>
              <a:rPr lang="el-GR" altLang="el-GR" sz="2800" dirty="0" smtClean="0"/>
              <a:t>π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χ</a:t>
            </a:r>
            <a:r>
              <a:rPr lang="en-US" altLang="el-GR" sz="2800" dirty="0" smtClean="0"/>
              <a:t>. </a:t>
            </a:r>
            <a:r>
              <a:rPr lang="el-GR" altLang="el-GR" sz="2800" dirty="0" err="1" smtClean="0"/>
              <a:t>καταχωρητής</a:t>
            </a:r>
            <a:r>
              <a:rPr lang="el-GR" altLang="el-GR" sz="2800" dirty="0" smtClean="0"/>
              <a:t> βάσης κατάτμησης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στον</a:t>
            </a:r>
            <a:r>
              <a:rPr lang="en-US" altLang="el-GR" sz="2800" dirty="0" smtClean="0"/>
              <a:t> 80x86</a:t>
            </a:r>
          </a:p>
          <a:p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35738984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dirty="0" err="1" smtClean="0"/>
              <a:t>Διευθυνσιοδότηση</a:t>
            </a:r>
            <a:r>
              <a:rPr lang="el-GR" altLang="el-GR" dirty="0" smtClean="0"/>
              <a:t> με Δεικτοδότηση</a:t>
            </a:r>
            <a:endParaRPr lang="en-US" altLang="el-GR" dirty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n-US" altLang="el-GR" sz="2800" dirty="0" smtClean="0"/>
              <a:t>A = </a:t>
            </a:r>
            <a:r>
              <a:rPr lang="el-GR" altLang="el-GR" sz="2800" dirty="0" smtClean="0"/>
              <a:t>Βάση</a:t>
            </a:r>
            <a:endParaRPr lang="en-US" altLang="el-GR" sz="2800" dirty="0" smtClean="0"/>
          </a:p>
          <a:p>
            <a:r>
              <a:rPr lang="en-US" altLang="el-GR" sz="2800" dirty="0" smtClean="0"/>
              <a:t>R = </a:t>
            </a:r>
            <a:r>
              <a:rPr lang="el-GR" altLang="el-GR" sz="2800" dirty="0" smtClean="0"/>
              <a:t>Μετατόπιση</a:t>
            </a:r>
            <a:endParaRPr lang="en-US" altLang="el-GR" sz="2800" dirty="0" smtClean="0"/>
          </a:p>
          <a:p>
            <a:r>
              <a:rPr lang="en-US" altLang="el-GR" sz="2800" dirty="0" smtClean="0"/>
              <a:t>EA = A + R</a:t>
            </a:r>
          </a:p>
          <a:p>
            <a:r>
              <a:rPr lang="el-GR" altLang="el-GR" sz="2800" dirty="0" smtClean="0"/>
              <a:t>Καλή για πρόσβαση σε πίνακες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EA = A + 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R++</a:t>
            </a:r>
          </a:p>
          <a:p>
            <a:pPr>
              <a:buFont typeface="Monotype Sorts" pitchFamily="2" charset="2"/>
              <a:buChar char="y"/>
            </a:pP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34014003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Συνδυασμοί</a:t>
            </a:r>
            <a:endParaRPr lang="en-US" altLang="el-GR" dirty="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err="1" smtClean="0"/>
              <a:t>Μεταδεικτοδότηση</a:t>
            </a:r>
            <a:endParaRPr lang="en-US" altLang="el-GR" sz="2800" dirty="0" smtClean="0"/>
          </a:p>
          <a:p>
            <a:r>
              <a:rPr lang="en-US" altLang="el-GR" sz="2800" dirty="0" smtClean="0"/>
              <a:t>EA = (A) + (R)</a:t>
            </a:r>
          </a:p>
          <a:p>
            <a:endParaRPr lang="en-US" altLang="el-GR" sz="2800" dirty="0" smtClean="0"/>
          </a:p>
          <a:p>
            <a:r>
              <a:rPr lang="el-GR" altLang="el-GR" sz="2800" dirty="0" err="1" smtClean="0"/>
              <a:t>Προδεικτοδότηση</a:t>
            </a:r>
            <a:endParaRPr lang="en-US" altLang="el-GR" sz="2800" dirty="0" smtClean="0"/>
          </a:p>
          <a:p>
            <a:r>
              <a:rPr lang="en-US" altLang="el-GR" sz="2800" dirty="0" smtClean="0"/>
              <a:t>EA = (A+(R))</a:t>
            </a:r>
          </a:p>
          <a:p>
            <a:pPr>
              <a:buFontTx/>
              <a:buNone/>
            </a:pPr>
            <a:endParaRPr lang="en-US" altLang="el-GR" dirty="0" smtClean="0"/>
          </a:p>
          <a:p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43829995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Διευθυνσιοδότηση Σωρού</a:t>
            </a:r>
            <a:endParaRPr lang="en-US" altLang="el-GR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Ο τελεστής βρίσκεται πάντα </a:t>
            </a:r>
            <a:r>
              <a:rPr lang="en-US" altLang="el-GR" sz="2800" dirty="0" smtClean="0"/>
              <a:t>(</a:t>
            </a:r>
            <a:r>
              <a:rPr lang="el-GR" altLang="el-GR" sz="2800" dirty="0" smtClean="0"/>
              <a:t>εσωτερική αναφορά</a:t>
            </a:r>
            <a:r>
              <a:rPr lang="en-US" altLang="el-GR" sz="2800" dirty="0" smtClean="0"/>
              <a:t>) </a:t>
            </a:r>
            <a:r>
              <a:rPr lang="el-GR" altLang="el-GR" sz="2800" dirty="0" smtClean="0"/>
              <a:t>στην κορυφή του σωρού</a:t>
            </a:r>
            <a:endParaRPr lang="en-US" altLang="el-GR" sz="2800" dirty="0" smtClean="0"/>
          </a:p>
          <a:p>
            <a:r>
              <a:rPr lang="el-GR" altLang="el-GR" sz="2800" dirty="0" smtClean="0"/>
              <a:t>π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χ</a:t>
            </a:r>
            <a:r>
              <a:rPr lang="en-US" altLang="el-GR" sz="2800" dirty="0" smtClean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ADD: </a:t>
            </a:r>
            <a:r>
              <a:rPr lang="el-GR" altLang="el-GR" dirty="0" smtClean="0"/>
              <a:t>ανασύρει και προσθέτει τα δύο πρώτα αντικείμενα του σωρού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2733571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Τρόποι </a:t>
            </a:r>
            <a:r>
              <a:rPr lang="el-GR" altLang="el-GR" dirty="0" err="1" smtClean="0"/>
              <a:t>διευθυνσιοδότησης</a:t>
            </a:r>
            <a:r>
              <a:rPr lang="el-GR" altLang="el-GR" dirty="0" smtClean="0"/>
              <a:t> στον </a:t>
            </a:r>
            <a:r>
              <a:rPr lang="en-GB" altLang="el-GR" dirty="0" smtClean="0"/>
              <a:t>Pentium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Εικονικές ή ενεργές διευθύνσεις αναπαριστούν την μετατόπιση σε ένα τμήμα</a:t>
            </a:r>
            <a:endParaRPr lang="en-GB" altLang="el-GR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/>
              <a:t>Η εναρκτήρια διεύθυνση συν την μετατόπιση παρέχουν μια γραμμική διεύθυνση</a:t>
            </a:r>
            <a:endParaRPr lang="en-GB" altLang="el-GR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/>
              <a:t>Η παραπάνω υφίσταται μετάφραση σελίδας αν η σελιδοποίηση είναι ενεργοποιημένη</a:t>
            </a:r>
            <a:endParaRPr lang="en-GB" altLang="el-GR" sz="1800" dirty="0"/>
          </a:p>
          <a:p>
            <a:r>
              <a:rPr lang="el-GR" altLang="el-GR" sz="2000" dirty="0"/>
              <a:t>Υπάρχουν </a:t>
            </a:r>
            <a:r>
              <a:rPr lang="en-GB" altLang="el-GR" sz="2000" dirty="0"/>
              <a:t>12 </a:t>
            </a:r>
            <a:r>
              <a:rPr lang="el-GR" altLang="el-GR" sz="2000" dirty="0"/>
              <a:t>διαθέσιμοι τρόποι </a:t>
            </a:r>
            <a:r>
              <a:rPr lang="el-GR" altLang="el-GR" sz="2000" dirty="0" err="1"/>
              <a:t>διευθυνσιοδότησης</a:t>
            </a:r>
            <a:endParaRPr lang="en-GB" altLang="el-GR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/>
              <a:t>Άμεσος</a:t>
            </a:r>
            <a:endParaRPr lang="en-GB" altLang="el-GR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 err="1"/>
              <a:t>Καταχωρητή</a:t>
            </a:r>
            <a:r>
              <a:rPr lang="el-GR" altLang="el-GR" sz="1800" dirty="0"/>
              <a:t> τελεστή</a:t>
            </a:r>
            <a:endParaRPr lang="en-GB" altLang="el-GR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/>
              <a:t>Μετατόπισης</a:t>
            </a:r>
            <a:endParaRPr lang="en-GB" altLang="el-GR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/>
              <a:t>Βάσης</a:t>
            </a:r>
            <a:endParaRPr lang="en-GB" altLang="el-GR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/>
              <a:t>Βάσης με μετατόπιση</a:t>
            </a:r>
            <a:endParaRPr lang="en-GB" altLang="el-GR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/>
              <a:t>Κλιμακούμενου δείκτη με μετατόπιση</a:t>
            </a:r>
            <a:endParaRPr lang="en-GB" altLang="el-GR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/>
              <a:t>Βάσης με δείκτη και μετατόπιση</a:t>
            </a:r>
            <a:endParaRPr lang="en-GB" altLang="el-GR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800" dirty="0"/>
              <a:t>Σχετική </a:t>
            </a:r>
            <a:r>
              <a:rPr lang="el-GR" altLang="el-GR" sz="1800" dirty="0" err="1"/>
              <a:t>κτλ</a:t>
            </a:r>
            <a:endParaRPr lang="en-GB" altLang="el-GR" sz="1800" dirty="0"/>
          </a:p>
          <a:p>
            <a:pPr lvl="1"/>
            <a:endParaRPr lang="en-GB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952864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Υπολογισμός τρόπου διευθυνσιοδότησης στον </a:t>
            </a:r>
            <a:r>
              <a:rPr lang="en-GB" altLang="el-GR" smtClean="0"/>
              <a:t>Pentium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018" r="5563" b="10176"/>
          <a:stretch>
            <a:fillRect/>
          </a:stretch>
        </p:blipFill>
        <p:spPr bwMode="auto">
          <a:xfrm>
            <a:off x="1619672" y="1172981"/>
            <a:ext cx="6204784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6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Μορφοποίηση εντολών</a:t>
            </a:r>
            <a:endParaRPr lang="en-US" altLang="el-GR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Η διάταξη των </a:t>
            </a:r>
            <a:r>
              <a:rPr lang="en-US" altLang="el-GR" sz="2800" dirty="0" smtClean="0"/>
              <a:t>bits </a:t>
            </a:r>
            <a:r>
              <a:rPr lang="el-GR" altLang="el-GR" sz="2800" dirty="0" smtClean="0"/>
              <a:t>σε μια εντολή</a:t>
            </a:r>
            <a:endParaRPr lang="en-US" altLang="el-GR" sz="2800" dirty="0" smtClean="0"/>
          </a:p>
          <a:p>
            <a:r>
              <a:rPr lang="el-GR" altLang="el-GR" sz="2800" dirty="0" smtClean="0"/>
              <a:t>Περιλαμβάνει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opcode</a:t>
            </a:r>
            <a:endParaRPr lang="en-US" altLang="el-GR" sz="2800" dirty="0" smtClean="0"/>
          </a:p>
          <a:p>
            <a:r>
              <a:rPr lang="el-GR" altLang="el-GR" sz="2800" dirty="0" smtClean="0"/>
              <a:t>Περιλαμβάνει</a:t>
            </a:r>
            <a:r>
              <a:rPr lang="en-US" altLang="el-GR" sz="2800" dirty="0" smtClean="0"/>
              <a:t> (</a:t>
            </a:r>
            <a:r>
              <a:rPr lang="el-GR" altLang="el-GR" sz="2800" dirty="0" smtClean="0"/>
              <a:t>εσωτερικά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ή εξωτερικά</a:t>
            </a:r>
            <a:r>
              <a:rPr lang="en-US" altLang="el-GR" sz="2800" dirty="0" smtClean="0"/>
              <a:t>) </a:t>
            </a:r>
            <a:r>
              <a:rPr lang="el-GR" altLang="el-GR" sz="2800" dirty="0" smtClean="0"/>
              <a:t>τελεστή</a:t>
            </a:r>
            <a:r>
              <a:rPr lang="en-US" altLang="el-GR" sz="2800" dirty="0" smtClean="0"/>
              <a:t>(</a:t>
            </a:r>
            <a:r>
              <a:rPr lang="el-GR" altLang="el-GR" sz="2800" dirty="0" err="1" smtClean="0"/>
              <a:t>ες</a:t>
            </a:r>
            <a:r>
              <a:rPr lang="en-US" altLang="el-GR" sz="2800" dirty="0" smtClean="0"/>
              <a:t>)</a:t>
            </a:r>
          </a:p>
          <a:p>
            <a:r>
              <a:rPr lang="el-GR" altLang="el-GR" sz="2800" dirty="0" smtClean="0"/>
              <a:t>Συνήθως υπάρχουν ομάδες εντολών με περισσότερες από μια μορφοποιήσεις εντολών</a:t>
            </a:r>
            <a:endParaRPr lang="en-US" altLang="el-GR" sz="2800" dirty="0" smtClean="0"/>
          </a:p>
          <a:p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720749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Μήκος εντολής</a:t>
            </a:r>
            <a:endParaRPr lang="en-US" altLang="el-GR" dirty="0" smtClean="0"/>
          </a:p>
        </p:txBody>
      </p:sp>
      <p:sp>
        <p:nvSpPr>
          <p:cNvPr id="276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Επηρεάζεται και επηρεάζει</a:t>
            </a:r>
            <a:r>
              <a:rPr lang="en-US" altLang="el-GR" sz="28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Το μέγεθος της μνήμης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Την οργάνωση της μνήμης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Τη δομή του διαύλου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Την περιπλοκότητα της </a:t>
            </a:r>
            <a:r>
              <a:rPr lang="en-US" altLang="el-GR" dirty="0" smtClean="0"/>
              <a:t>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Την ταχύτητα της </a:t>
            </a:r>
            <a:r>
              <a:rPr lang="en-US" altLang="el-GR" dirty="0" smtClean="0"/>
              <a:t>CPU</a:t>
            </a:r>
          </a:p>
          <a:p>
            <a:r>
              <a:rPr lang="en-US" altLang="el-GR" sz="2800" dirty="0" smtClean="0"/>
              <a:t>Trade off </a:t>
            </a:r>
            <a:r>
              <a:rPr lang="el-GR" altLang="el-GR" sz="2800" dirty="0" smtClean="0"/>
              <a:t>μεταξύ ενός ισχυρού ρεπερτορίου εντολών και εξοικονόμησης χώρου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781130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Κατανομή των </a:t>
            </a:r>
            <a:r>
              <a:rPr lang="en-US" altLang="el-GR" smtClean="0"/>
              <a:t>Bits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Αριθμός τρόπων </a:t>
            </a:r>
            <a:r>
              <a:rPr lang="el-GR" altLang="el-GR" sz="2800" dirty="0" err="1" smtClean="0"/>
              <a:t>διευθυνσιοδότησης</a:t>
            </a:r>
            <a:endParaRPr lang="en-US" altLang="el-GR" sz="2800" dirty="0" smtClean="0"/>
          </a:p>
          <a:p>
            <a:r>
              <a:rPr lang="el-GR" altLang="el-GR" sz="2800" dirty="0" smtClean="0"/>
              <a:t>Αριθμός τελεστών</a:t>
            </a:r>
            <a:endParaRPr lang="en-US" altLang="el-GR" sz="2800" dirty="0" smtClean="0"/>
          </a:p>
          <a:p>
            <a:r>
              <a:rPr lang="el-GR" altLang="el-GR" sz="2800" dirty="0" err="1" smtClean="0"/>
              <a:t>Καταχωρητής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vs </a:t>
            </a:r>
            <a:r>
              <a:rPr lang="el-GR" altLang="el-GR" sz="2800" dirty="0" smtClean="0"/>
              <a:t>μνήμης</a:t>
            </a:r>
            <a:endParaRPr lang="en-US" altLang="el-GR" sz="2800" dirty="0" smtClean="0"/>
          </a:p>
          <a:p>
            <a:r>
              <a:rPr lang="el-GR" altLang="el-GR" sz="2800" dirty="0" smtClean="0"/>
              <a:t>Αριθμός ομάδων </a:t>
            </a:r>
            <a:r>
              <a:rPr lang="el-GR" altLang="el-GR" sz="2800" dirty="0" err="1" smtClean="0"/>
              <a:t>καταχωρητών</a:t>
            </a:r>
            <a:endParaRPr lang="en-US" altLang="el-GR" sz="2800" dirty="0" smtClean="0"/>
          </a:p>
          <a:p>
            <a:r>
              <a:rPr lang="el-GR" altLang="el-GR" sz="2800" dirty="0" smtClean="0"/>
              <a:t>Εύρος διευθύνσεων</a:t>
            </a:r>
            <a:endParaRPr lang="en-US" altLang="el-GR" sz="2800" dirty="0" smtClean="0"/>
          </a:p>
          <a:p>
            <a:r>
              <a:rPr lang="el-GR" altLang="el-GR" sz="2800" dirty="0" err="1" smtClean="0"/>
              <a:t>Διευθυνσιοδοτούμενη</a:t>
            </a:r>
            <a:r>
              <a:rPr lang="el-GR" altLang="el-GR" sz="2800" dirty="0" smtClean="0"/>
              <a:t> μονάδα</a:t>
            </a:r>
            <a:endParaRPr lang="en-US" altLang="el-GR" sz="2800" dirty="0" smtClean="0"/>
          </a:p>
          <a:p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29306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Μορφοποίηση εντολών </a:t>
            </a:r>
            <a:r>
              <a:rPr lang="en-GB" altLang="el-GR" dirty="0" smtClean="0"/>
              <a:t>PDP-8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8752" r="9227" b="42401"/>
          <a:stretch>
            <a:fillRect/>
          </a:stretch>
        </p:blipFill>
        <p:spPr bwMode="auto">
          <a:xfrm>
            <a:off x="1619672" y="1107000"/>
            <a:ext cx="6041258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84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Μορφοποίηση εντολών </a:t>
            </a:r>
            <a:r>
              <a:rPr lang="en-GB" altLang="el-GR" dirty="0" smtClean="0"/>
              <a:t>PDP-10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11247" r="6648" b="73286"/>
          <a:stretch>
            <a:fillRect/>
          </a:stretch>
        </p:blipFill>
        <p:spPr bwMode="auto">
          <a:xfrm>
            <a:off x="1079500" y="1760803"/>
            <a:ext cx="7048500" cy="9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60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Μορφοποίηση εντολών </a:t>
            </a:r>
            <a:r>
              <a:rPr lang="en-GB" altLang="el-GR" smtClean="0"/>
              <a:t>PDP-11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8435" r="4477" b="11424"/>
          <a:stretch>
            <a:fillRect/>
          </a:stretch>
        </p:blipFill>
        <p:spPr bwMode="auto">
          <a:xfrm>
            <a:off x="1547664" y="985292"/>
            <a:ext cx="6709872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465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smtClean="0"/>
              <a:t>VAX Instruction Examples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2" t="7666" r="7820" b="15265"/>
          <a:stretch>
            <a:fillRect/>
          </a:stretch>
        </p:blipFill>
        <p:spPr bwMode="auto">
          <a:xfrm>
            <a:off x="2645645" y="999000"/>
            <a:ext cx="385271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362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Μορφοποίηση εντολών </a:t>
            </a:r>
            <a:r>
              <a:rPr lang="en-GB" altLang="el-GR" smtClean="0"/>
              <a:t>Pentium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8421" r="5563" b="27017"/>
          <a:stretch>
            <a:fillRect/>
          </a:stretch>
        </p:blipFill>
        <p:spPr bwMode="auto">
          <a:xfrm>
            <a:off x="825500" y="1273324"/>
            <a:ext cx="7493000" cy="420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06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dirty="0" smtClean="0"/>
              <a:t>PowerPC Instruction Formats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t="3256" r="14235" b="57599"/>
          <a:stretch>
            <a:fillRect/>
          </a:stretch>
        </p:blipFill>
        <p:spPr bwMode="auto">
          <a:xfrm>
            <a:off x="1270000" y="1181365"/>
            <a:ext cx="6604000" cy="43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41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Βαρζιώτης.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Ομάδες </a:t>
            </a:r>
            <a:r>
              <a:rPr lang="el-GR" altLang="el-GR" dirty="0"/>
              <a:t>Εντολών: Τρόποι </a:t>
            </a:r>
            <a:r>
              <a:rPr lang="el-GR" altLang="el-GR" dirty="0" err="1"/>
              <a:t>Διευθυνσιοδότησης</a:t>
            </a:r>
            <a:r>
              <a:rPr lang="el-GR" altLang="el-GR" dirty="0"/>
              <a:t> και Μορφοποιήσεις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err="1" smtClean="0"/>
              <a:t>Διευθυνσιοδότηση</a:t>
            </a:r>
            <a:endParaRPr lang="en-US" altLang="el-GR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800" dirty="0" smtClean="0"/>
              <a:t>Άμεση</a:t>
            </a:r>
            <a:endParaRPr lang="en-US" altLang="el-GR" sz="2800" dirty="0" smtClean="0"/>
          </a:p>
          <a:p>
            <a:r>
              <a:rPr lang="el-GR" altLang="el-GR" sz="2800" dirty="0" smtClean="0"/>
              <a:t>Απευθείας</a:t>
            </a:r>
            <a:endParaRPr lang="en-US" altLang="el-GR" sz="2800" dirty="0" smtClean="0"/>
          </a:p>
          <a:p>
            <a:r>
              <a:rPr lang="el-GR" altLang="el-GR" sz="2800" dirty="0" smtClean="0"/>
              <a:t>Έμμεση</a:t>
            </a:r>
            <a:endParaRPr lang="en-US" altLang="el-GR" sz="2800" dirty="0" smtClean="0"/>
          </a:p>
          <a:p>
            <a:r>
              <a:rPr lang="el-GR" altLang="el-GR" sz="2800" dirty="0" err="1" smtClean="0"/>
              <a:t>Καταχωρητή</a:t>
            </a:r>
            <a:endParaRPr lang="en-US" altLang="el-GR" sz="2800" dirty="0" smtClean="0"/>
          </a:p>
          <a:p>
            <a:r>
              <a:rPr lang="el-GR" altLang="el-GR" sz="2800" dirty="0" smtClean="0"/>
              <a:t>Έμμεση </a:t>
            </a:r>
            <a:r>
              <a:rPr lang="el-GR" altLang="el-GR" sz="2800" dirty="0" err="1" smtClean="0"/>
              <a:t>καταχωρητή</a:t>
            </a:r>
            <a:endParaRPr lang="en-US" altLang="el-GR" sz="2800" dirty="0" smtClean="0"/>
          </a:p>
          <a:p>
            <a:r>
              <a:rPr lang="el-GR" altLang="el-GR" sz="2800" dirty="0" smtClean="0"/>
              <a:t>Μετατόπισης</a:t>
            </a:r>
            <a:r>
              <a:rPr lang="en-US" altLang="el-GR" sz="2800" dirty="0" smtClean="0"/>
              <a:t>(</a:t>
            </a:r>
            <a:r>
              <a:rPr lang="el-GR" altLang="el-GR" sz="2800" dirty="0" smtClean="0"/>
              <a:t>με δείκτη</a:t>
            </a:r>
            <a:r>
              <a:rPr lang="en-US" altLang="el-GR" sz="2800" dirty="0" smtClean="0"/>
              <a:t>) </a:t>
            </a:r>
          </a:p>
          <a:p>
            <a:r>
              <a:rPr lang="el-GR" altLang="el-GR" sz="2800" dirty="0" smtClean="0"/>
              <a:t>Σωρός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9240393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Άμεση Διευθυνσιοδότηση</a:t>
            </a:r>
            <a:endParaRPr lang="en-US" altLang="el-GR" smtClean="0"/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/>
              <a:t>Ο τελεστής είναι μέρος της εντολής</a:t>
            </a:r>
            <a:endParaRPr lang="en-US" altLang="el-GR" sz="2400" dirty="0" smtClean="0"/>
          </a:p>
          <a:p>
            <a:r>
              <a:rPr lang="el-GR" altLang="el-GR" sz="2400" dirty="0" smtClean="0"/>
              <a:t>Τελεστής</a:t>
            </a:r>
            <a:r>
              <a:rPr lang="en-US" altLang="el-GR" sz="2400" dirty="0" smtClean="0"/>
              <a:t>= </a:t>
            </a:r>
            <a:r>
              <a:rPr lang="el-GR" altLang="el-GR" sz="2400" dirty="0" smtClean="0"/>
              <a:t>Πεδίο Διεύθυνσης</a:t>
            </a:r>
            <a:endParaRPr lang="en-US" altLang="el-GR" sz="2400" dirty="0" smtClean="0"/>
          </a:p>
          <a:p>
            <a:r>
              <a:rPr lang="el-GR" altLang="el-GR" sz="2400" dirty="0" smtClean="0"/>
              <a:t>π</a:t>
            </a:r>
            <a:r>
              <a:rPr lang="en-US" altLang="el-GR" sz="2400" dirty="0" smtClean="0"/>
              <a:t>.</a:t>
            </a:r>
            <a:r>
              <a:rPr lang="el-GR" altLang="el-GR" sz="2400" dirty="0" smtClean="0"/>
              <a:t>χ</a:t>
            </a:r>
            <a:r>
              <a:rPr lang="en-US" altLang="el-GR" sz="2400" dirty="0" smtClean="0"/>
              <a:t>. ADD 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 smtClean="0"/>
              <a:t>Add 5 </a:t>
            </a:r>
            <a:r>
              <a:rPr lang="el-GR" altLang="el-GR" sz="2400" dirty="0" smtClean="0"/>
              <a:t>στα περιεχόμενα ενός συσσωρευτή</a:t>
            </a:r>
            <a:endParaRPr lang="en-US" altLang="el-GR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Το </a:t>
            </a:r>
            <a:r>
              <a:rPr lang="en-US" altLang="el-GR" sz="2400" dirty="0" smtClean="0"/>
              <a:t>5 </a:t>
            </a:r>
            <a:r>
              <a:rPr lang="el-GR" altLang="el-GR" sz="2400" dirty="0" smtClean="0"/>
              <a:t>είναι τελεστής</a:t>
            </a:r>
            <a:endParaRPr lang="en-US" altLang="el-GR" sz="2400" dirty="0" smtClean="0"/>
          </a:p>
          <a:p>
            <a:r>
              <a:rPr lang="el-GR" altLang="el-GR" sz="2400" dirty="0" smtClean="0"/>
              <a:t>Δεν υπάρχει αναφορά στη μνήμη για μεταφορά δεδομένων</a:t>
            </a:r>
            <a:endParaRPr lang="en-US" altLang="el-GR" sz="2400" dirty="0" smtClean="0"/>
          </a:p>
          <a:p>
            <a:r>
              <a:rPr lang="el-GR" altLang="el-GR" sz="2400" dirty="0" smtClean="0"/>
              <a:t>Γρήγορος τρόπος</a:t>
            </a:r>
            <a:endParaRPr lang="en-US" altLang="el-GR" sz="2400" dirty="0" smtClean="0"/>
          </a:p>
          <a:p>
            <a:r>
              <a:rPr lang="el-GR" altLang="el-GR" sz="2400" dirty="0" smtClean="0"/>
              <a:t>Περιορισμένου εύρους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73230065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dirty="0" smtClean="0"/>
              <a:t>Διάγραμμα Άμεσης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Διευθυνσιοδότησης</a:t>
            </a:r>
            <a:endParaRPr lang="en-US" altLang="el-GR" dirty="0" smtClean="0"/>
          </a:p>
        </p:txBody>
      </p:sp>
      <p:grpSp>
        <p:nvGrpSpPr>
          <p:cNvPr id="2" name="Ομάδα 1"/>
          <p:cNvGrpSpPr/>
          <p:nvPr/>
        </p:nvGrpSpPr>
        <p:grpSpPr>
          <a:xfrm>
            <a:off x="2572412" y="1921396"/>
            <a:ext cx="3999176" cy="885031"/>
            <a:chOff x="2160324" y="1525324"/>
            <a:chExt cx="3999176" cy="885031"/>
          </a:xfrm>
        </p:grpSpPr>
        <p:grpSp>
          <p:nvGrpSpPr>
            <p:cNvPr id="6149" name="Group 7"/>
            <p:cNvGrpSpPr>
              <a:grpSpLocks/>
            </p:cNvGrpSpPr>
            <p:nvPr/>
          </p:nvGrpSpPr>
          <p:grpSpPr bwMode="auto">
            <a:xfrm>
              <a:off x="2223823" y="1906324"/>
              <a:ext cx="3935677" cy="504031"/>
              <a:chOff x="1105" y="1441"/>
              <a:chExt cx="2975" cy="381"/>
            </a:xfrm>
          </p:grpSpPr>
          <p:sp>
            <p:nvSpPr>
              <p:cNvPr id="6153" name="Rectangle 5"/>
              <p:cNvSpPr>
                <a:spLocks noChangeArrowheads="1"/>
              </p:cNvSpPr>
              <p:nvPr/>
            </p:nvSpPr>
            <p:spPr bwMode="auto">
              <a:xfrm>
                <a:off x="1105" y="1441"/>
                <a:ext cx="2975" cy="3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l-GR" altLang="el-GR" sz="2000"/>
              </a:p>
            </p:txBody>
          </p:sp>
          <p:sp>
            <p:nvSpPr>
              <p:cNvPr id="6154" name="Line 6"/>
              <p:cNvSpPr>
                <a:spLocks noChangeShapeType="1"/>
              </p:cNvSpPr>
              <p:nvPr/>
            </p:nvSpPr>
            <p:spPr bwMode="auto">
              <a:xfrm>
                <a:off x="1729" y="1446"/>
                <a:ext cx="0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1500"/>
              </a:p>
            </p:txBody>
          </p:sp>
        </p:grpSp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4001823" y="1969824"/>
              <a:ext cx="1035542" cy="3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 sz="2000"/>
                <a:t>Operand</a:t>
              </a:r>
            </a:p>
          </p:txBody>
        </p:sp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2160324" y="1969824"/>
              <a:ext cx="950582" cy="3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 sz="2000"/>
                <a:t>Opcode</a:t>
              </a:r>
            </a:p>
          </p:txBody>
        </p: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3366824" y="1525324"/>
              <a:ext cx="1259962" cy="3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 sz="2000" dirty="0"/>
                <a:t>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50104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Απευθείας Διευθυνσιοδότηση</a:t>
            </a:r>
            <a:endParaRPr lang="en-US" altLang="el-GR" smtClean="0"/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 smtClean="0"/>
              <a:t>Το πεδίο διεύθυνσης περιέχει τη διεύθυνση του τελεστή</a:t>
            </a:r>
            <a:endParaRPr lang="en-US" altLang="el-GR" sz="2000" dirty="0" smtClean="0"/>
          </a:p>
          <a:p>
            <a:r>
              <a:rPr lang="el-GR" altLang="el-GR" sz="2000" dirty="0" smtClean="0"/>
              <a:t>Ενεργός Διεύθυνση</a:t>
            </a:r>
            <a:r>
              <a:rPr lang="en-US" altLang="el-GR" sz="2000" dirty="0" smtClean="0"/>
              <a:t> (</a:t>
            </a:r>
            <a:r>
              <a:rPr lang="el-GR" altLang="el-GR" sz="2000" dirty="0" smtClean="0"/>
              <a:t>ΕΔ</a:t>
            </a:r>
            <a:r>
              <a:rPr lang="en-US" altLang="el-GR" sz="2000" dirty="0" smtClean="0"/>
              <a:t>) = </a:t>
            </a:r>
            <a:r>
              <a:rPr lang="el-GR" altLang="el-GR" sz="2000" dirty="0" smtClean="0"/>
              <a:t>πεδίο διεύθυνσης</a:t>
            </a:r>
            <a:r>
              <a:rPr lang="en-US" altLang="el-GR" sz="2000" dirty="0" smtClean="0"/>
              <a:t> (A)</a:t>
            </a:r>
          </a:p>
          <a:p>
            <a:r>
              <a:rPr lang="el-GR" altLang="el-GR" sz="2000" dirty="0" smtClean="0"/>
              <a:t>π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χ</a:t>
            </a:r>
            <a:r>
              <a:rPr lang="en-US" altLang="el-GR" sz="2000" dirty="0" smtClean="0"/>
              <a:t>.  ADD 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Add contents of cell A to accumulator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Look in memory at address A for operand</a:t>
            </a:r>
          </a:p>
          <a:p>
            <a:r>
              <a:rPr lang="el-GR" altLang="el-GR" sz="2000" dirty="0" smtClean="0"/>
              <a:t>Απλή αναφορά στη μνήμη για πρόσβαση στα δεδομένα</a:t>
            </a:r>
            <a:endParaRPr lang="en-US" altLang="el-GR" sz="2000" dirty="0" smtClean="0"/>
          </a:p>
          <a:p>
            <a:r>
              <a:rPr lang="el-GR" altLang="el-GR" sz="2000" dirty="0" smtClean="0"/>
              <a:t>Δεν απαιτούνται περαιτέρω υπολογισμοί για τον καθορισμό της ενεργούς διεύθυνσης</a:t>
            </a:r>
            <a:endParaRPr lang="en-US" altLang="el-GR" sz="2000" dirty="0" smtClean="0"/>
          </a:p>
          <a:p>
            <a:r>
              <a:rPr lang="el-GR" altLang="el-GR" sz="2000" dirty="0" smtClean="0"/>
              <a:t>Περιορισμένος χώρος διευθύνσεων</a:t>
            </a:r>
            <a:endParaRPr lang="en-US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74413808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smtClean="0"/>
              <a:t>Διάγραμμα Απευθείας Διευθυνσιοδότησης</a:t>
            </a:r>
            <a:endParaRPr lang="en-US" altLang="el-GR" smtClean="0"/>
          </a:p>
        </p:txBody>
      </p: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1460500" y="1906324"/>
            <a:ext cx="3935678" cy="504031"/>
            <a:chOff x="913" y="1441"/>
            <a:chExt cx="2975" cy="381"/>
          </a:xfrm>
        </p:grpSpPr>
        <p:sp>
          <p:nvSpPr>
            <p:cNvPr id="8209" name="Rectangle 5"/>
            <p:cNvSpPr>
              <a:spLocks noChangeArrowheads="1"/>
            </p:cNvSpPr>
            <p:nvPr/>
          </p:nvSpPr>
          <p:spPr bwMode="auto">
            <a:xfrm>
              <a:off x="913" y="1441"/>
              <a:ext cx="2975" cy="3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sz="2000"/>
            </a:p>
          </p:txBody>
        </p:sp>
        <p:sp>
          <p:nvSpPr>
            <p:cNvPr id="8210" name="Line 6"/>
            <p:cNvSpPr>
              <a:spLocks noChangeShapeType="1"/>
            </p:cNvSpPr>
            <p:nvPr/>
          </p:nvSpPr>
          <p:spPr bwMode="auto">
            <a:xfrm>
              <a:off x="1537" y="1446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1500"/>
            </a:p>
          </p:txBody>
        </p:sp>
      </p:grp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238500" y="1969824"/>
            <a:ext cx="122815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 dirty="0"/>
              <a:t>Address A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1397000" y="1969824"/>
            <a:ext cx="95058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Opcode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2857501" y="1525324"/>
            <a:ext cx="125996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Instruction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5588001" y="2668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5588001" y="3239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5588001" y="3811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5588001" y="43828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5588001" y="4954324"/>
            <a:ext cx="2156354" cy="5688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6032500" y="2223824"/>
            <a:ext cx="1033938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Memory</a:t>
            </a:r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6159500" y="3938324"/>
            <a:ext cx="1035542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2000"/>
              <a:t>Operand</a:t>
            </a:r>
          </a:p>
        </p:txBody>
      </p:sp>
      <p:sp>
        <p:nvSpPr>
          <p:cNvPr id="8208" name="Freeform 18"/>
          <p:cNvSpPr>
            <a:spLocks/>
          </p:cNvSpPr>
          <p:nvPr/>
        </p:nvSpPr>
        <p:spPr bwMode="auto">
          <a:xfrm>
            <a:off x="3429000" y="2411678"/>
            <a:ext cx="2159000" cy="1685396"/>
          </a:xfrm>
          <a:custGeom>
            <a:avLst/>
            <a:gdLst>
              <a:gd name="T0" fmla="*/ 0 w 1632"/>
              <a:gd name="T1" fmla="*/ 0 h 1274"/>
              <a:gd name="T2" fmla="*/ 0 w 1632"/>
              <a:gd name="T3" fmla="*/ 1273 h 1274"/>
              <a:gd name="T4" fmla="*/ 1631 w 1632"/>
              <a:gd name="T5" fmla="*/ 1273 h 1274"/>
              <a:gd name="T6" fmla="*/ 0 60000 65536"/>
              <a:gd name="T7" fmla="*/ 0 60000 65536"/>
              <a:gd name="T8" fmla="*/ 0 60000 65536"/>
              <a:gd name="T9" fmla="*/ 0 w 1632"/>
              <a:gd name="T10" fmla="*/ 0 h 1274"/>
              <a:gd name="T11" fmla="*/ 1632 w 1632"/>
              <a:gd name="T12" fmla="*/ 1274 h 1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274">
                <a:moveTo>
                  <a:pt x="0" y="0"/>
                </a:moveTo>
                <a:lnTo>
                  <a:pt x="0" y="1273"/>
                </a:lnTo>
                <a:lnTo>
                  <a:pt x="1631" y="127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1500"/>
          </a:p>
        </p:txBody>
      </p:sp>
    </p:spTree>
    <p:extLst>
      <p:ext uri="{BB962C8B-B14F-4D97-AF65-F5344CB8AC3E}">
        <p14:creationId xmlns:p14="http://schemas.microsoft.com/office/powerpoint/2010/main" val="3166507438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4637</TotalTime>
  <Words>1196</Words>
  <Application>Microsoft Office PowerPoint</Application>
  <PresentationFormat>Προβολή στην οθόνη (16:10)</PresentationFormat>
  <Paragraphs>249</Paragraphs>
  <Slides>40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7" baseType="lpstr">
      <vt:lpstr>Arial Unicode MS</vt:lpstr>
      <vt:lpstr>Arial</vt:lpstr>
      <vt:lpstr>Calibri</vt:lpstr>
      <vt:lpstr>Monotype Sorts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Διευθυνσιοδότηση</vt:lpstr>
      <vt:lpstr>Άμεση Διευθυνσιοδότηση</vt:lpstr>
      <vt:lpstr>Διάγραμμα Άμεσης Διευθυνσιοδότησης</vt:lpstr>
      <vt:lpstr>Απευθείας Διευθυνσιοδότηση</vt:lpstr>
      <vt:lpstr>Διάγραμμα Απευθείας Διευθυνσιοδότησης</vt:lpstr>
      <vt:lpstr>Έμμεση Διευθυνσιοδότηση1/2</vt:lpstr>
      <vt:lpstr>Έμμεση Διευθυνσιοδότηση2/2</vt:lpstr>
      <vt:lpstr>Διάγραμμα Έμμεσης Διευθυνσιοδότησης</vt:lpstr>
      <vt:lpstr>Διευθυνσιοδότηση Καταχωρητή(1)</vt:lpstr>
      <vt:lpstr>Διευθυνσιοδότηση Καταχωρητή(2)</vt:lpstr>
      <vt:lpstr>Διάγραμμα Διευθυνσιοδότησης Καταχωρητή</vt:lpstr>
      <vt:lpstr>Έμμεση Διευθυνσιοδότηση Καταχωρητή</vt:lpstr>
      <vt:lpstr>Διάγραμμα Έμμεσης Διευθυνσιοδότησης Καταχωρητή</vt:lpstr>
      <vt:lpstr>Διευθυνσιοδότηση Μετατόπισης</vt:lpstr>
      <vt:lpstr>Διάγραμμα Διευθυνσιοδότησης Μετατόπισης</vt:lpstr>
      <vt:lpstr>Σχετική Διευθυνσιοδότηση</vt:lpstr>
      <vt:lpstr>Διευθυνσιοδότηση καταχωρητή βάσης</vt:lpstr>
      <vt:lpstr>Διευθυνσιοδότηση με Δεικτοδότηση</vt:lpstr>
      <vt:lpstr>Συνδυασμοί</vt:lpstr>
      <vt:lpstr>Διευθυνσιοδότηση Σωρού</vt:lpstr>
      <vt:lpstr>Τρόποι διευθυνσιοδότησης στον Pentium</vt:lpstr>
      <vt:lpstr>Υπολογισμός τρόπου διευθυνσιοδότησης στον Pentium</vt:lpstr>
      <vt:lpstr>Μορφοποίηση εντολών</vt:lpstr>
      <vt:lpstr>Μήκος εντολής</vt:lpstr>
      <vt:lpstr>Κατανομή των Bits</vt:lpstr>
      <vt:lpstr>Μορφοποίηση εντολών PDP-8</vt:lpstr>
      <vt:lpstr>Μορφοποίηση εντολών PDP-10</vt:lpstr>
      <vt:lpstr>Μορφοποίηση εντολών PDP-11</vt:lpstr>
      <vt:lpstr>VAX Instruction Examples</vt:lpstr>
      <vt:lpstr>Μορφοποίηση εντολών Pentium</vt:lpstr>
      <vt:lpstr>PowerPC Instruction Formats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272</cp:revision>
  <dcterms:created xsi:type="dcterms:W3CDTF">2012-09-06T09:03:05Z</dcterms:created>
  <dcterms:modified xsi:type="dcterms:W3CDTF">2015-05-07T14:14:16Z</dcterms:modified>
</cp:coreProperties>
</file>