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306" r:id="rId14"/>
    <p:sldId id="305" r:id="rId15"/>
    <p:sldId id="304" r:id="rId16"/>
    <p:sldId id="299" r:id="rId17"/>
    <p:sldId id="298" r:id="rId18"/>
    <p:sldId id="297" r:id="rId19"/>
    <p:sldId id="290" r:id="rId20"/>
    <p:sldId id="291" r:id="rId21"/>
    <p:sldId id="292" r:id="rId22"/>
    <p:sldId id="293" r:id="rId23"/>
    <p:sldId id="294" r:id="rId24"/>
    <p:sldId id="295" r:id="rId25"/>
    <p:sldId id="280" r:id="rId26"/>
  </p:sldIdLst>
  <p:sldSz cx="9144000" cy="5715000" type="screen16x10"/>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7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b="1" dirty="0" smtClean="0"/>
              <a:t>Διαχείριση Λογιστικών Αρχείων (Άρθρο 5)</a:t>
            </a:r>
            <a:endParaRPr lang="el-GR"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14.</a:t>
            </a:r>
            <a:r>
              <a:rPr lang="el-GR" sz="2700" dirty="0" smtClean="0"/>
              <a:t> Τα λογιστικά αρχεία πρέπει να είναι διαθέσιμα στα αρμόδια ελεγκτικά όργανα και στις αρμόδιες αρχές εντός ευλόγου χρόνου από σχετική ειδοποίηση, εκτός εάν άλλη νομοθεσία απαιτεί άμεση πρόσβαση ή ρυθμίζει διαφορετικά το θέμα.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85000" lnSpcReduction="10000"/>
          </a:bodyPr>
          <a:lstStyle/>
          <a:p>
            <a:pPr>
              <a:buNone/>
            </a:pPr>
            <a:r>
              <a:rPr lang="el-GR" b="1" dirty="0" smtClean="0"/>
              <a:t>ΕΡΜΗΝΕΙΑ ΠΟΛ 1003</a:t>
            </a:r>
            <a:endParaRPr lang="en-US" dirty="0" smtClean="0"/>
          </a:p>
          <a:p>
            <a:pPr marL="0" algn="just">
              <a:buNone/>
            </a:pPr>
            <a:r>
              <a:rPr lang="el-GR" dirty="0" smtClean="0"/>
              <a:t> 5.14.1 Η παράγραφος αυτή ορίζει ότι, για τις ανάγκες αυτού του νόμου, τα τηρούμενα λογιστικά αρχεία (βιβλία και παραστατικά) πρέπει να είναι διαθέσιμα στα αρμόδια ελεγκτικά όργανα εντός ευλόγου χρονικού περιθωρίου. Σημειώνεται ότι άλλα νομοθετήματα δύναται να ρυθμίζουν με διαφορετικό τρόπο το θέμα της πρόσβασης στα λογιστικά αρχεία (σχετικές και οι διατάξεις των άρθρων 14 και 24 του Ν. 4174/2013).</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a:bodyPr>
          <a:lstStyle/>
          <a:p>
            <a:pPr marL="0" algn="just">
              <a:buNone/>
            </a:pPr>
            <a:r>
              <a:rPr lang="el-GR" sz="2700" b="1" dirty="0" smtClean="0"/>
              <a:t>15.</a:t>
            </a:r>
            <a:r>
              <a:rPr lang="el-GR" sz="2700" dirty="0" smtClean="0"/>
              <a:t> Μια μητρική οντότητα που έχει θυγατρική, η οποία θυγατρική δεν υπόκειται στο νόμο αυτό, πρέπει να λαμβάνει τα ενδεδειγμένα μέτρα ώστε να διασφαλίζεται ότι η θυγατρική τηρεί λογιστικά αρχεία με τρόπο που παρέχει τη δυνατότητα στη μητρική να συμμορφώνεται με τις απαιτήσεις αυτού του νόμου.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a:bodyPr>
          <a:lstStyle/>
          <a:p>
            <a:pPr marL="0" algn="just">
              <a:buNone/>
            </a:pPr>
            <a:r>
              <a:rPr lang="el-GR" sz="2700" dirty="0" smtClean="0"/>
              <a:t> </a:t>
            </a:r>
            <a:r>
              <a:rPr lang="el-GR" sz="2700" b="1" dirty="0" smtClean="0"/>
              <a:t>16.</a:t>
            </a:r>
            <a:r>
              <a:rPr lang="el-GR" sz="2700" dirty="0" smtClean="0"/>
              <a:t> Σε περίπτωση που δύο ή περισσότερες οντότητες συνενώνονται σε μία ή σε περίπτωση αλλαγής του νομικού τύπου της οντότητας, η νέα οντότητα αναλαμβάνει την ευθύνη για τη συμμόρφωση των προηγούμενων οντοτήτων με τις ρυθμίσεις αυτού του νόμου.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b="1" dirty="0" smtClean="0"/>
              <a:t>17. </a:t>
            </a:r>
            <a:r>
              <a:rPr lang="el-GR" dirty="0" smtClean="0"/>
              <a:t>Η οντότητα πρέπει να παρέχει στις αρμόδιες αρχές και στα αρμόδια ελεγκτικά όργανα, όταν ζητηθεί, μετάφραση κάθε αρχείου που έχει συνταχθεί σε ξένη γλώσσα ή που έχει εκφραστεί σε ποσά ξένου νομίσματος, στην Ελληνική γλώσσα και στο εθνικό νόμισμα αντίστοιχα. Η μετάφραση αυτή δίδεται εντός ευλόγου χρόνου που ορίζεται από τις αρμόδιες αρχές. Η μετατροπή ποσών στο εθνικό νόμισμα γίνεται σύμφωνα με τις ρυθμίσεις του άρθρου 27 του παρόντος νόμου.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85000" lnSpcReduction="10000"/>
          </a:bodyPr>
          <a:lstStyle/>
          <a:p>
            <a:pPr marL="0">
              <a:buNone/>
            </a:pPr>
            <a:r>
              <a:rPr lang="el-GR" b="1" dirty="0" smtClean="0"/>
              <a:t>ΕΡΜΗΝΕΙΑ ΠΟΛ 1003</a:t>
            </a:r>
            <a:endParaRPr lang="en-US" dirty="0" smtClean="0"/>
          </a:p>
          <a:p>
            <a:pPr marL="0" algn="just">
              <a:buNone/>
            </a:pPr>
            <a:r>
              <a:rPr lang="el-GR" dirty="0" smtClean="0"/>
              <a:t> 5.17.1 Η παράγραφος αυτή ορίζει ότι όταν σύμφωνα με το νόμο αυτό (σχετικές και οι διατάξεις της παρ. 7 του άρθρου 3) τα λογιστικά στοιχεία συντάσσονται σε γλώσσα άλλη από την Ελληνική για συναλλαγές είτε εντός είτε εκτός της Ελληνικής επικράτειας, η οντότητα υποχρεούται να παράσχει στις αρμόδιες αρχές, εντός ευλόγου χρόνου, μετάφραση των εν λόγω αρχείων για σκοπούς του ελέγχου.</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b="1" dirty="0" smtClean="0"/>
              <a:t>18.</a:t>
            </a:r>
            <a:r>
              <a:rPr lang="el-GR" dirty="0" smtClean="0"/>
              <a:t> Η οντότητα μπορεί να αναθέτει σε τρίτο πρόσωπο (εξωτερικός λογιστής) την τήρηση μέρους ή του συνόλου του λογιστικού της συστήματος, ή τη σύνταξη των χρηματοοικονομικών της καταστάσεων. Η ανάθεση της τήρησης του λογιστικού συστήματος ή της κατάρτισης των χρηματοοικονομικών καταστάσεων σε τρίτο πρόσωπο δεν απαλλάσσει τη διοίκηση της οντότητας από τη σχετική ευθύνη που προκύπτει σύμφωνα με τον παρόντα νόμο ή εν γένει την κείμενη νομοθεσία, για τα λογιστικά αρχεία και τις χρηματοοικονομικές καταστάσεις.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77500" lnSpcReduction="20000"/>
          </a:bodyPr>
          <a:lstStyle/>
          <a:p>
            <a:pPr marL="0">
              <a:buNone/>
            </a:pPr>
            <a:r>
              <a:rPr lang="el-GR" b="1" dirty="0" smtClean="0"/>
              <a:t>ΕΡΜΗΝΕΙΑ ΠΟΛ 1003</a:t>
            </a:r>
            <a:endParaRPr lang="en-US" dirty="0" smtClean="0"/>
          </a:p>
          <a:p>
            <a:pPr marL="0" algn="just">
              <a:buNone/>
            </a:pPr>
            <a:r>
              <a:rPr lang="el-GR" dirty="0" smtClean="0"/>
              <a:t> 5.18.1 Η οντότητα έχει τη δυνατότητα, χωρίς τυπικές ή άλλες προϋποθέσεις, να αναθέσει σε τρίτο πρόσωπο (εξωτερικό λογιστή) την τήρηση ή ενημέρωση μέρους ή του συνόλου του λογιστικού της συστήματος ή την σύνταξη των χρηματοοικονομικών της καταστάσεων. Σύμφωνα με τις διατάξεις του παρόντα νόμου, ορίζεται ρητά ότι η ανάθεση της τήρησης η ενημέρωσης του λογιστικού συστήματος σε τρίτο πρόσωπο δεν απαλλάσσει τη διοίκηση της οντότητας από την σχετική ευθύνη που προκύπτει, για τα λογιστικά αρχεία και τις χρηματοοικονομικές καταστάσεις.</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Autofit/>
          </a:bodyPr>
          <a:lstStyle/>
          <a:p>
            <a:pPr marL="0" algn="just">
              <a:buNone/>
            </a:pPr>
            <a:r>
              <a:rPr lang="el-GR" sz="2700" b="1" dirty="0" smtClean="0"/>
              <a:t>19.</a:t>
            </a:r>
            <a:r>
              <a:rPr lang="el-GR" sz="2700" dirty="0" smtClean="0"/>
              <a:t> Όταν η οντότητα χρησιμοποιεί τρίτο πρόσωπο για την εκπλήρωση οποιασδήποτε υποχρέωσης που προκύπτει από τον παρόντα νόμο, το τρίτο μέρος έχει, στην περίπτωση οποιουδήποτε ελέγχου, τις ίδιες υποχρεώσεις συνεργασίας με το ελεγκτικό όργανο (ελεγκτής) όπως ή οντότητα. Μη συνεργασία του τρίτου μέρους με το ελεγκτικό όργανο δεν απαλλάσσει την οντότητα από οποιαδήποτε υποχρέωση προβλέπεται από τον παρόντα νόμο. </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11: Διαχείριση Λογιστικών Αρχείων (Άρθρο 5)</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αυτήν θα αναλύσουμε τον τρόπο διαχείρισης των λογιστικών αρχείων μιας οντότητας όπως τον αντιλογισμό και την συγχώνευση και πως αυτά πρέπει να είναι διαθέσιμα όταν ζητηθούν από τους αρμόδιες ελεγκτικές αρχές.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b="1" dirty="0" smtClean="0"/>
              <a:t>10.</a:t>
            </a:r>
            <a:r>
              <a:rPr lang="el-GR" dirty="0" smtClean="0"/>
              <a:t> Από το τηρούμενο λογιστικό σύστημα πρέπει να παρέχονται ευχερώς, αναλυτικά και σε σύνοψη, όλα τα δεδομένα και πληροφορίες που απαιτούνται για να καθίσταται ευχερής η διενέργεια συμφωνιών και επαληθεύσεων κατά τη διενέργεια οποιουδήποτε ελέγχου. </a:t>
            </a:r>
            <a:endParaRPr lang="en-US" dirty="0" smtClean="0"/>
          </a:p>
          <a:p>
            <a:pPr marL="0" algn="just">
              <a:buNone/>
            </a:pPr>
            <a:r>
              <a:rPr lang="el-GR" b="1" dirty="0" smtClean="0"/>
              <a:t>11.</a:t>
            </a:r>
            <a:r>
              <a:rPr lang="el-GR" dirty="0" smtClean="0"/>
              <a:t> Στα τηρούμενα λογιστικά αρχεία (βιβλία) καταχωρείται η ημερομηνία έκδοσης ή λήψης, κατά περίπτωση, του σχετικού παραστατικού.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a:bodyPr>
          <a:lstStyle/>
          <a:p>
            <a:pPr marL="0" algn="just">
              <a:buNone/>
            </a:pPr>
            <a:r>
              <a:rPr lang="el-GR" sz="2800" b="1" dirty="0" smtClean="0"/>
              <a:t>12.</a:t>
            </a:r>
            <a:r>
              <a:rPr lang="el-GR" sz="2800" dirty="0" smtClean="0"/>
              <a:t> Μετά την οριστικοποίηση των καταχωρήσεων των δεδομένων των συναλλαγών ή γεγονότων στα λογιστικά αρχεία, αλλαγή επιτρέπεται μόνο εφόσον είναι εφικτό να προσδιοριστεί με ασφάλεια το αρχικό περιεχόμενο των αρχείων (δεδομένα των συναλλαγών ή γεγονότων) και η ημερομηνία που έγινε η αλλαγή. </a:t>
            </a:r>
            <a:endParaRPr lang="en-US" sz="2800" dirty="0" smtClean="0"/>
          </a:p>
          <a:p>
            <a:pPr marL="0"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92500"/>
          </a:bodyPr>
          <a:lstStyle/>
          <a:p>
            <a:pPr>
              <a:buNone/>
            </a:pPr>
            <a:r>
              <a:rPr lang="el-GR" b="1" dirty="0" smtClean="0"/>
              <a:t>ΕΡΜΗΝΕΙΑ ΠΟΛ 1003</a:t>
            </a:r>
            <a:endParaRPr lang="en-US" dirty="0" smtClean="0"/>
          </a:p>
          <a:p>
            <a:pPr marL="0" algn="just">
              <a:buNone/>
            </a:pPr>
            <a:r>
              <a:rPr lang="el-GR" sz="2900" dirty="0" smtClean="0"/>
              <a:t>5.12.1 Η παράγραφος αυτή δίνει τη δυνατότητα για αλλαγή σε οριστικοποιημένες εγγραφές στα λογιστικά αρχεία, με τη βασική προϋπόθεση ότι είναι δυνατόν να προσδιοριστεί με ασφάλεια το αρχικό περιεχόμενο των αρχείων και η ημερομηνία που έγινε η αλλαγή. Η διόρθωση δύναται να γίνεται με οποιοδήποτε πρόσφορο τρόπο (π.χ. αντιλογισμός ή χρήση αρνητικών εγγραφών).</a:t>
            </a:r>
            <a:endParaRPr lang="en-US" sz="29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Διαχείριση Λογιστικών Αρχείων (Άρθρο 5)</a:t>
            </a:r>
            <a:endParaRPr lang="en-US" sz="3200" dirty="0"/>
          </a:p>
        </p:txBody>
      </p:sp>
      <p:sp>
        <p:nvSpPr>
          <p:cNvPr id="3" name="2 - Θέση περιεχομένου"/>
          <p:cNvSpPr>
            <a:spLocks noGrp="1"/>
          </p:cNvSpPr>
          <p:nvPr>
            <p:ph idx="1"/>
          </p:nvPr>
        </p:nvSpPr>
        <p:spPr/>
        <p:txBody>
          <a:bodyPr>
            <a:normAutofit fontScale="62500" lnSpcReduction="20000"/>
          </a:bodyPr>
          <a:lstStyle/>
          <a:p>
            <a:pPr marL="0" algn="just">
              <a:buNone/>
            </a:pPr>
            <a:r>
              <a:rPr lang="el-GR" b="1" dirty="0" smtClean="0"/>
              <a:t>13.</a:t>
            </a:r>
            <a:r>
              <a:rPr lang="el-GR" dirty="0" smtClean="0"/>
              <a:t> Η οντότητα μπορεί να συγχωνεύει ή συνενώνει λογιστικά αρχεία με την προϋπόθεση ότι υπάρχει ασφαλής πρόσβαση στις υποκείμενες πληροφορίες πριν τη συγχώνευση ή συνένωσή τους. </a:t>
            </a:r>
            <a:endParaRPr lang="en-US" dirty="0" smtClean="0"/>
          </a:p>
          <a:p>
            <a:pPr marL="0" algn="just">
              <a:buNone/>
            </a:pPr>
            <a:r>
              <a:rPr lang="el-GR" b="1" dirty="0" smtClean="0"/>
              <a:t>ΕΡΜΗΝΕΙΑ ΠΟΛ 1003</a:t>
            </a:r>
            <a:endParaRPr lang="en-US" dirty="0" smtClean="0"/>
          </a:p>
          <a:p>
            <a:pPr marL="0" algn="just">
              <a:buNone/>
            </a:pPr>
            <a:r>
              <a:rPr lang="el-GR" dirty="0" smtClean="0"/>
              <a:t> 5.13.1 Η οντότητα μπορεί να συγχωνεύει ή να συνενώνει λογιστικά αρχεία με την προϋπόθεση ότι υπάρχει ασφαλής πρόσβαση στις υποκείμενες πληροφορίες πριν τη συγχώνευση ή συνένωσή τους. Η διάταξη αυτή ορίζει ότι απαραίτητη προϋπόθεση για την συνένωση ή συγχώνευση λογιστικών αρχείων είναι ότι από το λογιστικό αρχείο που προκύπτει από την ενέργεια αυτή, πρέπει να παρέχονται τουλάχιστον τα δεδομένα των συγχωνευομένων ή συνενωμένων αρχείων, δηλαδή πρέπει να είναι διαθέσιμες όλες οι ενδείξεις και οι πληροφορίες των λογιστικών αρχείων που συνενώθηκαν ή</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1351</TotalTime>
  <Words>1120</Words>
  <Application>Microsoft Office PowerPoint</Application>
  <PresentationFormat>Προβολή στην οθόνη (16:10)</PresentationFormat>
  <Paragraphs>114</Paragraphs>
  <Slides>25</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Διαχείριση Λογιστικών Αρχείων (Άρθρο 5)</vt:lpstr>
      <vt:lpstr>Βιβλιογραφία</vt:lpstr>
      <vt:lpstr>Σημείωμα Αναφοράς</vt:lpstr>
      <vt:lpstr>Σημείωμα Αδειοδότησης</vt:lpstr>
      <vt:lpstr>Διαφάνεια 22</vt:lpstr>
      <vt:lpstr>Διαφάνεια 23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203</cp:revision>
  <dcterms:created xsi:type="dcterms:W3CDTF">2012-09-06T09:03:05Z</dcterms:created>
  <dcterms:modified xsi:type="dcterms:W3CDTF">2015-11-25T16:08:35Z</dcterms:modified>
</cp:coreProperties>
</file>