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6"/>
  </p:notesMasterIdLst>
  <p:handoutMasterIdLst>
    <p:handoutMasterId r:id="rId47"/>
  </p:handoutMasterIdLst>
  <p:sldIdLst>
    <p:sldId id="257" r:id="rId4"/>
    <p:sldId id="258" r:id="rId5"/>
    <p:sldId id="320" r:id="rId6"/>
    <p:sldId id="321" r:id="rId7"/>
    <p:sldId id="259" r:id="rId8"/>
    <p:sldId id="292" r:id="rId9"/>
    <p:sldId id="261" r:id="rId10"/>
    <p:sldId id="26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22" r:id="rId38"/>
    <p:sldId id="323" r:id="rId39"/>
    <p:sldId id="324" r:id="rId40"/>
    <p:sldId id="325" r:id="rId41"/>
    <p:sldId id="277" r:id="rId42"/>
    <p:sldId id="278" r:id="rId43"/>
    <p:sldId id="291" r:id="rId44"/>
    <p:sldId id="279"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C00FD-4BCF-4836-AEBC-250E46DF4096}" type="doc">
      <dgm:prSet loTypeId="urn:microsoft.com/office/officeart/2005/8/layout/process1" loCatId="process" qsTypeId="urn:microsoft.com/office/officeart/2005/8/quickstyle/simple1" qsCatId="simple" csTypeId="urn:microsoft.com/office/officeart/2005/8/colors/accent1_2" csCatId="accent1" phldr="1"/>
      <dgm:spPr/>
    </dgm:pt>
    <dgm:pt modelId="{07CA614E-908B-4C00-AEB7-F06AB4FE9CFD}">
      <dgm:prSet phldrT="[Κείμενο]"/>
      <dgm:spPr/>
      <dgm:t>
        <a:bodyPr/>
        <a:lstStyle/>
        <a:p>
          <a:r>
            <a:rPr lang="el-GR" b="1" dirty="0" smtClean="0"/>
            <a:t>Επιστημολογία</a:t>
          </a:r>
          <a:endParaRPr lang="el-GR" dirty="0"/>
        </a:p>
      </dgm:t>
    </dgm:pt>
    <dgm:pt modelId="{DBA9AF1B-9C05-403E-8AF3-35A022847D8C}" type="parTrans" cxnId="{150D6B87-A531-445B-9F44-902EBE0C5B0B}">
      <dgm:prSet/>
      <dgm:spPr/>
      <dgm:t>
        <a:bodyPr/>
        <a:lstStyle/>
        <a:p>
          <a:endParaRPr lang="el-GR"/>
        </a:p>
      </dgm:t>
    </dgm:pt>
    <dgm:pt modelId="{0C808585-F2D6-467A-A42D-8E7AFF40E808}" type="sibTrans" cxnId="{150D6B87-A531-445B-9F44-902EBE0C5B0B}">
      <dgm:prSet/>
      <dgm:spPr/>
      <dgm:t>
        <a:bodyPr/>
        <a:lstStyle/>
        <a:p>
          <a:endParaRPr lang="el-GR"/>
        </a:p>
      </dgm:t>
    </dgm:pt>
    <dgm:pt modelId="{F49B4CE5-7458-42F4-B411-7477619B8841}">
      <dgm:prSet phldrT="[Κείμενο]"/>
      <dgm:spPr/>
      <dgm:t>
        <a:bodyPr/>
        <a:lstStyle/>
        <a:p>
          <a:r>
            <a:rPr lang="el-GR" b="1" dirty="0" smtClean="0"/>
            <a:t>Μεθοδολογία</a:t>
          </a:r>
          <a:endParaRPr lang="el-GR" b="1" dirty="0"/>
        </a:p>
      </dgm:t>
    </dgm:pt>
    <dgm:pt modelId="{3198D182-C1DB-450B-B119-4496AD4E6FB3}" type="parTrans" cxnId="{C847525A-5E56-4641-885A-5D424F3E57DA}">
      <dgm:prSet/>
      <dgm:spPr/>
      <dgm:t>
        <a:bodyPr/>
        <a:lstStyle/>
        <a:p>
          <a:endParaRPr lang="el-GR"/>
        </a:p>
      </dgm:t>
    </dgm:pt>
    <dgm:pt modelId="{1F0F4D21-9CC4-4400-A7C0-22BC4687817C}" type="sibTrans" cxnId="{C847525A-5E56-4641-885A-5D424F3E57DA}">
      <dgm:prSet/>
      <dgm:spPr/>
      <dgm:t>
        <a:bodyPr/>
        <a:lstStyle/>
        <a:p>
          <a:endParaRPr lang="el-GR"/>
        </a:p>
      </dgm:t>
    </dgm:pt>
    <dgm:pt modelId="{BB174505-36D6-4CA8-85B4-E95D203D8364}">
      <dgm:prSet phldrT="[Κείμενο]"/>
      <dgm:spPr/>
      <dgm:t>
        <a:bodyPr/>
        <a:lstStyle/>
        <a:p>
          <a:r>
            <a:rPr lang="el-GR" b="1" dirty="0" smtClean="0"/>
            <a:t>Μέθοδος</a:t>
          </a:r>
          <a:endParaRPr lang="el-GR" b="1" dirty="0"/>
        </a:p>
      </dgm:t>
    </dgm:pt>
    <dgm:pt modelId="{FC7D3C26-55F8-49A1-BCB8-8C9A39946B3E}" type="parTrans" cxnId="{BCD67496-5890-44F7-9C8A-F76A1159A682}">
      <dgm:prSet/>
      <dgm:spPr/>
      <dgm:t>
        <a:bodyPr/>
        <a:lstStyle/>
        <a:p>
          <a:endParaRPr lang="el-GR"/>
        </a:p>
      </dgm:t>
    </dgm:pt>
    <dgm:pt modelId="{11AB2152-70ED-4AF5-A298-081C51379439}" type="sibTrans" cxnId="{BCD67496-5890-44F7-9C8A-F76A1159A682}">
      <dgm:prSet/>
      <dgm:spPr/>
      <dgm:t>
        <a:bodyPr/>
        <a:lstStyle/>
        <a:p>
          <a:endParaRPr lang="el-GR"/>
        </a:p>
      </dgm:t>
    </dgm:pt>
    <dgm:pt modelId="{B2DCF8F0-742B-4FD2-A3C7-F68DB58C9E3D}" type="pres">
      <dgm:prSet presAssocID="{A2DC00FD-4BCF-4836-AEBC-250E46DF4096}" presName="Name0" presStyleCnt="0">
        <dgm:presLayoutVars>
          <dgm:dir/>
          <dgm:resizeHandles val="exact"/>
        </dgm:presLayoutVars>
      </dgm:prSet>
      <dgm:spPr/>
    </dgm:pt>
    <dgm:pt modelId="{6DE88457-2FB0-45DE-9652-A41AD8357905}" type="pres">
      <dgm:prSet presAssocID="{07CA614E-908B-4C00-AEB7-F06AB4FE9CFD}" presName="node" presStyleLbl="node1" presStyleIdx="0" presStyleCnt="3">
        <dgm:presLayoutVars>
          <dgm:bulletEnabled val="1"/>
        </dgm:presLayoutVars>
      </dgm:prSet>
      <dgm:spPr/>
      <dgm:t>
        <a:bodyPr/>
        <a:lstStyle/>
        <a:p>
          <a:endParaRPr lang="el-GR"/>
        </a:p>
      </dgm:t>
    </dgm:pt>
    <dgm:pt modelId="{13E5AFB1-3067-4F17-926E-D2A5041EB253}" type="pres">
      <dgm:prSet presAssocID="{0C808585-F2D6-467A-A42D-8E7AFF40E808}" presName="sibTrans" presStyleLbl="sibTrans2D1" presStyleIdx="0" presStyleCnt="2"/>
      <dgm:spPr/>
      <dgm:t>
        <a:bodyPr/>
        <a:lstStyle/>
        <a:p>
          <a:endParaRPr lang="el-GR"/>
        </a:p>
      </dgm:t>
    </dgm:pt>
    <dgm:pt modelId="{E11F07DE-42BE-4B93-929B-1165E3C9F140}" type="pres">
      <dgm:prSet presAssocID="{0C808585-F2D6-467A-A42D-8E7AFF40E808}" presName="connectorText" presStyleLbl="sibTrans2D1" presStyleIdx="0" presStyleCnt="2"/>
      <dgm:spPr/>
      <dgm:t>
        <a:bodyPr/>
        <a:lstStyle/>
        <a:p>
          <a:endParaRPr lang="el-GR"/>
        </a:p>
      </dgm:t>
    </dgm:pt>
    <dgm:pt modelId="{6573941F-0DE4-403E-98A3-95AC86A465E5}" type="pres">
      <dgm:prSet presAssocID="{F49B4CE5-7458-42F4-B411-7477619B8841}" presName="node" presStyleLbl="node1" presStyleIdx="1" presStyleCnt="3">
        <dgm:presLayoutVars>
          <dgm:bulletEnabled val="1"/>
        </dgm:presLayoutVars>
      </dgm:prSet>
      <dgm:spPr/>
      <dgm:t>
        <a:bodyPr/>
        <a:lstStyle/>
        <a:p>
          <a:endParaRPr lang="el-GR"/>
        </a:p>
      </dgm:t>
    </dgm:pt>
    <dgm:pt modelId="{60F63778-F31A-49C6-A4B7-0578E767620C}" type="pres">
      <dgm:prSet presAssocID="{1F0F4D21-9CC4-4400-A7C0-22BC4687817C}" presName="sibTrans" presStyleLbl="sibTrans2D1" presStyleIdx="1" presStyleCnt="2"/>
      <dgm:spPr/>
      <dgm:t>
        <a:bodyPr/>
        <a:lstStyle/>
        <a:p>
          <a:endParaRPr lang="el-GR"/>
        </a:p>
      </dgm:t>
    </dgm:pt>
    <dgm:pt modelId="{9BCB941A-72DD-45BF-B7D8-2771CAEC8B8D}" type="pres">
      <dgm:prSet presAssocID="{1F0F4D21-9CC4-4400-A7C0-22BC4687817C}" presName="connectorText" presStyleLbl="sibTrans2D1" presStyleIdx="1" presStyleCnt="2"/>
      <dgm:spPr/>
      <dgm:t>
        <a:bodyPr/>
        <a:lstStyle/>
        <a:p>
          <a:endParaRPr lang="el-GR"/>
        </a:p>
      </dgm:t>
    </dgm:pt>
    <dgm:pt modelId="{357A2AC8-F79A-42AF-BFA3-A0A1637DC57B}" type="pres">
      <dgm:prSet presAssocID="{BB174505-36D6-4CA8-85B4-E95D203D8364}" presName="node" presStyleLbl="node1" presStyleIdx="2" presStyleCnt="3">
        <dgm:presLayoutVars>
          <dgm:bulletEnabled val="1"/>
        </dgm:presLayoutVars>
      </dgm:prSet>
      <dgm:spPr/>
      <dgm:t>
        <a:bodyPr/>
        <a:lstStyle/>
        <a:p>
          <a:endParaRPr lang="el-GR"/>
        </a:p>
      </dgm:t>
    </dgm:pt>
  </dgm:ptLst>
  <dgm:cxnLst>
    <dgm:cxn modelId="{BCD67496-5890-44F7-9C8A-F76A1159A682}" srcId="{A2DC00FD-4BCF-4836-AEBC-250E46DF4096}" destId="{BB174505-36D6-4CA8-85B4-E95D203D8364}" srcOrd="2" destOrd="0" parTransId="{FC7D3C26-55F8-49A1-BCB8-8C9A39946B3E}" sibTransId="{11AB2152-70ED-4AF5-A298-081C51379439}"/>
    <dgm:cxn modelId="{C847525A-5E56-4641-885A-5D424F3E57DA}" srcId="{A2DC00FD-4BCF-4836-AEBC-250E46DF4096}" destId="{F49B4CE5-7458-42F4-B411-7477619B8841}" srcOrd="1" destOrd="0" parTransId="{3198D182-C1DB-450B-B119-4496AD4E6FB3}" sibTransId="{1F0F4D21-9CC4-4400-A7C0-22BC4687817C}"/>
    <dgm:cxn modelId="{14BB2CCB-CD5B-4E9E-BBAB-930B269F748A}" type="presOf" srcId="{1F0F4D21-9CC4-4400-A7C0-22BC4687817C}" destId="{9BCB941A-72DD-45BF-B7D8-2771CAEC8B8D}" srcOrd="1" destOrd="0" presId="urn:microsoft.com/office/officeart/2005/8/layout/process1"/>
    <dgm:cxn modelId="{C07D5A4B-6BFF-4F85-81B6-E2EC6DB01973}" type="presOf" srcId="{BB174505-36D6-4CA8-85B4-E95D203D8364}" destId="{357A2AC8-F79A-42AF-BFA3-A0A1637DC57B}" srcOrd="0" destOrd="0" presId="urn:microsoft.com/office/officeart/2005/8/layout/process1"/>
    <dgm:cxn modelId="{74B44CA0-59A0-4B11-B1D9-8C8B96B16887}" type="presOf" srcId="{07CA614E-908B-4C00-AEB7-F06AB4FE9CFD}" destId="{6DE88457-2FB0-45DE-9652-A41AD8357905}" srcOrd="0" destOrd="0" presId="urn:microsoft.com/office/officeart/2005/8/layout/process1"/>
    <dgm:cxn modelId="{3F619041-8A21-4A93-B6C2-F99A2F910084}" type="presOf" srcId="{F49B4CE5-7458-42F4-B411-7477619B8841}" destId="{6573941F-0DE4-403E-98A3-95AC86A465E5}" srcOrd="0" destOrd="0" presId="urn:microsoft.com/office/officeart/2005/8/layout/process1"/>
    <dgm:cxn modelId="{F04C54FF-176F-486F-98B0-90FA013B5DC9}" type="presOf" srcId="{0C808585-F2D6-467A-A42D-8E7AFF40E808}" destId="{13E5AFB1-3067-4F17-926E-D2A5041EB253}" srcOrd="0" destOrd="0" presId="urn:microsoft.com/office/officeart/2005/8/layout/process1"/>
    <dgm:cxn modelId="{150D6B87-A531-445B-9F44-902EBE0C5B0B}" srcId="{A2DC00FD-4BCF-4836-AEBC-250E46DF4096}" destId="{07CA614E-908B-4C00-AEB7-F06AB4FE9CFD}" srcOrd="0" destOrd="0" parTransId="{DBA9AF1B-9C05-403E-8AF3-35A022847D8C}" sibTransId="{0C808585-F2D6-467A-A42D-8E7AFF40E808}"/>
    <dgm:cxn modelId="{CF71547D-8024-4667-97AB-D1E35E9BCB9F}" type="presOf" srcId="{A2DC00FD-4BCF-4836-AEBC-250E46DF4096}" destId="{B2DCF8F0-742B-4FD2-A3C7-F68DB58C9E3D}" srcOrd="0" destOrd="0" presId="urn:microsoft.com/office/officeart/2005/8/layout/process1"/>
    <dgm:cxn modelId="{358FC3D3-85FC-4B27-87E1-65A88CF7FDA4}" type="presOf" srcId="{1F0F4D21-9CC4-4400-A7C0-22BC4687817C}" destId="{60F63778-F31A-49C6-A4B7-0578E767620C}" srcOrd="0" destOrd="0" presId="urn:microsoft.com/office/officeart/2005/8/layout/process1"/>
    <dgm:cxn modelId="{C3A47BF6-F4EA-44BC-9E63-9D52727FEE80}" type="presOf" srcId="{0C808585-F2D6-467A-A42D-8E7AFF40E808}" destId="{E11F07DE-42BE-4B93-929B-1165E3C9F140}" srcOrd="1" destOrd="0" presId="urn:microsoft.com/office/officeart/2005/8/layout/process1"/>
    <dgm:cxn modelId="{E450AB23-6D2A-48F5-8FEC-8F5194CF06D9}" type="presParOf" srcId="{B2DCF8F0-742B-4FD2-A3C7-F68DB58C9E3D}" destId="{6DE88457-2FB0-45DE-9652-A41AD8357905}" srcOrd="0" destOrd="0" presId="urn:microsoft.com/office/officeart/2005/8/layout/process1"/>
    <dgm:cxn modelId="{B7799E68-239B-44CB-B689-757E21329E7A}" type="presParOf" srcId="{B2DCF8F0-742B-4FD2-A3C7-F68DB58C9E3D}" destId="{13E5AFB1-3067-4F17-926E-D2A5041EB253}" srcOrd="1" destOrd="0" presId="urn:microsoft.com/office/officeart/2005/8/layout/process1"/>
    <dgm:cxn modelId="{763F331D-FFDE-4BFD-9DEA-705863BF3915}" type="presParOf" srcId="{13E5AFB1-3067-4F17-926E-D2A5041EB253}" destId="{E11F07DE-42BE-4B93-929B-1165E3C9F140}" srcOrd="0" destOrd="0" presId="urn:microsoft.com/office/officeart/2005/8/layout/process1"/>
    <dgm:cxn modelId="{A6EED93F-10F8-43D2-9863-D02694240EDB}" type="presParOf" srcId="{B2DCF8F0-742B-4FD2-A3C7-F68DB58C9E3D}" destId="{6573941F-0DE4-403E-98A3-95AC86A465E5}" srcOrd="2" destOrd="0" presId="urn:microsoft.com/office/officeart/2005/8/layout/process1"/>
    <dgm:cxn modelId="{DC532258-78C1-45F5-9990-EA87D706BD49}" type="presParOf" srcId="{B2DCF8F0-742B-4FD2-A3C7-F68DB58C9E3D}" destId="{60F63778-F31A-49C6-A4B7-0578E767620C}" srcOrd="3" destOrd="0" presId="urn:microsoft.com/office/officeart/2005/8/layout/process1"/>
    <dgm:cxn modelId="{13039E10-3FAE-4459-B7C8-E395240EB989}" type="presParOf" srcId="{60F63778-F31A-49C6-A4B7-0578E767620C}" destId="{9BCB941A-72DD-45BF-B7D8-2771CAEC8B8D}" srcOrd="0" destOrd="0" presId="urn:microsoft.com/office/officeart/2005/8/layout/process1"/>
    <dgm:cxn modelId="{F3FD6791-30C1-4F7D-AEE1-49F0D93D07A7}" type="presParOf" srcId="{B2DCF8F0-742B-4FD2-A3C7-F68DB58C9E3D}" destId="{357A2AC8-F79A-42AF-BFA3-A0A1637DC57B}" srcOrd="4" destOrd="0" presId="urn:microsoft.com/office/officeart/2005/8/layout/process1"/>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E88457-2FB0-45DE-9652-A41AD8357905}">
      <dsp:nvSpPr>
        <dsp:cNvPr id="0" name=""/>
        <dsp:cNvSpPr/>
      </dsp:nvSpPr>
      <dsp:spPr>
        <a:xfrm>
          <a:off x="734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Επιστημολογία</a:t>
          </a:r>
          <a:endParaRPr lang="el-GR" sz="2400" kern="1200" dirty="0"/>
        </a:p>
      </dsp:txBody>
      <dsp:txXfrm>
        <a:off x="7341" y="2114025"/>
        <a:ext cx="2194275" cy="1316565"/>
      </dsp:txXfrm>
    </dsp:sp>
    <dsp:sp modelId="{13E5AFB1-3067-4F17-926E-D2A5041EB253}">
      <dsp:nvSpPr>
        <dsp:cNvPr id="0" name=""/>
        <dsp:cNvSpPr/>
      </dsp:nvSpPr>
      <dsp:spPr>
        <a:xfrm>
          <a:off x="2421043"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2421043" y="2500217"/>
        <a:ext cx="465186" cy="544180"/>
      </dsp:txXfrm>
    </dsp:sp>
    <dsp:sp modelId="{6573941F-0DE4-403E-98A3-95AC86A465E5}">
      <dsp:nvSpPr>
        <dsp:cNvPr id="0" name=""/>
        <dsp:cNvSpPr/>
      </dsp:nvSpPr>
      <dsp:spPr>
        <a:xfrm>
          <a:off x="3079326"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Μεθοδολογία</a:t>
          </a:r>
          <a:endParaRPr lang="el-GR" sz="2400" b="1" kern="1200" dirty="0"/>
        </a:p>
      </dsp:txBody>
      <dsp:txXfrm>
        <a:off x="3079326" y="2114025"/>
        <a:ext cx="2194275" cy="1316565"/>
      </dsp:txXfrm>
    </dsp:sp>
    <dsp:sp modelId="{60F63778-F31A-49C6-A4B7-0578E767620C}">
      <dsp:nvSpPr>
        <dsp:cNvPr id="0" name=""/>
        <dsp:cNvSpPr/>
      </dsp:nvSpPr>
      <dsp:spPr>
        <a:xfrm>
          <a:off x="5493029"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5493029" y="2500217"/>
        <a:ext cx="465186" cy="544180"/>
      </dsp:txXfrm>
    </dsp:sp>
    <dsp:sp modelId="{357A2AC8-F79A-42AF-BFA3-A0A1637DC57B}">
      <dsp:nvSpPr>
        <dsp:cNvPr id="0" name=""/>
        <dsp:cNvSpPr/>
      </dsp:nvSpPr>
      <dsp:spPr>
        <a:xfrm>
          <a:off x="615131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Μέθοδος</a:t>
          </a:r>
          <a:endParaRPr lang="el-GR" sz="2400" b="1" kern="1200" dirty="0"/>
        </a:p>
      </dsp:txBody>
      <dsp:txXfrm>
        <a:off x="6151311" y="2114025"/>
        <a:ext cx="2194275" cy="13165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8/11/2015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8/11/2015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xmlns=""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xmlns=""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371600" y="1143000"/>
            <a:ext cx="4114800"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35</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Θέση εικόνας διαφάνειας 1"/>
          <p:cNvSpPr>
            <a:spLocks noGrp="1" noRot="1" noChangeAspect="1" noTextEdit="1"/>
          </p:cNvSpPr>
          <p:nvPr>
            <p:ph type="sldImg"/>
          </p:nvPr>
        </p:nvSpPr>
        <p:spPr>
          <a:xfrm>
            <a:off x="1371600" y="1143000"/>
            <a:ext cx="4114800" cy="3086100"/>
          </a:xfrm>
          <a:ln/>
        </p:spPr>
      </p:sp>
      <p:sp>
        <p:nvSpPr>
          <p:cNvPr id="133123"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3124" name="Θέση αριθμού διαφάνειας 3"/>
          <p:cNvSpPr>
            <a:spLocks noGrp="1"/>
          </p:cNvSpPr>
          <p:nvPr>
            <p:ph type="sldNum" sz="quarter" idx="5"/>
          </p:nvPr>
        </p:nvSpPr>
        <p:spPr>
          <a:noFill/>
        </p:spPr>
        <p:txBody>
          <a:bodyPr/>
          <a:lstStyle/>
          <a:p>
            <a:fld id="{A3E2C29B-C2CE-4DEA-BBAD-6BEC6E0AE616}" type="slidenum">
              <a:rPr lang="el-GR" smtClean="0">
                <a:latin typeface="Times New Roman" pitchFamily="18" charset="0"/>
              </a:rPr>
              <a:pPr/>
              <a:t>38</a:t>
            </a:fld>
            <a:endParaRPr lang="el-GR"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41</a:t>
            </a:fld>
            <a:endParaRPr lang="en-US"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32"/>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3"/>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33"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33"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10"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7"/>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3"/>
            <a:ext cx="364880"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4"/>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4"/>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65" y="6559387"/>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eclass.teiep.gr/courses/NOSH100/"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ΜΕΘΟΔΟΛΟΓΙΑ ΕΡΕΥΝΑΣ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1</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Είδη γνώσεων</a:t>
            </a:r>
          </a:p>
          <a:p>
            <a:endParaRPr lang="el-GR" sz="2800" dirty="0" smtClean="0">
              <a:solidFill>
                <a:schemeClr val="tx1"/>
              </a:solidFill>
            </a:endParaRPr>
          </a:p>
          <a:p>
            <a:r>
              <a:rPr lang="el-GR" sz="2800" dirty="0" smtClean="0">
                <a:solidFill>
                  <a:schemeClr val="tx1"/>
                </a:solidFill>
              </a:rPr>
              <a:t>Δρ. Στέφανος </a:t>
            </a:r>
            <a:r>
              <a:rPr lang="el-GR" sz="2800" dirty="0" err="1" smtClean="0">
                <a:solidFill>
                  <a:schemeClr val="tx1"/>
                </a:solidFill>
              </a:rPr>
              <a:t>Μαντζούκας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Νοσηλευτική 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Άλλο είδος Νοσηλευτικής γνώσης είναι η διαίσθηση, δηλαδή γνώση που προέρχεται από το πώς αισθάνεται ο νοσηλευτή για κάτι ο νοσηλευτής δηλ. αν νοιώθει ότι είναι καλό ή όχι, αποτελεσματικό ή όχι κλπ.</a:t>
            </a:r>
          </a:p>
          <a:p>
            <a:pPr>
              <a:buFont typeface="Arial" pitchFamily="34" charset="0"/>
              <a:buChar char="•"/>
              <a:defRPr/>
            </a:pPr>
            <a:endParaRPr lang="el-GR" sz="3200" dirty="0" smtClean="0"/>
          </a:p>
          <a:p>
            <a:pPr>
              <a:buSzPct val="120000"/>
              <a:defRPr/>
            </a:pPr>
            <a:r>
              <a:rPr lang="el-GR" sz="3200" dirty="0" smtClean="0"/>
              <a:t>?Ποια τα μειονεκτήματα? (συζήτηση στο </a:t>
            </a:r>
            <a:r>
              <a:rPr lang="en-US" sz="3200" dirty="0" err="1" smtClean="0"/>
              <a:t>Moodle</a:t>
            </a:r>
            <a:r>
              <a:rPr lang="el-GR" sz="3200" dirty="0" smtClean="0"/>
              <a:t>)</a:t>
            </a: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Νοσηλευτική 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Άλλο ένα είδος Νοσηλευτικής γνώσης είναι η εμπειρία, είτε η εμπειρία του κάθε νοσηλευτή, είτε η εμπειρία άλλων νοσηλευτών που εμείς χρησιμοποιούμε. Δηλ. γνώση αναφορικά για το τι δούλεψε καλά για εμάς στο παρελθόν και τι όχι.</a:t>
            </a:r>
          </a:p>
          <a:p>
            <a:pPr>
              <a:defRPr/>
            </a:pPr>
            <a:r>
              <a:rPr lang="el-GR" sz="3200" dirty="0" smtClean="0"/>
              <a:t> </a:t>
            </a:r>
          </a:p>
          <a:p>
            <a:pPr>
              <a:buSzPct val="120000"/>
              <a:defRPr/>
            </a:pPr>
            <a:r>
              <a:rPr lang="el-GR" sz="3200" dirty="0" smtClean="0"/>
              <a:t>?Ποια τα μειονεκτήματα? (συζήτηση στο </a:t>
            </a:r>
            <a:r>
              <a:rPr lang="en-US" sz="3200" dirty="0" err="1" smtClean="0"/>
              <a:t>Moodle</a:t>
            </a:r>
            <a:r>
              <a:rPr lang="el-GR" sz="3200" dirty="0" smtClean="0"/>
              <a:t>)</a:t>
            </a: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Νοσηλευτική 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Γνώση από δοκιμή και λάθος (</a:t>
            </a:r>
            <a:r>
              <a:rPr lang="el-GR" sz="3200" dirty="0" err="1" smtClean="0"/>
              <a:t>trial</a:t>
            </a:r>
            <a:r>
              <a:rPr lang="el-GR" sz="3200" dirty="0" smtClean="0"/>
              <a:t> </a:t>
            </a:r>
            <a:r>
              <a:rPr lang="el-GR" sz="3200" dirty="0" err="1" smtClean="0"/>
              <a:t>and</a:t>
            </a:r>
            <a:r>
              <a:rPr lang="el-GR" sz="3200" dirty="0" smtClean="0"/>
              <a:t> </a:t>
            </a:r>
            <a:r>
              <a:rPr lang="el-GR" sz="3200" dirty="0" err="1" smtClean="0"/>
              <a:t>error</a:t>
            </a:r>
            <a:r>
              <a:rPr lang="el-GR" sz="3200" dirty="0" smtClean="0"/>
              <a:t>), δηλ. δοκιμάζω πράξεις εωσότου βρεθεί απάντηση ή λύση πχ δοκιμάζω να δώσω ένα σιρόπι, δεν το δέχεται ο ασθενής γιατί είναι πικρό, αρά η πράξη μου δεν πέτυχε, έπειτα δοκιμάζω να το αποκρύψω μέσα στο φαγητό, αν πετύχει έχω τη γνώση ότι για αυτόν τον ασθενή πρέπει να κρύβω το </a:t>
            </a:r>
            <a:r>
              <a:rPr lang="el-GR" sz="3200" dirty="0" err="1" smtClean="0"/>
              <a:t>συρόπι</a:t>
            </a:r>
            <a:endParaRPr lang="el-GR" sz="3200" dirty="0" smtClean="0"/>
          </a:p>
          <a:p>
            <a:pPr>
              <a:defRPr/>
            </a:pPr>
            <a:r>
              <a:rPr lang="el-GR" sz="3200" dirty="0" smtClean="0"/>
              <a:t> </a:t>
            </a:r>
          </a:p>
          <a:p>
            <a:pPr>
              <a:buSzPct val="120000"/>
              <a:defRPr/>
            </a:pPr>
            <a:r>
              <a:rPr lang="el-GR" sz="3200" dirty="0" smtClean="0"/>
              <a:t>?Ποια τα μειονεκτήματα? (συζήτηση στο </a:t>
            </a:r>
            <a:r>
              <a:rPr lang="en-US" sz="3200" dirty="0" err="1" smtClean="0"/>
              <a:t>Moodle</a:t>
            </a:r>
            <a:r>
              <a:rPr lang="el-GR" sz="3200" dirty="0" smtClean="0"/>
              <a:t>)</a:t>
            </a: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Γνώση από νοσηλευτική έρευνα. Η έρευνα χρησιμοποιεί συστηματικό, μεθοδικό και αυστηρό τρόπο συλλογής και ανάλυσης. Δηλαδή όλα τα βήματα παραγωγής της γνώσης είναι: </a:t>
            </a:r>
          </a:p>
          <a:p>
            <a:pPr marL="1035050" lvl="1" indent="-577850">
              <a:lnSpc>
                <a:spcPct val="80000"/>
              </a:lnSpc>
              <a:buFont typeface="Wingdings" pitchFamily="2" charset="2"/>
              <a:buChar char="v"/>
              <a:defRPr/>
            </a:pPr>
            <a:r>
              <a:rPr lang="el-GR" sz="2800" dirty="0" smtClean="0"/>
              <a:t>σχεδιασμένα από πριν, </a:t>
            </a:r>
          </a:p>
          <a:p>
            <a:pPr marL="1035050" lvl="1" indent="-577850">
              <a:lnSpc>
                <a:spcPct val="80000"/>
              </a:lnSpc>
              <a:buFont typeface="Wingdings" pitchFamily="2" charset="2"/>
              <a:buChar char="v"/>
              <a:defRPr/>
            </a:pPr>
            <a:r>
              <a:rPr lang="el-GR" sz="2800" dirty="0" smtClean="0"/>
              <a:t>είναι σχεδιασμένα με σκοπό (πρόθεση) να επιτύχει συγκεκριμένο στόχο, </a:t>
            </a:r>
          </a:p>
          <a:p>
            <a:pPr marL="1035050" lvl="1" indent="-577850">
              <a:lnSpc>
                <a:spcPct val="80000"/>
              </a:lnSpc>
              <a:buFont typeface="Wingdings" pitchFamily="2" charset="2"/>
              <a:buChar char="v"/>
              <a:defRPr/>
            </a:pPr>
            <a:r>
              <a:rPr lang="el-GR" sz="2800" dirty="0" smtClean="0"/>
              <a:t>είναι διαφανή και για όλους να δουν ή να επαναλάβουν</a:t>
            </a:r>
          </a:p>
          <a:p>
            <a:pPr marL="1035050" lvl="1" indent="-577850">
              <a:lnSpc>
                <a:spcPct val="80000"/>
              </a:lnSpc>
              <a:buFont typeface="Wingdings" pitchFamily="2" charset="2"/>
              <a:buChar char="v"/>
              <a:defRPr/>
            </a:pPr>
            <a:r>
              <a:rPr lang="el-GR" sz="2800" dirty="0" smtClean="0"/>
              <a:t>είναι δυνατόν να αξιολογηθούν από άλλους εκτός από τον ερευνητή</a:t>
            </a:r>
          </a:p>
          <a:p>
            <a:pPr>
              <a:buSzPct val="120000"/>
              <a:defRPr/>
            </a:pPr>
            <a:r>
              <a:rPr lang="el-GR" sz="3200" dirty="0" smtClean="0"/>
              <a:t>?Ποια τα μειονεκτήματα? (συζήτηση στο </a:t>
            </a:r>
            <a:r>
              <a:rPr lang="en-US" sz="3200" dirty="0" err="1" smtClean="0"/>
              <a:t>Moodle</a:t>
            </a:r>
            <a:r>
              <a:rPr lang="el-GR" sz="3200" dirty="0" smtClean="0"/>
              <a:t>)</a:t>
            </a: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Arial" pitchFamily="34" charset="0"/>
              <a:buChar char="•"/>
              <a:defRPr/>
            </a:pPr>
            <a:r>
              <a:rPr lang="el-GR" sz="3200" dirty="0" smtClean="0"/>
              <a:t>Η νοσηλευτική έρευνα είναι μια συστηματική μέθοδο μελέτης φαινομένων με σκοπό να περιγραφεί το φαινόμενο και να επεξηγηθεί (και σε μερικές φορές προβλεφθεί). </a:t>
            </a:r>
          </a:p>
          <a:p>
            <a:pPr>
              <a:defRPr/>
            </a:pPr>
            <a:endParaRPr lang="el-GR" sz="3200" dirty="0" smtClean="0"/>
          </a:p>
          <a:p>
            <a:pPr>
              <a:buFont typeface="Arial" pitchFamily="34" charset="0"/>
              <a:buChar char="•"/>
              <a:defRPr/>
            </a:pPr>
            <a:r>
              <a:rPr lang="el-GR" sz="3200" dirty="0" smtClean="0"/>
              <a:t>Απώτερος στόχος της νοσηλευτικής έρευνας είναι είτε να παράγει καινούργια γνώση, είτε να επικυρώσει ή βελτιώσει υπάρχουσα γνώση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Γνώση από Νοσηλευτική Έρευνα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64096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χωρίζεται σε βασική έρευνα και σε εφαρμοσμένη έρευνα. </a:t>
            </a:r>
          </a:p>
          <a:p>
            <a:pPr lvl="1">
              <a:buFont typeface="Wingdings" pitchFamily="2" charset="2"/>
              <a:buChar char="v"/>
            </a:pPr>
            <a:r>
              <a:rPr lang="el-GR" sz="2800" dirty="0" smtClean="0"/>
              <a:t>Η βασική έρευνα ασχολείται με την δημιουργία καινούργιας γνώσης</a:t>
            </a:r>
          </a:p>
          <a:p>
            <a:pPr lvl="1">
              <a:buFont typeface="Wingdings" pitchFamily="2" charset="2"/>
              <a:buChar char="v"/>
            </a:pPr>
            <a:r>
              <a:rPr lang="el-GR" sz="2800" dirty="0" smtClean="0"/>
              <a:t>Η εφαρμοσμένη έρευνα ασχολείται με γνώση για την επίλυση άμεσων προβλημάτων</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385556"/>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είναι</a:t>
            </a:r>
            <a:r>
              <a:rPr lang="en-US" sz="3200" dirty="0" smtClean="0"/>
              <a:t>:</a:t>
            </a:r>
          </a:p>
          <a:p>
            <a:pPr lvl="1">
              <a:buFont typeface="Wingdings" pitchFamily="2" charset="2"/>
              <a:buChar char="Ø"/>
            </a:pPr>
            <a:r>
              <a:rPr lang="el-GR" sz="2800" dirty="0" smtClean="0"/>
              <a:t>η παραγωγή νέας γνώσης μέσα από συστηματική διαδικασία αναζήτησης/ εξερεύνησης </a:t>
            </a:r>
          </a:p>
          <a:p>
            <a:pPr lvl="1"/>
            <a:endParaRPr lang="el-GR" sz="2800" dirty="0" smtClean="0"/>
          </a:p>
          <a:p>
            <a:pPr lvl="1">
              <a:buFont typeface="Wingdings" pitchFamily="2" charset="2"/>
              <a:buChar char="Ø"/>
            </a:pPr>
            <a:r>
              <a:rPr lang="el-GR" sz="2800" dirty="0" smtClean="0"/>
              <a:t>ο μηχανισμός ανάδειξης νέων αντιλήψεων για τη νοσηλευτική, την εξέλιξη και βελτίωση υπαρχόντων μεθόδων φροντίδας, και την αξιολόγηση της αποτελεσματικότητας παρεχόμενης φροντίδας </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26876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είναι</a:t>
            </a:r>
            <a:r>
              <a:rPr lang="en-US" sz="3200" dirty="0" smtClean="0"/>
              <a:t>:</a:t>
            </a:r>
          </a:p>
          <a:p>
            <a:pPr lvl="1">
              <a:buFont typeface="Wingdings" pitchFamily="2" charset="2"/>
              <a:buChar char="Ø"/>
            </a:pPr>
            <a:r>
              <a:rPr lang="el-GR" sz="2800" dirty="0" smtClean="0"/>
              <a:t>μολονότι ότι όχι όλοι οι νοσηλευτές διεξάγουν έρευνα, ωστόσο όλοι οι νοσηλευτές θα πρέπει να είναι ενήμεροι για τα ερευνητικά δεδομένα, να μπορούν αξιολογήσουν τα ερευνητικά αποτελέσματα και θα πρέπει να εφαρμόζουν ερευνητικά αποτελέσματα στην πράξη τους.</a:t>
            </a:r>
          </a:p>
          <a:p>
            <a:pPr lvl="1">
              <a:buFont typeface="Wingdings" pitchFamily="2" charset="2"/>
              <a:buChar char="Ø"/>
            </a:pPr>
            <a:endParaRPr lang="el-GR" sz="2800" dirty="0" smtClean="0"/>
          </a:p>
          <a:p>
            <a:pPr lvl="1">
              <a:buFont typeface="Wingdings" pitchFamily="2" charset="2"/>
              <a:buChar char="Ø"/>
            </a:pPr>
            <a:r>
              <a:rPr lang="el-GR" sz="2800" dirty="0" smtClean="0"/>
              <a:t>η εφαρμογή αποδείξεων (πράξη βασισμένη σε αποδείξεις) στην κλινική πράξη χρειάζεται να ενσωματώνει μεταξύ άλλων και ερευνητικά αποτελέσματα.</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περιλαμβάνει όλα τα πεδία της νοσηλευτική όπως</a:t>
            </a:r>
            <a:r>
              <a:rPr lang="en-US" sz="3200" dirty="0" smtClean="0"/>
              <a:t>:</a:t>
            </a:r>
            <a:r>
              <a:rPr lang="el-GR" sz="3200" dirty="0" smtClean="0"/>
              <a:t> </a:t>
            </a:r>
          </a:p>
          <a:p>
            <a:pPr marL="971550" lvl="1" indent="-514350">
              <a:buFont typeface="+mj-lt"/>
              <a:buAutoNum type="arabicPeriod"/>
            </a:pPr>
            <a:r>
              <a:rPr lang="el-GR" sz="2800" dirty="0" smtClean="0"/>
              <a:t>η κλινική πράξη, </a:t>
            </a:r>
          </a:p>
          <a:p>
            <a:pPr marL="971550" lvl="1" indent="-514350">
              <a:buFont typeface="+mj-lt"/>
              <a:buAutoNum type="arabicPeriod"/>
            </a:pPr>
            <a:r>
              <a:rPr lang="el-GR" sz="2800" dirty="0" smtClean="0"/>
              <a:t>η νοσηλευτική εκπαίδευση, </a:t>
            </a:r>
          </a:p>
          <a:p>
            <a:pPr marL="971550" lvl="1" indent="-514350">
              <a:buFont typeface="+mj-lt"/>
              <a:buAutoNum type="arabicPeriod"/>
            </a:pPr>
            <a:r>
              <a:rPr lang="el-GR" sz="2800" dirty="0" smtClean="0"/>
              <a:t>η νοσηλευτική διοίκηση και </a:t>
            </a:r>
          </a:p>
          <a:p>
            <a:pPr marL="971550" lvl="1" indent="-514350">
              <a:buFont typeface="+mj-lt"/>
              <a:buAutoNum type="arabicPeriod"/>
            </a:pPr>
            <a:r>
              <a:rPr lang="el-GR" sz="2800" dirty="0" smtClean="0"/>
              <a:t>η νοσηλευτική πολιτική.</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έρευνα ασχολείται με το</a:t>
            </a:r>
            <a:r>
              <a:rPr lang="en-US" sz="3200" dirty="0" smtClean="0"/>
              <a:t>:</a:t>
            </a:r>
          </a:p>
          <a:p>
            <a:pPr marL="990600" lvl="1" indent="-533400">
              <a:lnSpc>
                <a:spcPct val="90000"/>
              </a:lnSpc>
              <a:buFont typeface="Wingdings" pitchFamily="2" charset="2"/>
              <a:buAutoNum type="arabicPeriod"/>
            </a:pPr>
            <a:r>
              <a:rPr lang="el-GR" sz="2800" dirty="0" smtClean="0"/>
              <a:t>Πώς αισθάνονται οι ασθενείς και άνθρωποι που αναζητούν ή έχουν ανάγκη από νοσηλευτική φροντίδα, </a:t>
            </a:r>
          </a:p>
          <a:p>
            <a:pPr marL="990600" lvl="1" indent="-533400">
              <a:lnSpc>
                <a:spcPct val="90000"/>
              </a:lnSpc>
              <a:buFont typeface="Wingdings" pitchFamily="2" charset="2"/>
              <a:buAutoNum type="arabicPeriod"/>
            </a:pPr>
            <a:r>
              <a:rPr lang="el-GR" sz="2800" dirty="0" smtClean="0"/>
              <a:t>Πως οι νοσηλευτές μαθαίνουν και εξελίσσουν τη γνώση τους και τους ρόλους τους </a:t>
            </a:r>
          </a:p>
          <a:p>
            <a:pPr marL="990600" lvl="1" indent="-533400">
              <a:lnSpc>
                <a:spcPct val="90000"/>
              </a:lnSpc>
              <a:buFont typeface="Wingdings" pitchFamily="2" charset="2"/>
              <a:buAutoNum type="arabicPeriod"/>
            </a:pPr>
            <a:r>
              <a:rPr lang="el-GR" sz="2800" dirty="0" smtClean="0"/>
              <a:t>Ποια η επίδραση ή αποτελεσματικότητα της νοσηλευτικής πράξης </a:t>
            </a:r>
          </a:p>
          <a:p>
            <a:pPr marL="990600" lvl="1" indent="-533400">
              <a:lnSpc>
                <a:spcPct val="90000"/>
              </a:lnSpc>
              <a:buFont typeface="Wingdings" pitchFamily="2" charset="2"/>
              <a:buAutoNum type="arabicPeriod"/>
            </a:pPr>
            <a:r>
              <a:rPr lang="el-GR" sz="2800" dirty="0" smtClean="0"/>
              <a:t>Πως η νοσηλευτική επιστήμη (και ως μέρος της επιστημονικής ομάδας) συμβάλλει στη φροντίδα του ατόμου </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Νοσηλευτικής</a:t>
            </a:r>
          </a:p>
          <a:p>
            <a:pPr algn="l"/>
            <a:r>
              <a:rPr lang="el-GR" b="1" dirty="0" smtClean="0">
                <a:solidFill>
                  <a:schemeClr val="tx1"/>
                </a:solidFill>
              </a:rPr>
              <a:t>Μεθοδολογία Έρευνας</a:t>
            </a:r>
            <a:endParaRPr lang="el-GR" b="1" dirty="0">
              <a:solidFill>
                <a:schemeClr val="tx1"/>
              </a:solidFill>
            </a:endParaRPr>
          </a:p>
          <a:p>
            <a:pPr algn="l"/>
            <a:r>
              <a:rPr lang="el-GR" sz="2800" b="1" dirty="0" smtClean="0">
                <a:solidFill>
                  <a:schemeClr val="tx1"/>
                </a:solidFill>
              </a:rPr>
              <a:t>Ενότητα 1</a:t>
            </a:r>
            <a:r>
              <a:rPr lang="en-US" sz="2800" b="1" dirty="0" smtClean="0">
                <a:solidFill>
                  <a:schemeClr val="tx1"/>
                </a:solidFill>
              </a:rPr>
              <a:t>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Είδη γνώσεων</a:t>
            </a:r>
            <a:endParaRPr lang="en-US" sz="2800" dirty="0" smtClean="0">
              <a:solidFill>
                <a:schemeClr val="tx1"/>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 Στέφανος </a:t>
            </a:r>
            <a:r>
              <a:rPr lang="el-GR" sz="2800" dirty="0" err="1" smtClean="0">
                <a:solidFill>
                  <a:schemeClr val="tx2">
                    <a:lumMod val="50000"/>
                  </a:schemeClr>
                </a:solidFill>
              </a:rPr>
              <a:t>Μαντζούκας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Η νοσηλευτική επιστήμη είναι η μεγαλύτερη υγειονομική επιστημονική ομάδα στον κόσμο.</a:t>
            </a:r>
            <a:endParaRPr lang="en-US" sz="3200" dirty="0" smtClean="0"/>
          </a:p>
          <a:p>
            <a:endParaRPr lang="el-GR" sz="3200" dirty="0" smtClean="0"/>
          </a:p>
          <a:p>
            <a:pPr>
              <a:buFont typeface="Wingdings" pitchFamily="2" charset="2"/>
              <a:buChar char="q"/>
            </a:pPr>
            <a:r>
              <a:rPr lang="el-GR" sz="3200" dirty="0" smtClean="0"/>
              <a:t>Στο Ηνωμένο Βασίλειο οι νοσηλευτές αντιπροσωπεύουν το μεγαλύτερο εργατικό δυναμικό του Εθνικού Συστήματος Υγείας, αποτελούν το 70% μισθών και καταναλώνουν το 40% του προϋπολογισμού του ΕΣΥ.</a:t>
            </a:r>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Σύνοψη</a:t>
            </a:r>
            <a:r>
              <a:rPr lang="en-US" dirty="0" smtClean="0"/>
              <a:t> (</a:t>
            </a:r>
            <a:r>
              <a:rPr lang="el-GR" dirty="0" smtClean="0"/>
              <a:t>συνέχεια</a:t>
            </a:r>
            <a:r>
              <a:rPr lang="en-US" dirty="0" smtClean="0"/>
              <a:t>)</a:t>
            </a:r>
            <a:r>
              <a:rPr lang="el-GR" dirty="0" smtClean="0"/>
              <a:t>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601580"/>
            <a:ext cx="8892480" cy="3771636"/>
          </a:xfrm>
          <a:prstGeom prst="rect">
            <a:avLst/>
          </a:prstGeom>
        </p:spPr>
        <p:txBody>
          <a:bodyPr vert="horz" lIns="91440" tIns="45720" rIns="91440" bIns="45720" rtlCol="0">
            <a:noAutofit/>
          </a:bodyPr>
          <a:lstStyle/>
          <a:p>
            <a:pPr>
              <a:buFont typeface="Wingdings" pitchFamily="2" charset="2"/>
              <a:buChar char="q"/>
            </a:pPr>
            <a:r>
              <a:rPr lang="el-GR" sz="3200" dirty="0" smtClean="0"/>
              <a:t>Επιπλέον, οι νοσηλευτές είναι η επιστημονική ομάδα η οποία έχουν την μεγαλύτερη επαφή με τον άνθρωπο, διεκπεραιώνουν χιλιάδες επεμβάσεις/παρεμβάσεις σε ανθρώπους και οι αποφάσεις/ δράσεις τους επηρεάζουν τις ζωές πολύ μεγάλου αριθμού πληθυσμού.</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επιστημονικού παραδείγματος </a:t>
            </a:r>
            <a:br>
              <a:rPr lang="el-GR" dirty="0" smtClean="0"/>
            </a:br>
            <a:r>
              <a:rPr lang="el-GR" dirty="0" smtClean="0"/>
              <a:t>(ή αντιληπτικό περίγραμμα σκέψης)</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484784"/>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Το πρώτο στάδιο για τη διεξαγωγή (ή αξιολόγησης) νοσηλευτικής έρευνας είναι ο ορισμός του επιστημονικού παραδείγματος (ή αντιληπτικό περίγραμμα σκέψης) στο οποίο ανήκει η έρευνα.</a:t>
            </a:r>
            <a:endParaRPr lang="en-US" sz="3200" dirty="0" smtClean="0"/>
          </a:p>
          <a:p>
            <a:endParaRPr lang="en-US" sz="3200" dirty="0" smtClean="0"/>
          </a:p>
          <a:p>
            <a:pPr>
              <a:buFont typeface="Arial" pitchFamily="34" charset="0"/>
              <a:buChar char="•"/>
            </a:pPr>
            <a:r>
              <a:rPr lang="el-GR" sz="3200" dirty="0" smtClean="0"/>
              <a:t>Το </a:t>
            </a:r>
            <a:r>
              <a:rPr lang="el-GR" sz="3200" b="1" dirty="0" smtClean="0"/>
              <a:t>επιστημονικού παραδείγματος </a:t>
            </a:r>
            <a:r>
              <a:rPr lang="el-GR" sz="3200" dirty="0" smtClean="0"/>
              <a:t>(ή </a:t>
            </a:r>
            <a:r>
              <a:rPr lang="el-GR" sz="3200" b="1" dirty="0" smtClean="0"/>
              <a:t>αντιληπτικό περίγραμμα</a:t>
            </a:r>
            <a:r>
              <a:rPr lang="el-GR" sz="3200" dirty="0" smtClean="0"/>
              <a:t>) </a:t>
            </a:r>
            <a:r>
              <a:rPr lang="el-GR" sz="3200" b="1" dirty="0" smtClean="0"/>
              <a:t>[</a:t>
            </a:r>
            <a:r>
              <a:rPr lang="en-US" sz="3200" b="1" dirty="0" smtClean="0"/>
              <a:t>paradigm</a:t>
            </a:r>
            <a:r>
              <a:rPr lang="el-GR" sz="3200" b="1" dirty="0" smtClean="0"/>
              <a:t>] </a:t>
            </a:r>
            <a:r>
              <a:rPr lang="el-GR" sz="3200" dirty="0" smtClean="0"/>
              <a:t>αναφέρεται στη γενική θέση (κανόνες) αναφορικά με πως ο ερευνητής αντιλαμβάνεται την παραγωγή γνώσης μέσα από την έρευνα &amp; εμπεριέχει τις έννοιες της επιστημολογίας &amp; οντολογίας.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επιστημονικού παραδείγματος </a:t>
            </a:r>
            <a:br>
              <a:rPr lang="el-GR" dirty="0" smtClean="0"/>
            </a:br>
            <a:r>
              <a:rPr lang="el-GR" dirty="0" smtClean="0"/>
              <a:t>(ή αντιληπτικό περίγραμμα σκέψης)</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Στην φιλοσοφία των επιστημών υπάρχουν τουλάχιστον τέσσερα διαφορετικά επιστημονικά παραδείγματα (δηλ. 4 διαφορετικές επιστημολογικές και οντολογικές θέσεις).</a:t>
            </a:r>
            <a:endParaRPr lang="en-US" sz="3200" dirty="0" smtClean="0"/>
          </a:p>
          <a:p>
            <a:endParaRPr lang="el-GR" sz="3200" dirty="0" smtClean="0"/>
          </a:p>
          <a:p>
            <a:pPr>
              <a:buFont typeface="Arial" pitchFamily="34" charset="0"/>
              <a:buChar char="•"/>
            </a:pPr>
            <a:r>
              <a:rPr lang="el-GR" sz="3200" dirty="0" smtClean="0"/>
              <a:t>Αποσαφήνιση των επιστημονικών παραδειγμάτων είναι σημαντική γιατί διαφορετικά επιστημονικά παραδείγματα παράγουν διαφορετικά είδη γνώσεων και με διαφορετικούς τρόπους. </a:t>
            </a:r>
          </a:p>
          <a:p>
            <a:pPr marL="0" marR="0" lvl="0" indent="-342900" algn="l" defTabSz="914400" rtl="0" eaLnBrk="1" fontAlgn="auto" latinLnBrk="0" hangingPunct="1">
              <a:lnSpc>
                <a:spcPct val="100000"/>
              </a:lnSpc>
              <a:spcBef>
                <a:spcPct val="20000"/>
              </a:spcBef>
              <a:spcAft>
                <a:spcPts val="0"/>
              </a:spcAft>
              <a:buClrTx/>
              <a:buSzTx/>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fontScale="90000"/>
          </a:bodyPr>
          <a:lstStyle/>
          <a:p>
            <a:r>
              <a:rPr lang="el-GR" dirty="0" smtClean="0"/>
              <a:t>Το επιστημονικού παραδείγματος </a:t>
            </a:r>
            <a:br>
              <a:rPr lang="el-GR" dirty="0" smtClean="0"/>
            </a:br>
            <a:r>
              <a:rPr lang="el-GR" dirty="0" smtClean="0"/>
              <a:t>(ή αντιληπτικό περίγραμμα σκέψης)</a:t>
            </a:r>
            <a:br>
              <a:rPr lang="el-GR" dirty="0" smtClean="0"/>
            </a:b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dirty="0" smtClean="0"/>
              <a:t>Άρα και όσοι αξιολογούν τα ερευνητικά αποτελέσματα μιας έρευνας για την εγκυρότητα τους και αποτελεσματικότητας τους χρειάζεται να ξέρουν τι είδος ερευνητική γνώση μπορούν να παράσχουν αυτά τα αποτελέσματα και κυρίως να χρησιμοποιήσουν τους κανόνες του συγκεκριμένου επιστημονικού παραδείγματος για να . </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graphicFrame>
        <p:nvGraphicFramePr>
          <p:cNvPr id="8" name="7 - Διάγραμμα"/>
          <p:cNvGraphicFramePr/>
          <p:nvPr/>
        </p:nvGraphicFramePr>
        <p:xfrm>
          <a:off x="323528" y="692696"/>
          <a:ext cx="8352928" cy="55446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8 - Τίτλος"/>
          <p:cNvSpPr>
            <a:spLocks noGrp="1"/>
          </p:cNvSpPr>
          <p:nvPr>
            <p:ph type="title"/>
          </p:nvPr>
        </p:nvSpPr>
        <p:spPr/>
        <p:txBody>
          <a:bodyPr/>
          <a:lstStyle/>
          <a:p>
            <a:endParaRPr lang="el-G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Αναφέρεται στη σχέση που υπάρχει μεταξύ του ατόμου που αναζητά τη γνώση (ερευνητή) και αυτό το οποίο είναι δυνατόν να συλληφθεί (να γνωρίζει). </a:t>
            </a:r>
            <a:endParaRPr lang="en-US" sz="3200" dirty="0" smtClean="0"/>
          </a:p>
          <a:p>
            <a:pPr lvl="1">
              <a:buFont typeface="Wingdings" pitchFamily="2" charset="2"/>
              <a:buChar char="Ø"/>
            </a:pPr>
            <a:r>
              <a:rPr lang="el-GR" sz="2800" dirty="0" smtClean="0"/>
              <a:t>Η αποσαφήνιση της επιστημολογικής θέσης του ερευνητή βάζει τους κανόνες με τους οποίους θα συλληφθεί η γνώση και καθορίζει τη σχέση του ερευνητή με το αντικείμενο/υποκείμενο της έρευνας</a:t>
            </a:r>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Αναφέρεται στο ερευνητικό μοντέλο εμπεριέχει τις θεωρητικές θέσης της επιστημολογίας, αλλά και το πλαίσιο που παρέχει τις οδηγίες για το πώς θα διεξαχθεί η έρευνα. </a:t>
            </a:r>
            <a:endParaRPr lang="en-US" sz="3200" dirty="0" smtClean="0"/>
          </a:p>
          <a:p>
            <a:endParaRPr lang="el-GR" sz="3200" dirty="0" smtClean="0"/>
          </a:p>
          <a:p>
            <a:r>
              <a:rPr lang="el-GR" sz="3200" dirty="0" smtClean="0"/>
              <a:t>Με άλλα λόγια, η μεθοδολογία μεταφράζει το θεωρητικό περιεχόμενο της επιστημολογίας σε ερευνητική γλώσσα και επεξηγεί πως μπορεί να μελετηθούν τα φαινόμενα   </a:t>
            </a:r>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Αναφέρεται στα εργαλεία που θα χρησιμοποιήσει ο ερευνητής για να συλλέξει και να αναλύσει τα δεδομένα</a:t>
            </a:r>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Ο ερευνητής δέχεται ότι υπάρχει μια απτή, αντικειμενική και ανεξάρτητη πραγματικότητα και οι ανθρώπινες απόψεις απεικονίζουν μέρος αυτής της πραγματικότητας, όπου μπορεί να επιτευχθεί τέλεια κατανόηση της πραγματικότητας από επανειλημμένες αξιολογήσεις που θα οδηγήσουν στην αλήθεια για το φαινόμενο    </a:t>
            </a:r>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68313" y="476250"/>
            <a:ext cx="8229600" cy="1143000"/>
          </a:xfrm>
        </p:spPr>
        <p:txBody>
          <a:bodyPr/>
          <a:lstStyle/>
          <a:p>
            <a:pPr eaLnBrk="1" hangingPunct="1"/>
            <a:r>
              <a:rPr lang="el-GR" b="1" smtClean="0"/>
              <a:t>Άδειες Χρήσης</a:t>
            </a:r>
          </a:p>
        </p:txBody>
      </p:sp>
      <p:sp>
        <p:nvSpPr>
          <p:cNvPr id="28678"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1,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Ο ερευνητής και το αντικείμενο της έρευνας είναι ανεξάρτητες οντότητες. Υπάρχουν αντικειμενικά γεγονότα και φαινόμενα που προσδιορίζονται εξωγενείς αιτίες και για αυτό κάτω από τις ίδιες συνθήκες μπορεί να δώσουν ακριβώς τα ίδια αποτελέσματα. Ο ερευνητής πρέπει να διαχωρίσει με σαφήνεια τις δικές του πεποιθήσεις από τα φαινόμενα της έρευνας. Σκοπός της έρευνα είναι η ανακάλυψη της αντικειμενικής αλήθειας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smtClean="0"/>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772816"/>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Δημιουργείται ερευνητική υπόθεση η οποία υποβάλλεται σε εμπειρικές μετρήσεις για να επαληθευτεί. Όλα πρέπει να είναι υπό απόλυτο έλεγχό, ώστε να μην υπεισέλθει οποιαδήποτε υποκειμενική επίδραση. Τέτοιες έρευνες είναι κυρίως εργαστηριακές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Επιστημολογία</a:t>
            </a:r>
            <a:r>
              <a:rPr lang="en-US" sz="3200" b="1" u="sng" dirty="0" smtClean="0"/>
              <a:t>: </a:t>
            </a:r>
            <a:r>
              <a:rPr lang="el-GR" sz="3200" dirty="0" smtClean="0"/>
              <a:t>Ο ερευνητής δέχεται ότι υπάρχει μια «αληθινή» πραγματικότητα την οποία μπορεί το άτομο να συλλάβει με αντικειμενικό και πιθανό τρόπο. Ωστόσο, αυτή η πραγματικότητα δεν μπορεί ποτέ να συλληφθεί πλήρως και να κατανοηθεί απολύτως λόγω των ατελών ανθρώπινων νοητικών δυνατοτήτων και λόγω της ακατάληπτης φύσης των φαινομένων </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Μεθοδολογία</a:t>
            </a:r>
            <a:r>
              <a:rPr lang="en-US" sz="3200" b="1" u="sng" dirty="0" smtClean="0"/>
              <a:t>: </a:t>
            </a:r>
            <a:r>
              <a:rPr lang="el-GR" sz="3200" dirty="0" smtClean="0"/>
              <a:t>Ο ερευνητής και το αντικείμενο της έρευνας είναι ανεξάρτητες οντότητες. Υπάρχουν αντικειμενικά γεγονότα και φαινόμενα που προσδιορίζονται εξωγενείς αιτίες, αλλά για αυτά τα φαινόμενα μπορούν να πιθανολογήσαμε ότι τα γνωρίζουμε και να υποβάλουμε τις θεωρίες μας διάψευση.  </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692696"/>
            <a:ext cx="8517632" cy="1143000"/>
          </a:xfrm>
        </p:spPr>
        <p:txBody>
          <a:bodyPr>
            <a:normAutofit/>
          </a:bodyPr>
          <a:lstStyle/>
          <a:p>
            <a:r>
              <a:rPr lang="el-GR" dirty="0" err="1" smtClean="0"/>
              <a:t>Μετα</a:t>
            </a:r>
            <a:r>
              <a:rPr lang="el-GR" dirty="0" smtClean="0"/>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0" y="1844824"/>
            <a:ext cx="9144000" cy="3771636"/>
          </a:xfrm>
          <a:prstGeom prst="rect">
            <a:avLst/>
          </a:prstGeom>
        </p:spPr>
        <p:txBody>
          <a:bodyPr vert="horz" lIns="91440" tIns="45720" rIns="91440" bIns="45720" rtlCol="0">
            <a:noAutofit/>
          </a:bodyPr>
          <a:lstStyle/>
          <a:p>
            <a:pPr>
              <a:buFont typeface="Arial" pitchFamily="34" charset="0"/>
              <a:buChar char="•"/>
            </a:pPr>
            <a:r>
              <a:rPr lang="el-GR" sz="3200" b="1" u="sng" dirty="0" smtClean="0"/>
              <a:t>Μέθοδος</a:t>
            </a:r>
            <a:r>
              <a:rPr lang="en-US" sz="3200" b="1" u="sng" dirty="0" smtClean="0"/>
              <a:t>: </a:t>
            </a:r>
            <a:r>
              <a:rPr lang="el-GR" sz="3200" dirty="0" smtClean="0"/>
              <a:t>Δημιουργείται ερευνητική υπόθεση η οποία υποβάλλεται σε εμπειρικές μετρήσεις για να επαληθευτεί. Όλα πρέπει να είναι υπό απόλυτο έλεγχό, ώστε να μην υπεισέλθει οποιαδήποτε υποκειμενική επίδραση. Τέτοιες έρευνες είναι κυρίως εργαστηριακές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n-US"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8515350" y="6559550"/>
            <a:ext cx="628650" cy="365125"/>
          </a:xfrm>
          <a:prstGeom prst="rect">
            <a:avLst/>
          </a:prstGeom>
          <a:noFill/>
          <a:ln>
            <a:miter lim="800000"/>
            <a:headEnd/>
            <a:tailEnd/>
          </a:ln>
        </p:spPr>
        <p:txBody>
          <a:bodyPr/>
          <a:lstStyle/>
          <a:p>
            <a:fld id="{DB116AAB-93E3-4041-84FC-C7AC93EFAFCB}" type="slidenum">
              <a:rPr lang="el-GR" altLang="el-GR">
                <a:solidFill>
                  <a:schemeClr val="bg1"/>
                </a:solidFill>
              </a:rPr>
              <a:pPr/>
              <a:t>35</a:t>
            </a:fld>
            <a:endParaRPr lang="el-GR" altLang="el-GR">
              <a:solidFill>
                <a:schemeClr val="bg1"/>
              </a:solidFill>
            </a:endParaRPr>
          </a:p>
        </p:txBody>
      </p:sp>
      <p:sp>
        <p:nvSpPr>
          <p:cNvPr id="79875" name="Rectangle 14"/>
          <p:cNvSpPr>
            <a:spLocks noChangeArrowheads="1"/>
          </p:cNvSpPr>
          <p:nvPr/>
        </p:nvSpPr>
        <p:spPr bwMode="auto">
          <a:xfrm>
            <a:off x="2317750" y="2894013"/>
            <a:ext cx="4572000"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1,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1,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Στέφανος </a:t>
            </a:r>
            <a:r>
              <a:rPr lang="el-GR" sz="2400" dirty="0" err="1" smtClean="0">
                <a:solidFill>
                  <a:prstClr val="white">
                    <a:lumMod val="50000"/>
                  </a:prstClr>
                </a:solidFill>
              </a:rPr>
              <a:t>Μαντζούκας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Μεθοδολογία της </a:t>
            </a:r>
            <a:r>
              <a:rPr lang="el-GR" sz="2400" dirty="0" err="1" smtClean="0">
                <a:solidFill>
                  <a:srgbClr val="7F7F7F"/>
                </a:solidFill>
                <a:latin typeface="Calibri" pitchFamily="34" charset="0"/>
              </a:rPr>
              <a:t>Ερευνας</a:t>
            </a:r>
            <a:r>
              <a:rPr lang="el-GR" sz="2400" dirty="0" smtClean="0">
                <a:solidFill>
                  <a:srgbClr val="7F7F7F"/>
                </a:solidFill>
                <a:latin typeface="Calibri" pitchFamily="34" charset="0"/>
              </a:rPr>
              <a:t>.</a:t>
            </a:r>
          </a:p>
          <a:p>
            <a:pPr algn="just"/>
            <a:r>
              <a:rPr lang="el-GR" sz="2400" dirty="0" smtClean="0">
                <a:solidFill>
                  <a:srgbClr val="7F7F7F"/>
                </a:solidFill>
                <a:latin typeface="Calibri" pitchFamily="34" charset="0"/>
              </a:rPr>
              <a:t>Έκδοση: 1.0 Ιωάννινα,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http://eclass.teiep.gr/courses/NOSH100/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bwMode="auto">
          <a:xfrm>
            <a:off x="467544" y="332656"/>
            <a:ext cx="8061325" cy="1208088"/>
          </a:xfrm>
          <a:noFill/>
          <a:ln>
            <a:miter lim="800000"/>
            <a:headEnd/>
            <a:tailEnd/>
          </a:ln>
        </p:spPr>
        <p:txBody>
          <a:bodyPr vert="horz" wrap="square" lIns="91440" tIns="45720" rIns="91440" bIns="45720" numCol="1" anchor="t" anchorCtr="0" compatLnSpc="1">
            <a:prstTxWarp prst="textNoShape">
              <a:avLst/>
            </a:prstTxWarp>
          </a:bodyPr>
          <a:lstStyle/>
          <a:p>
            <a:r>
              <a:rPr lang="el-GR" b="1" dirty="0" smtClean="0">
                <a:latin typeface="Calibri" pitchFamily="34" charset="0"/>
              </a:rPr>
              <a:t>Διατήρηση Σημειωμάτων</a:t>
            </a:r>
          </a:p>
        </p:txBody>
      </p:sp>
      <p:sp>
        <p:nvSpPr>
          <p:cNvPr id="168" name="Rectangle 167"/>
          <p:cNvSpPr/>
          <p:nvPr/>
        </p:nvSpPr>
        <p:spPr>
          <a:xfrm>
            <a:off x="617538" y="1412875"/>
            <a:ext cx="7766050" cy="4092575"/>
          </a:xfrm>
          <a:prstGeom prst="rect">
            <a:avLst/>
          </a:prstGeom>
        </p:spPr>
        <p:txBody>
          <a:bodyPr lIns="91436" tIns="45719" rIns="91436" bIns="45719">
            <a:spAutoFit/>
          </a:bodyPr>
          <a:lstStyle/>
          <a:p>
            <a:pPr algn="just">
              <a:defRPr/>
            </a:pPr>
            <a:r>
              <a:rPr lang="el-GR" sz="2600" dirty="0">
                <a:solidFill>
                  <a:schemeClr val="bg1">
                    <a:lumMod val="50000"/>
                  </a:schemeClr>
                </a:solidFill>
              </a:rPr>
              <a:t>Οποιαδήποτε  αναπαραγωγή ή διασκευή του υλικού θα πρέπει  να συμπεριλαμβάνει:</a:t>
            </a:r>
          </a:p>
          <a:p>
            <a:pPr algn="just">
              <a:defRPr/>
            </a:pP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το Σημείωμα Αναφοράς</a:t>
            </a:r>
          </a:p>
          <a:p>
            <a:pPr marL="342886" indent="-342886" algn="just">
              <a:buFont typeface="Arial" pitchFamily="34" charset="0"/>
              <a:buChar char="•"/>
              <a:defRP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defRPr/>
            </a:pPr>
            <a:r>
              <a:rPr lang="el-GR" sz="2600" dirty="0">
                <a:solidFill>
                  <a:schemeClr val="bg1">
                    <a:lumMod val="50000"/>
                  </a:schemeClr>
                </a:solidFill>
              </a:rPr>
              <a:t>το Σημείωμα Χρήσης Έργων Τρίτων (εφόσον υπάρχει) </a:t>
            </a:r>
          </a:p>
          <a:p>
            <a:pPr algn="just">
              <a:defRPr/>
            </a:pPr>
            <a:endParaRPr lang="el-GR" sz="2600" dirty="0">
              <a:solidFill>
                <a:schemeClr val="bg1">
                  <a:lumMod val="50000"/>
                </a:schemeClr>
              </a:solidFill>
            </a:endParaRPr>
          </a:p>
          <a:p>
            <a:pPr algn="just">
              <a:defRPr/>
            </a:pPr>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7" name="6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1,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Ιωάννινα,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68313" y="476250"/>
            <a:ext cx="8229600"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1,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317212" y="2411596"/>
            <a:ext cx="4572000"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28600" y="1981200"/>
            <a:ext cx="8686800"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381000" y="560388"/>
            <a:ext cx="8382000"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9144000" cy="461963"/>
          </a:xfrm>
          <a:prstGeom prst="rect">
            <a:avLst/>
          </a:prstGeom>
          <a:solidFill>
            <a:srgbClr val="1F497D"/>
          </a:solidFill>
        </p:spPr>
        <p:txBody>
          <a:bodyPr>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11188"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8388350" y="0"/>
            <a:ext cx="755650" cy="692150"/>
          </a:xfrm>
          <a:prstGeom prst="rect">
            <a:avLst/>
          </a:prstGeom>
          <a:noFill/>
          <a:ln w="9525">
            <a:noFill/>
            <a:miter lim="800000"/>
            <a:headEnd/>
            <a:tailEnd/>
          </a:ln>
        </p:spPr>
      </p:pic>
      <p:sp>
        <p:nvSpPr>
          <p:cNvPr id="9" name="Θέση περιεχομένου 2"/>
          <p:cNvSpPr txBox="1">
            <a:spLocks/>
          </p:cNvSpPr>
          <p:nvPr/>
        </p:nvSpPr>
        <p:spPr>
          <a:xfrm>
            <a:off x="438150" y="130016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r>
              <a:rPr lang="el-GR" sz="1400" kern="0" dirty="0" err="1" smtClean="0">
                <a:solidFill>
                  <a:srgbClr val="000000"/>
                </a:solidFill>
                <a:latin typeface="Calibri" pitchFamily="34" charset="0"/>
                <a:ea typeface="Arial Unicode MS"/>
                <a:cs typeface="Times New Roman" pitchFamily="18" charset="0"/>
              </a:rPr>
              <a:t>Δαρβίρη</a:t>
            </a:r>
            <a:r>
              <a:rPr lang="el-GR" sz="1400" kern="0" dirty="0" smtClean="0">
                <a:solidFill>
                  <a:srgbClr val="000000"/>
                </a:solidFill>
                <a:latin typeface="Calibri" pitchFamily="34" charset="0"/>
                <a:ea typeface="Arial Unicode MS"/>
                <a:cs typeface="Times New Roman" pitchFamily="18" charset="0"/>
              </a:rPr>
              <a:t> Χ. 2009. Μεθοδολογία Έρευνας στο Χώρο της Υγείας Πασχαλίδης Αθήνα</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Μερκούρης Α., 2008. Μεθοδολογία Νοσηλευτικής Έρευνας. Έλλην, Αθήνα. </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2007. “Issues of representation within qualitative inquiry”. Chapter in the edited book:</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Bryman</a:t>
            </a:r>
            <a:r>
              <a:rPr lang="en-US" sz="1400" kern="0" dirty="0" smtClean="0">
                <a:solidFill>
                  <a:srgbClr val="000000"/>
                </a:solidFill>
                <a:latin typeface="Calibri" pitchFamily="34" charset="0"/>
                <a:ea typeface="Arial Unicode MS"/>
                <a:cs typeface="Times New Roman" pitchFamily="18" charset="0"/>
              </a:rPr>
              <a:t> A. “Qualitative Research 2 ”. Sage Publication, London.</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2003. “Έρευνα και αντιληπτικά περιγράμματα: Τα είδη και η χρησιμότητα τους για τους ερευνητές νοσηλευτές”. Νοσηλευτική, 42(4), 405-413.</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2007. “Ποιοτική έρευνα σε έξι εύκολα βήματα: Η επιστημολογία, οι μέθοδοι και η </a:t>
            </a:r>
            <a:r>
              <a:rPr lang="el-GR" sz="1400" kern="0" dirty="0" err="1" smtClean="0">
                <a:solidFill>
                  <a:srgbClr val="000000"/>
                </a:solidFill>
                <a:latin typeface="Calibri" pitchFamily="34" charset="0"/>
                <a:ea typeface="Arial Unicode MS"/>
                <a:cs typeface="Times New Roman" pitchFamily="18" charset="0"/>
              </a:rPr>
              <a:t>παρουσίαση”.Νοσηλευτική</a:t>
            </a:r>
            <a:r>
              <a:rPr lang="el-GR" sz="1400" kern="0" dirty="0" smtClean="0">
                <a:solidFill>
                  <a:srgbClr val="000000"/>
                </a:solidFill>
                <a:latin typeface="Calibri" pitchFamily="34" charset="0"/>
                <a:ea typeface="Arial Unicode MS"/>
                <a:cs typeface="Times New Roman" pitchFamily="18" charset="0"/>
              </a:rPr>
              <a:t>, 46(2), 176-187.</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2008. “Facilitating research students in formulating qualitative research questions”.</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Nurse Education Today, 28(3), 371-377.</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2011. “Exploring ethnographic genres and developing validity appraisal tools”. Journal of Research in Nursing (published early online).</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Σαχίνη Κ. 2000 Μεθοδολογία έρευνας. Βήτα, </a:t>
            </a:r>
            <a:r>
              <a:rPr lang="el-GR" sz="1400" kern="0" dirty="0" err="1" smtClean="0">
                <a:solidFill>
                  <a:srgbClr val="000000"/>
                </a:solidFill>
                <a:latin typeface="Calibri" pitchFamily="34" charset="0"/>
                <a:ea typeface="Arial Unicode MS"/>
                <a:cs typeface="Times New Roman" pitchFamily="18" charset="0"/>
              </a:rPr>
              <a:t>Αθήν</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529572"/>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Εισαγωγή στις διάφορες πηγές Νοσηλευτικής Γνώσης. Ανάλυση της σχέσης μεταξύ της έρευνας και της νοσηλευτικής. Εισαγωγή στις έννοιες της  Επιστημολογίας, της Θετικιστικής Επιστημολογίας και της </a:t>
            </a:r>
            <a:r>
              <a:rPr lang="el-GR" sz="3200" dirty="0" err="1" smtClean="0"/>
              <a:t>Μετα</a:t>
            </a:r>
            <a:r>
              <a:rPr lang="el-GR" sz="3200" dirty="0" smtClean="0"/>
              <a:t>-Θετικιστικής Επιστημολογίας.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Περιεχόμενα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313548"/>
            <a:ext cx="8445624"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03920" y="1465948"/>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Διάφορες πηγές Νοσηλευτικής Γνώσης</a:t>
            </a:r>
          </a:p>
          <a:p>
            <a:pPr>
              <a:buFont typeface="Arial" pitchFamily="34" charset="0"/>
              <a:buChar char="•"/>
            </a:pPr>
            <a:r>
              <a:rPr lang="el-GR" sz="3200" dirty="0" smtClean="0"/>
              <a:t>Γνώση από επιστημονική έρευνα</a:t>
            </a:r>
          </a:p>
          <a:p>
            <a:pPr>
              <a:buFont typeface="Arial" pitchFamily="34" charset="0"/>
              <a:buChar char="•"/>
            </a:pPr>
            <a:r>
              <a:rPr lang="el-GR" sz="3200" dirty="0" smtClean="0"/>
              <a:t>Επιστημολογία</a:t>
            </a:r>
          </a:p>
          <a:p>
            <a:pPr>
              <a:buFont typeface="Arial" pitchFamily="34" charset="0"/>
              <a:buChar char="•"/>
            </a:pPr>
            <a:r>
              <a:rPr lang="el-GR" sz="3200" dirty="0" smtClean="0"/>
              <a:t>Θετικιστική Επιστημολογία</a:t>
            </a:r>
          </a:p>
          <a:p>
            <a:pPr>
              <a:buFont typeface="Arial" pitchFamily="34" charset="0"/>
              <a:buChar char="•"/>
            </a:pPr>
            <a:r>
              <a:rPr lang="el-GR" sz="3200" dirty="0" err="1" smtClean="0"/>
              <a:t>Μετα</a:t>
            </a:r>
            <a:r>
              <a:rPr lang="el-GR" sz="3200" dirty="0" smtClean="0"/>
              <a:t>-Θετικιστική Επιστημολογία</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Μεθοδολογία Έρευνας</a:t>
            </a:r>
            <a:endParaRPr lang="el-GR" dirty="0"/>
          </a:p>
        </p:txBody>
      </p:sp>
      <p:sp>
        <p:nvSpPr>
          <p:cNvPr id="5" name="Υπότιτλος 4"/>
          <p:cNvSpPr>
            <a:spLocks noGrp="1"/>
          </p:cNvSpPr>
          <p:nvPr>
            <p:ph type="subTitle" idx="1"/>
          </p:nvPr>
        </p:nvSpPr>
        <p:spPr/>
        <p:txBody>
          <a:bodyPr/>
          <a:lstStyle/>
          <a:p>
            <a:r>
              <a:rPr lang="el-GR" dirty="0" smtClean="0"/>
              <a:t>Είδη γνώσεων</a:t>
            </a:r>
            <a:endParaRPr lang="el-GR" dirty="0"/>
          </a:p>
        </p:txBody>
      </p:sp>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t>Διάφορες πηγές Νοσηλευτική Γνώσης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1,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Νοσηλευτικής γνώση που πηγάζει από τη συνήθεια, τη ρουτίνα και την τυπικότητα. Δηλαδή πράξεις που οι νοσηλευτές κάνουν γίνονται γιατί αυτός είναι ο τρόπος με τον οποίο το κάνανε πάντοτε στην κλινική ή γιατί έτσι το λέει ο προϊστάμενος ή γιατί το γράφει ο γιατρός κλπ.</a:t>
            </a:r>
          </a:p>
          <a:p>
            <a:pPr>
              <a:buFont typeface="Arial" pitchFamily="34" charset="0"/>
              <a:buChar char="•"/>
            </a:pPr>
            <a:endParaRPr lang="el-GR" sz="3200" dirty="0" smtClean="0"/>
          </a:p>
          <a:p>
            <a:r>
              <a:rPr lang="el-GR" sz="3200" dirty="0" smtClean="0"/>
              <a:t>?Ποια τα μειονεκτήματα? (συζήτηση στο </a:t>
            </a:r>
            <a:r>
              <a:rPr lang="el-GR" sz="3200" dirty="0" err="1" smtClean="0"/>
              <a:t>Moodle</a:t>
            </a:r>
            <a:r>
              <a:rPr lang="el-GR" sz="3200" dirty="0" smtClean="0"/>
              <a:t>)</a:t>
            </a:r>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2291</Words>
  <Application>Microsoft Office PowerPoint</Application>
  <PresentationFormat>Προβολή στην οθόνη (4:3)</PresentationFormat>
  <Paragraphs>317</Paragraphs>
  <Slides>42</Slides>
  <Notes>8</Notes>
  <HiddenSlides>0</HiddenSlides>
  <MMClips>0</MMClips>
  <ScaleCrop>false</ScaleCrop>
  <HeadingPairs>
    <vt:vector size="4" baseType="variant">
      <vt:variant>
        <vt:lpstr>Θέμα</vt:lpstr>
      </vt:variant>
      <vt:variant>
        <vt:i4>3</vt:i4>
      </vt:variant>
      <vt:variant>
        <vt:lpstr>Τίτλοι διαφανειών</vt:lpstr>
      </vt:variant>
      <vt:variant>
        <vt:i4>42</vt:i4>
      </vt:variant>
    </vt:vector>
  </HeadingPairs>
  <TitlesOfParts>
    <vt:vector size="45" baseType="lpstr">
      <vt:lpstr>Θέμα του Office</vt:lpstr>
      <vt:lpstr>1_Θέμα του Office</vt:lpstr>
      <vt:lpstr>2_Θέμα του Office</vt:lpstr>
      <vt:lpstr>ΜΕΘΟΔΟΛΟΓΙΑ ΕΡΕΥΝΑΣ</vt:lpstr>
      <vt:lpstr>Διαφάνεια 2</vt:lpstr>
      <vt:lpstr>Άδειες Χρήσης</vt:lpstr>
      <vt:lpstr>Χρηματοδότηση</vt:lpstr>
      <vt:lpstr>Σκοποί  ενότητας</vt:lpstr>
      <vt:lpstr>Περιεχόμενα  ενότητας</vt:lpstr>
      <vt:lpstr>Χρήση Διατάξεων</vt:lpstr>
      <vt:lpstr>Μεθοδολογία Έρευνας</vt:lpstr>
      <vt:lpstr>Διάφορες πηγές Νοσηλευτική Γνώσης</vt:lpstr>
      <vt:lpstr>Διάφορες πηγές Νοσηλευτική Γνώσης</vt:lpstr>
      <vt:lpstr>Διάφορες πηγές Νοσηλευτική Γνώσης</vt:lpstr>
      <vt:lpstr>Διάφορες πηγές Νοσηλευτική Γνώσης</vt:lpstr>
      <vt:lpstr>Γνώση από Νοσηλευτική Έρευνα</vt:lpstr>
      <vt:lpstr>Γνώση από Νοσηλευτική Έρευνα</vt:lpstr>
      <vt:lpstr>Γνώση από Νοσηλευτική Έρευνα</vt:lpstr>
      <vt:lpstr>Σύνοψη </vt:lpstr>
      <vt:lpstr>Σύνοψη (συνέχεια) </vt:lpstr>
      <vt:lpstr>Σύνοψη (συνέχεια) </vt:lpstr>
      <vt:lpstr>Σύνοψη (συνέχεια) </vt:lpstr>
      <vt:lpstr>Σύνοψη (συνέχεια) </vt:lpstr>
      <vt:lpstr>Σύνοψη (συνέχεια) </vt:lpstr>
      <vt:lpstr>Το επιστημονικού παραδείγματος  (ή αντιληπτικό περίγραμμα σκέψης) </vt:lpstr>
      <vt:lpstr>Το επιστημονικού παραδείγματος  (ή αντιληπτικό περίγραμμα σκέψης) </vt:lpstr>
      <vt:lpstr>Το επιστημονικού παραδείγματος  (ή αντιληπτικό περίγραμμα σκέψης) </vt:lpstr>
      <vt:lpstr>Διαφάνεια 25</vt:lpstr>
      <vt:lpstr>Επιστημολογία</vt:lpstr>
      <vt:lpstr>Επιστημολογία</vt:lpstr>
      <vt:lpstr>Επιστημολογία</vt:lpstr>
      <vt:lpstr>Θετικιστική Επιστημολογία</vt:lpstr>
      <vt:lpstr>Θετικιστική Επιστημολογία</vt:lpstr>
      <vt:lpstr>Θετικιστική Επιστημολογία</vt:lpstr>
      <vt:lpstr>Μετα- Θετικιστική Επιστημολογία</vt:lpstr>
      <vt:lpstr>Μετα- Θετικιστική Επιστημολογία</vt:lpstr>
      <vt:lpstr>Μετα- Θετικιστική Επιστημολογία</vt:lpstr>
      <vt:lpstr>Διαφάνεια 35</vt:lpstr>
      <vt:lpstr>Σημείωμα Αδειοδότησης</vt:lpstr>
      <vt:lpstr>Σημείωμα Αναφοράς</vt:lpstr>
      <vt:lpstr>Διατήρηση Σημειωμάτων</vt:lpstr>
      <vt:lpstr>Διαφάνεια 39</vt:lpstr>
      <vt:lpstr>Διαφάνεια 40</vt:lpstr>
      <vt:lpstr>Διαφάνεια 41</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User</cp:lastModifiedBy>
  <cp:revision>97</cp:revision>
  <dcterms:created xsi:type="dcterms:W3CDTF">2015-04-14T16:45:01Z</dcterms:created>
  <dcterms:modified xsi:type="dcterms:W3CDTF">2015-11-08T16:47:32Z</dcterms:modified>
</cp:coreProperties>
</file>