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59" r:id="rId5"/>
    <p:sldId id="296" r:id="rId6"/>
    <p:sldId id="297" r:id="rId7"/>
    <p:sldId id="301" r:id="rId8"/>
    <p:sldId id="298" r:id="rId9"/>
    <p:sldId id="299" r:id="rId10"/>
    <p:sldId id="300" r:id="rId11"/>
    <p:sldId id="302" r:id="rId12"/>
    <p:sldId id="303" r:id="rId13"/>
    <p:sldId id="290" r:id="rId14"/>
    <p:sldId id="295" r:id="rId15"/>
    <p:sldId id="291" r:id="rId16"/>
    <p:sldId id="292" r:id="rId17"/>
    <p:sldId id="293" r:id="rId18"/>
    <p:sldId id="280" r:id="rId19"/>
  </p:sldIdLst>
  <p:sldSz cx="9144000" cy="5715000" type="screen16x10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BF8145E-CC3C-4F21-971F-5C97B96215D0}" type="slidenum">
              <a:rPr lang="en-US" altLang="el-GR" sz="1200" baseline="0"/>
              <a:pPr/>
              <a:t>5</a:t>
            </a:fld>
            <a:endParaRPr lang="en-US" altLang="el-GR" sz="1200" baseline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39C4A66-357F-40F0-AB66-FDB46D7416E5}" type="slidenum">
              <a:rPr lang="en-US" altLang="el-GR" sz="1200" baseline="0"/>
              <a:pPr/>
              <a:t>6</a:t>
            </a:fld>
            <a:endParaRPr lang="en-US" altLang="el-GR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194798"/>
            <a:ext cx="835292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4</a:t>
            </a:r>
            <a:r>
              <a:rPr lang="en-US" sz="2800" dirty="0" smtClean="0"/>
              <a:t> </a:t>
            </a:r>
            <a:r>
              <a:rPr lang="el-GR" sz="2800" dirty="0" smtClean="0"/>
              <a:t>: </a:t>
            </a:r>
            <a:r>
              <a:rPr lang="en-US" sz="2800" dirty="0" smtClean="0"/>
              <a:t> </a:t>
            </a:r>
            <a:r>
              <a:rPr lang="el-GR" sz="2800" b="1" dirty="0"/>
              <a:t>ΔΙΑΧΕΙΡΙΣΗ </a:t>
            </a:r>
            <a:r>
              <a:rPr lang="el-GR" sz="2800" b="1" dirty="0" smtClean="0"/>
              <a:t>ΤΩΝ ΜΙΚΡΟΒΙΟΑΝΘΕΚΤΙΚΩΝ ΟΡΓΑΝΙΣΜΩΝ ΣΤΑ ΤΡΟΦΙΜΑ</a:t>
            </a:r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Διαχείριση ανθεκτικότητας στα </a:t>
            </a:r>
            <a:r>
              <a:rPr lang="el-GR" sz="2800" dirty="0" err="1"/>
              <a:t>αντιμικροβιακά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9388"/>
            <a:ext cx="8229600" cy="3255748"/>
          </a:xfrm>
        </p:spPr>
        <p:txBody>
          <a:bodyPr>
            <a:normAutofit/>
          </a:bodyPr>
          <a:lstStyle/>
          <a:p>
            <a:r>
              <a:rPr lang="el-GR" sz="2000" dirty="0"/>
              <a:t>Προφίλ </a:t>
            </a:r>
            <a:r>
              <a:rPr lang="el-GR" sz="2000" dirty="0" err="1"/>
              <a:t>αντιμικροβιακών</a:t>
            </a:r>
            <a:r>
              <a:rPr lang="el-GR" sz="2000" dirty="0"/>
              <a:t> σε επίπεδο εκτροφής.</a:t>
            </a:r>
          </a:p>
          <a:p>
            <a:r>
              <a:rPr lang="el-GR" sz="2000" dirty="0" smtClean="0"/>
              <a:t>Καταγραφή </a:t>
            </a:r>
            <a:r>
              <a:rPr lang="el-GR" sz="2000" dirty="0"/>
              <a:t>ανθεκτικότητας των μικροβίων που απομονώνονται </a:t>
            </a:r>
            <a:r>
              <a:rPr lang="el-GR" sz="2000" dirty="0" smtClean="0"/>
              <a:t>στα </a:t>
            </a:r>
            <a:r>
              <a:rPr lang="el-GR" sz="2000" dirty="0" err="1" smtClean="0"/>
              <a:t>αντιμικροβιακά</a:t>
            </a:r>
            <a:r>
              <a:rPr lang="el-GR" sz="2000" dirty="0"/>
              <a:t>. </a:t>
            </a:r>
            <a:r>
              <a:rPr lang="el-GR" sz="2000" dirty="0" err="1"/>
              <a:t>Αντιμικροβιακά</a:t>
            </a:r>
            <a:r>
              <a:rPr lang="el-GR" sz="2000" dirty="0"/>
              <a:t> ιατρικού ενδιαφέροντος </a:t>
            </a:r>
            <a:r>
              <a:rPr lang="el-GR" sz="2000" dirty="0" smtClean="0"/>
              <a:t>χρησιμοποιούνται ελεύθερα </a:t>
            </a:r>
            <a:r>
              <a:rPr lang="el-GR" sz="2000" dirty="0"/>
              <a:t>στην κτηνιατρική πράξη, όπως η </a:t>
            </a:r>
            <a:r>
              <a:rPr lang="el-GR" sz="2000" dirty="0" err="1"/>
              <a:t>ερυθρομυκίνη</a:t>
            </a:r>
            <a:r>
              <a:rPr lang="el-GR" sz="2000" dirty="0"/>
              <a:t> που </a:t>
            </a:r>
            <a:r>
              <a:rPr lang="el-GR" sz="2000" dirty="0" smtClean="0"/>
              <a:t>ενδιαφέρει περισσότερο </a:t>
            </a:r>
            <a:r>
              <a:rPr lang="el-GR" sz="2000" dirty="0"/>
              <a:t>από την </a:t>
            </a:r>
            <a:r>
              <a:rPr lang="el-GR" sz="2000" dirty="0" err="1"/>
              <a:t>τυλοζίνη</a:t>
            </a:r>
            <a:r>
              <a:rPr lang="el-GR" sz="2000" dirty="0"/>
              <a:t> που ήδη αποσύρθηκε, και τη </a:t>
            </a:r>
            <a:r>
              <a:rPr lang="el-GR" sz="2000" dirty="0" err="1" smtClean="0"/>
              <a:t>Ciprofloxacin</a:t>
            </a:r>
            <a:r>
              <a:rPr lang="el-GR" sz="2000" dirty="0"/>
              <a:t> </a:t>
            </a:r>
            <a:r>
              <a:rPr lang="el-GR" sz="2000" dirty="0" smtClean="0"/>
              <a:t>που </a:t>
            </a:r>
            <a:r>
              <a:rPr lang="el-GR" sz="2000" dirty="0"/>
              <a:t>ενδιαφέρει περισσότερο από την </a:t>
            </a:r>
            <a:r>
              <a:rPr lang="el-GR" sz="2000" dirty="0" err="1"/>
              <a:t>enrofloxacin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202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Συμπεράσματα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Η </a:t>
            </a:r>
            <a:r>
              <a:rPr lang="el-GR" sz="2000" dirty="0"/>
              <a:t>ανθεκτικότητα βακτηρίων έναντι ορισμένων αντιβιοτικών </a:t>
            </a:r>
            <a:r>
              <a:rPr lang="el-GR" sz="2000" dirty="0" smtClean="0"/>
              <a:t>εμπεριέχει κινδύνους </a:t>
            </a:r>
            <a:r>
              <a:rPr lang="el-GR" sz="2000" dirty="0"/>
              <a:t>για τον άνθρωπο και προέρχεται από τα </a:t>
            </a:r>
            <a:r>
              <a:rPr lang="el-GR" sz="2000" dirty="0" err="1"/>
              <a:t>ζωοκομικά</a:t>
            </a:r>
            <a:r>
              <a:rPr lang="el-GR" sz="2000" dirty="0"/>
              <a:t> προϊόντα.</a:t>
            </a:r>
          </a:p>
          <a:p>
            <a:r>
              <a:rPr lang="el-GR" sz="2000" dirty="0" smtClean="0"/>
              <a:t>Ο </a:t>
            </a:r>
            <a:r>
              <a:rPr lang="el-GR" sz="2000" dirty="0"/>
              <a:t>έλεγχός τους θα μπορούσε να ελαττώσει τη χρήση </a:t>
            </a:r>
            <a:r>
              <a:rPr lang="el-GR" sz="2000" dirty="0" smtClean="0"/>
              <a:t>αντιβιοτικών σημαντικά</a:t>
            </a:r>
            <a:r>
              <a:rPr lang="el-GR" sz="2000" dirty="0"/>
              <a:t>.</a:t>
            </a:r>
          </a:p>
          <a:p>
            <a:r>
              <a:rPr lang="el-GR" sz="2000" dirty="0" smtClean="0"/>
              <a:t>Οι </a:t>
            </a:r>
            <a:r>
              <a:rPr lang="el-GR" sz="2000" dirty="0"/>
              <a:t>κίνδυνοι θα μειώνονταν αν απουσίαζε η πιθανότητα </a:t>
            </a:r>
            <a:r>
              <a:rPr lang="el-GR" sz="2000" dirty="0" smtClean="0"/>
              <a:t>μεταφοράς</a:t>
            </a:r>
            <a:r>
              <a:rPr lang="el-GR" sz="2000" dirty="0"/>
              <a:t> </a:t>
            </a:r>
            <a:r>
              <a:rPr lang="el-GR" sz="2000" dirty="0" smtClean="0"/>
              <a:t>βακτηρίων </a:t>
            </a:r>
            <a:r>
              <a:rPr lang="el-GR" sz="2000" dirty="0"/>
              <a:t>από τα κόπρανα στα σφάγια.</a:t>
            </a:r>
          </a:p>
          <a:p>
            <a:r>
              <a:rPr lang="el-GR" sz="2000" dirty="0" smtClean="0"/>
              <a:t>Διαχείριση </a:t>
            </a:r>
            <a:r>
              <a:rPr lang="el-GR" sz="2000" dirty="0"/>
              <a:t>της χρήσης των </a:t>
            </a:r>
            <a:r>
              <a:rPr lang="el-GR" sz="2000" dirty="0" err="1"/>
              <a:t>αντιμικροβιακών</a:t>
            </a:r>
            <a:r>
              <a:rPr lang="el-GR" sz="2000" dirty="0"/>
              <a:t> ουσιών είναι </a:t>
            </a:r>
            <a:r>
              <a:rPr lang="el-GR" sz="2000" dirty="0" smtClean="0"/>
              <a:t>απαραίτητη για </a:t>
            </a:r>
            <a:r>
              <a:rPr lang="el-GR" sz="2000" dirty="0"/>
              <a:t>την ασφάλεια του καταναλωτή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345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rmAutofit/>
          </a:bodyPr>
          <a:lstStyle/>
          <a:p>
            <a:r>
              <a:rPr lang="el-GR" sz="2000" dirty="0"/>
              <a:t>Η κοινή γνώμη και οι πολιτικές αποφάσεις κατάργησαν τη χορήγηση αυξητικών παραγόντων στα ζώα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κοινή γνώμη και οι πολιτικές αποφάσεις ίσως καταργήσουν τη </a:t>
            </a:r>
            <a:r>
              <a:rPr lang="el-GR" sz="2000" dirty="0" smtClean="0"/>
              <a:t>χρήση συγκεκριμένων </a:t>
            </a:r>
            <a:r>
              <a:rPr lang="el-GR" sz="2000" dirty="0"/>
              <a:t>αντιβιοτικών στις εκτροφές.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κοινή γνώμη μπορεί να απαιτήσει το τέλος της </a:t>
            </a:r>
            <a:r>
              <a:rPr lang="el-GR" sz="2000" dirty="0" smtClean="0"/>
              <a:t>χορήγησης αντιβιοτικών </a:t>
            </a:r>
            <a:r>
              <a:rPr lang="el-GR" sz="2000" dirty="0"/>
              <a:t>στις εκτροφές.</a:t>
            </a:r>
          </a:p>
          <a:p>
            <a:r>
              <a:rPr lang="el-GR" sz="2000" dirty="0" smtClean="0"/>
              <a:t>Οι </a:t>
            </a:r>
            <a:r>
              <a:rPr lang="el-GR" sz="2000" dirty="0" err="1"/>
              <a:t>τροφολοιμώξεις</a:t>
            </a:r>
            <a:r>
              <a:rPr lang="el-GR" sz="2000" dirty="0"/>
              <a:t> θα συνεχίσουν να υπάρχουν.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Συμπεράσματα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2234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496944" cy="3420756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200" dirty="0" smtClean="0">
                <a:solidFill>
                  <a:prstClr val="white">
                    <a:lumMod val="50000"/>
                  </a:prstClr>
                </a:solidFill>
                <a:ea typeface="Arial Unicode MS"/>
                <a:cs typeface="Times New Roman" pitchFamily="18" charset="0"/>
              </a:rPr>
              <a:t>Λοιμώδη Νοσήματα και Υγιεινή των Ζώων. Γιάννης Σκούφος, Άρτα 2004</a:t>
            </a:r>
            <a:endParaRPr lang="el-GR" sz="12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 dirty="0"/>
              <a:t>ΔΙΑΧΕΙΡΙΣΗ ΤΩΝ ΜΙΚΡΟΒΙΟΑΝΘΕΚΤΙΚΩΝ ΟΡΓΑΝΙΣΜΩΝ ΣΤΑ ΤΡΟΦΙΜΑ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345332"/>
            <a:ext cx="8208912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4:</a:t>
            </a:r>
            <a:r>
              <a:rPr lang="en-US" sz="2800" dirty="0" smtClean="0"/>
              <a:t> </a:t>
            </a:r>
            <a:r>
              <a:rPr lang="el-GR" sz="2400" dirty="0"/>
              <a:t>ΔΙΑΧΕΙΡΙΣΗ ΤΩΝ ΜΙΚΡΟΒΙΟΑΝΘΕΚΤΙΚΩΝ ΟΡΓΑΝΙΣΜΩΝ ΣΤΑ ΤΡΟΦΙΜΑ</a:t>
            </a:r>
          </a:p>
          <a:p>
            <a:pPr algn="l"/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265212"/>
            <a:ext cx="7772400" cy="1080119"/>
          </a:xfrm>
        </p:spPr>
        <p:txBody>
          <a:bodyPr>
            <a:noAutofit/>
          </a:bodyPr>
          <a:lstStyle/>
          <a:p>
            <a:r>
              <a:rPr lang="el-GR" sz="2800" dirty="0"/>
              <a:t>Απουσία παθογόνων μικροοργανισμών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683568" y="1777380"/>
            <a:ext cx="7776864" cy="316835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Παστερίωση. Σχεδόν όλοι οι παθογόνοι οργανισμοί εξουδετερώνονται.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Ακτινοβολία των φυραμάτων με τα οποία διατρέφονται τα ζώα.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Άριστες συνθήκες υγιεινής στα σφαγεία.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Κατάλληλη προετοιμασία των τροφίμων προς βρώση (καθαρισμός, συντήρηση, θερμοκρασία και διάρκεια ψησίματος.)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368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561356"/>
            <a:ext cx="7776864" cy="313764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Αυστηρή </a:t>
            </a:r>
            <a:r>
              <a:rPr lang="el-GR" sz="2000" dirty="0" err="1" smtClean="0"/>
              <a:t>συνταγογράφηση</a:t>
            </a:r>
            <a:r>
              <a:rPr lang="el-GR" sz="2000" dirty="0" smtClean="0"/>
              <a:t> των φαρμάκων.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Ορθή δοσολογία κατά τη χορήγηση.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Καταγραφή θεραπευτικών αγωγών.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Ιδανικές συνθήκες αποθήκευσης και χορήγησης των φαρμάκων.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κώδικας </a:t>
            </a:r>
            <a:r>
              <a:rPr lang="el-GR" sz="2000" dirty="0" smtClean="0"/>
              <a:t>χορήγησης </a:t>
            </a:r>
            <a:r>
              <a:rPr lang="el-GR" sz="2000" dirty="0" err="1" smtClean="0"/>
              <a:t>αντιμικροβιακών</a:t>
            </a:r>
            <a:r>
              <a:rPr lang="el-GR" sz="2000" dirty="0" smtClean="0"/>
              <a:t> </a:t>
            </a:r>
            <a:r>
              <a:rPr lang="el-GR" sz="2000" dirty="0"/>
              <a:t>σκευασμάτων που θα τηρείται </a:t>
            </a:r>
            <a:r>
              <a:rPr lang="el-GR" sz="2000" dirty="0" err="1" smtClean="0"/>
              <a:t>απαρέκκλιτα</a:t>
            </a:r>
            <a:r>
              <a:rPr lang="el-GR" sz="20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/>
              <a:t>Αναγνώριση των </a:t>
            </a:r>
            <a:r>
              <a:rPr lang="el-GR" sz="2000" dirty="0"/>
              <a:t>ζώων που θεραπεύτηκαν ή τους χορηγήθηκε αγωγή </a:t>
            </a:r>
            <a:r>
              <a:rPr lang="el-GR" sz="2000" dirty="0" smtClean="0"/>
              <a:t>για</a:t>
            </a:r>
            <a:r>
              <a:rPr lang="el-GR" sz="2000" dirty="0"/>
              <a:t> </a:t>
            </a:r>
            <a:r>
              <a:rPr lang="el-GR" sz="2000" dirty="0" smtClean="0"/>
              <a:t>τον </a:t>
            </a:r>
            <a:r>
              <a:rPr lang="el-GR" sz="2000" dirty="0"/>
              <a:t>έλεγχο των προϊόντων τους και μετά τη σφαγή.</a:t>
            </a:r>
          </a:p>
        </p:txBody>
      </p:sp>
      <p:sp>
        <p:nvSpPr>
          <p:cNvPr id="4" name="Τίτλος 6"/>
          <p:cNvSpPr>
            <a:spLocks noGrp="1"/>
          </p:cNvSpPr>
          <p:nvPr>
            <p:ph type="ctrTitle"/>
          </p:nvPr>
        </p:nvSpPr>
        <p:spPr>
          <a:xfrm>
            <a:off x="683568" y="265212"/>
            <a:ext cx="7772400" cy="1080119"/>
          </a:xfrm>
        </p:spPr>
        <p:txBody>
          <a:bodyPr>
            <a:noAutofit/>
          </a:bodyPr>
          <a:lstStyle/>
          <a:p>
            <a:r>
              <a:rPr lang="el-GR" sz="2800" dirty="0"/>
              <a:t>Ενδελεχής έλεγχος της υπάρχουσας αλυσίδας </a:t>
            </a:r>
            <a:r>
              <a:rPr lang="el-GR" sz="2800" dirty="0" smtClean="0"/>
              <a:t>χορήγησης </a:t>
            </a:r>
            <a:r>
              <a:rPr lang="el-GR" sz="2800" dirty="0" err="1" smtClean="0"/>
              <a:t>αντιμικροβιακών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592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Έλεγχος για την ανεύρεση ανθεκτικών στα </a:t>
            </a:r>
            <a:r>
              <a:rPr lang="el-GR" sz="2000" dirty="0" smtClean="0"/>
              <a:t>αντιβιοτικά μικροοργανισμών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Ο</a:t>
            </a:r>
            <a:r>
              <a:rPr lang="el-GR" sz="2000" dirty="0" smtClean="0"/>
              <a:t>ι </a:t>
            </a:r>
            <a:r>
              <a:rPr lang="el-GR" sz="2000" dirty="0"/>
              <a:t>οργανισμοί μπορούν να ενταχθούν σε εθνικά ή </a:t>
            </a:r>
            <a:r>
              <a:rPr lang="el-GR" sz="2000" dirty="0" smtClean="0"/>
              <a:t>περιφερειακά προγράμματα </a:t>
            </a:r>
            <a:r>
              <a:rPr lang="el-GR" sz="2000" dirty="0"/>
              <a:t>καταπολέμησής τους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Η απομόνωσή τους σε επίπεδο εκτροφής </a:t>
            </a:r>
            <a:r>
              <a:rPr lang="el-GR" sz="2000" dirty="0" smtClean="0"/>
              <a:t>θα μπορούσε </a:t>
            </a:r>
            <a:r>
              <a:rPr lang="el-GR" sz="2000" dirty="0"/>
              <a:t>να καθυστερήσει τη σφαγή </a:t>
            </a:r>
            <a:r>
              <a:rPr lang="el-GR" sz="2000" dirty="0" smtClean="0"/>
              <a:t>έως ότου </a:t>
            </a:r>
            <a:r>
              <a:rPr lang="el-GR" sz="2000" dirty="0"/>
              <a:t>τα επίπεδα </a:t>
            </a:r>
            <a:r>
              <a:rPr lang="el-GR" sz="2000" dirty="0" smtClean="0"/>
              <a:t>μόλυνσης ελαχιστοποιηθούν.</a:t>
            </a:r>
          </a:p>
          <a:p>
            <a:r>
              <a:rPr lang="el-GR" sz="2000" dirty="0"/>
              <a:t>Η περίπτωση σηψαιμίας λόγω </a:t>
            </a:r>
            <a:r>
              <a:rPr lang="el-GR" sz="2000" dirty="0" err="1"/>
              <a:t>stress</a:t>
            </a:r>
            <a:r>
              <a:rPr lang="el-GR" sz="2000" dirty="0"/>
              <a:t> κατά το ταξίδι </a:t>
            </a:r>
            <a:r>
              <a:rPr lang="el-GR" sz="2000" dirty="0" smtClean="0"/>
              <a:t>μεταφοράς στο </a:t>
            </a:r>
            <a:r>
              <a:rPr lang="el-GR" sz="2000" dirty="0"/>
              <a:t>σφαγείο θα προλαμβανόταν με </a:t>
            </a:r>
            <a:r>
              <a:rPr lang="el-GR" sz="2000" dirty="0" err="1"/>
              <a:t>εμβολιακά</a:t>
            </a:r>
            <a:r>
              <a:rPr lang="el-GR" sz="2000" dirty="0"/>
              <a:t> προγράμματα, ώστε η μόνη </a:t>
            </a:r>
            <a:r>
              <a:rPr lang="el-GR" sz="2000" dirty="0" smtClean="0"/>
              <a:t>πηγή μόλυνσης </a:t>
            </a:r>
            <a:r>
              <a:rPr lang="el-GR" sz="2000" dirty="0"/>
              <a:t>να ήταν τα κόπρανα.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676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Μείωση χρήσης αντιβιοτικών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Η μείωση της χρήσης αντιβιοτικών επιτυγχάνεται </a:t>
            </a:r>
            <a:r>
              <a:rPr lang="el-GR" sz="2000" dirty="0" smtClean="0"/>
              <a:t>με:</a:t>
            </a:r>
          </a:p>
          <a:p>
            <a:r>
              <a:rPr lang="el-GR" sz="2000" dirty="0"/>
              <a:t>συστήματα </a:t>
            </a:r>
            <a:r>
              <a:rPr lang="el-GR" sz="2000" dirty="0" smtClean="0"/>
              <a:t>εκτροφών</a:t>
            </a:r>
          </a:p>
          <a:p>
            <a:r>
              <a:rPr lang="el-GR" sz="2000" dirty="0" smtClean="0"/>
              <a:t>πλήρη </a:t>
            </a:r>
            <a:r>
              <a:rPr lang="el-GR" sz="2000" dirty="0"/>
              <a:t>αυτοματισμό της εκτροφής, </a:t>
            </a:r>
            <a:endParaRPr lang="el-GR" sz="2000" dirty="0" smtClean="0"/>
          </a:p>
          <a:p>
            <a:r>
              <a:rPr lang="el-GR" sz="2000" dirty="0" smtClean="0"/>
              <a:t>θερμική </a:t>
            </a:r>
            <a:r>
              <a:rPr lang="el-GR" sz="2000" dirty="0"/>
              <a:t>κατεργασία της τροφής, </a:t>
            </a:r>
            <a:endParaRPr lang="el-GR" sz="2000" dirty="0" smtClean="0"/>
          </a:p>
          <a:p>
            <a:r>
              <a:rPr lang="el-GR" sz="2000" dirty="0" smtClean="0"/>
              <a:t>προληπτικής υγιεινής </a:t>
            </a:r>
            <a:r>
              <a:rPr lang="el-GR" sz="2000" dirty="0"/>
              <a:t>και </a:t>
            </a:r>
            <a:r>
              <a:rPr lang="el-GR" sz="2000" dirty="0" smtClean="0"/>
              <a:t>εμβολιασμών</a:t>
            </a:r>
          </a:p>
          <a:p>
            <a:r>
              <a:rPr lang="el-GR" sz="2000" dirty="0" smtClean="0"/>
              <a:t>ανθεκτικών </a:t>
            </a:r>
            <a:r>
              <a:rPr lang="el-GR" sz="2000" dirty="0"/>
              <a:t>κλώνων ζωικού πληθυσμού </a:t>
            </a:r>
            <a:r>
              <a:rPr lang="el-GR" sz="2000" dirty="0" smtClean="0"/>
              <a:t>έναντι συγκεκριμένων </a:t>
            </a:r>
            <a:r>
              <a:rPr lang="el-GR" sz="2000" dirty="0"/>
              <a:t>νοσογόνων παραγόντων.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68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Χρησιμοποίηση πληθυσμών ελεύθερων νοσημάτων (</a:t>
            </a:r>
            <a:r>
              <a:rPr lang="el-GR" sz="2000" dirty="0" err="1"/>
              <a:t>Specific</a:t>
            </a:r>
            <a:r>
              <a:rPr lang="el-GR" sz="2000" dirty="0"/>
              <a:t> </a:t>
            </a:r>
            <a:r>
              <a:rPr lang="el-GR" sz="2000" dirty="0" err="1" smtClean="0"/>
              <a:t>Pathogen</a:t>
            </a:r>
            <a:r>
              <a:rPr lang="el-GR" sz="2000" dirty="0"/>
              <a:t> </a:t>
            </a:r>
            <a:r>
              <a:rPr lang="en-US" sz="2000" dirty="0" smtClean="0"/>
              <a:t>Free</a:t>
            </a:r>
            <a:r>
              <a:rPr lang="en-US" sz="2000" dirty="0"/>
              <a:t>)</a:t>
            </a:r>
          </a:p>
          <a:p>
            <a:r>
              <a:rPr lang="el-GR" sz="2000" dirty="0" smtClean="0"/>
              <a:t>Συστηματική </a:t>
            </a:r>
            <a:r>
              <a:rPr lang="el-GR" sz="2000" dirty="0"/>
              <a:t>χορήγηση εμβολίων</a:t>
            </a:r>
          </a:p>
          <a:p>
            <a:r>
              <a:rPr lang="el-GR" sz="2000" dirty="0" smtClean="0"/>
              <a:t>Χρησιμοποίηση </a:t>
            </a:r>
            <a:r>
              <a:rPr lang="el-GR" sz="2000" dirty="0"/>
              <a:t>συστήματος όλα μέσα - όλα έξω</a:t>
            </a:r>
          </a:p>
          <a:p>
            <a:r>
              <a:rPr lang="el-GR" sz="2000" dirty="0" smtClean="0"/>
              <a:t>Ανάπτυξη </a:t>
            </a:r>
            <a:r>
              <a:rPr lang="el-GR" sz="2000" dirty="0" err="1"/>
              <a:t>αντιμικροβιακού</a:t>
            </a:r>
            <a:r>
              <a:rPr lang="el-GR" sz="2000" dirty="0"/>
              <a:t> προφίλ αντιβιοτικών στις εκτροφές</a:t>
            </a:r>
          </a:p>
          <a:p>
            <a:r>
              <a:rPr lang="el-GR" sz="2000" dirty="0" smtClean="0"/>
              <a:t>Χρήση </a:t>
            </a:r>
            <a:r>
              <a:rPr lang="el-GR" sz="2000" dirty="0"/>
              <a:t>προϊόντων ελάχιστου κινδύνου σε ημερομηνίες κοντά </a:t>
            </a:r>
            <a:r>
              <a:rPr lang="el-GR" sz="2000" dirty="0" smtClean="0"/>
              <a:t>στην ημερομηνία </a:t>
            </a:r>
            <a:r>
              <a:rPr lang="el-GR" sz="2000" dirty="0"/>
              <a:t>σφαγής</a:t>
            </a:r>
          </a:p>
          <a:p>
            <a:r>
              <a:rPr lang="el-GR" sz="2000" dirty="0" smtClean="0"/>
              <a:t>Διαχείριση </a:t>
            </a:r>
            <a:r>
              <a:rPr lang="el-GR" sz="2000" dirty="0" err="1"/>
              <a:t>αντιμικροβιακών</a:t>
            </a:r>
            <a:r>
              <a:rPr lang="el-GR" sz="2000" dirty="0"/>
              <a:t> παραγόντων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sz="2800" dirty="0"/>
              <a:t>Μείωση χρήσης αντιβιοτικών</a:t>
            </a:r>
          </a:p>
        </p:txBody>
      </p:sp>
    </p:spTree>
    <p:extLst>
      <p:ext uri="{BB962C8B-B14F-4D97-AF65-F5344CB8AC3E}">
        <p14:creationId xmlns:p14="http://schemas.microsoft.com/office/powerpoint/2010/main" val="1284919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2506</TotalTime>
  <Words>770</Words>
  <Application>Microsoft Office PowerPoint</Application>
  <PresentationFormat>Προβολή στην οθόνη (16:10)</PresentationFormat>
  <Paragraphs>110</Paragraphs>
  <Slides>18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Calibri</vt:lpstr>
      <vt:lpstr>MS PGothic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Απουσία παθογόνων μικροοργανισμών</vt:lpstr>
      <vt:lpstr>Ενδελεχής έλεγχος της υπάρχουσας αλυσίδας χορήγησης αντιμικροβιακών</vt:lpstr>
      <vt:lpstr>Έλεγχος για την ανεύρεση ανθεκτικών στα αντιβιοτικά μικροοργανισμών</vt:lpstr>
      <vt:lpstr>Μείωση χρήσης αντιβιοτικών</vt:lpstr>
      <vt:lpstr>Μείωση χρήσης αντιβιοτικών</vt:lpstr>
      <vt:lpstr>Διαχείριση ανθεκτικότητας στα αντιμικροβιακά</vt:lpstr>
      <vt:lpstr>Συμπεράσματα</vt:lpstr>
      <vt:lpstr>Συμπεράσματα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243</cp:revision>
  <dcterms:created xsi:type="dcterms:W3CDTF">2012-09-06T09:03:05Z</dcterms:created>
  <dcterms:modified xsi:type="dcterms:W3CDTF">2015-11-25T10:59:17Z</dcterms:modified>
</cp:coreProperties>
</file>