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73"/>
  </p:notesMasterIdLst>
  <p:handoutMasterIdLst>
    <p:handoutMasterId r:id="rId74"/>
  </p:handoutMasterIdLst>
  <p:sldIdLst>
    <p:sldId id="257" r:id="rId4"/>
    <p:sldId id="258" r:id="rId5"/>
    <p:sldId id="384" r:id="rId6"/>
    <p:sldId id="385" r:id="rId7"/>
    <p:sldId id="259" r:id="rId8"/>
    <p:sldId id="320" r:id="rId9"/>
    <p:sldId id="261" r:id="rId10"/>
    <p:sldId id="262" r:id="rId11"/>
    <p:sldId id="322" r:id="rId12"/>
    <p:sldId id="325" r:id="rId13"/>
    <p:sldId id="326" r:id="rId14"/>
    <p:sldId id="328" r:id="rId15"/>
    <p:sldId id="329" r:id="rId16"/>
    <p:sldId id="330" r:id="rId17"/>
    <p:sldId id="331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365" r:id="rId48"/>
    <p:sldId id="366" r:id="rId49"/>
    <p:sldId id="367" r:id="rId50"/>
    <p:sldId id="368" r:id="rId51"/>
    <p:sldId id="369" r:id="rId52"/>
    <p:sldId id="370" r:id="rId53"/>
    <p:sldId id="371" r:id="rId54"/>
    <p:sldId id="372" r:id="rId55"/>
    <p:sldId id="373" r:id="rId56"/>
    <p:sldId id="374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6" r:id="rId66"/>
    <p:sldId id="387" r:id="rId67"/>
    <p:sldId id="390" r:id="rId68"/>
    <p:sldId id="319" r:id="rId69"/>
    <p:sldId id="276" r:id="rId70"/>
    <p:sldId id="291" r:id="rId71"/>
    <p:sldId id="279" r:id="rId7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9827-6C06-4BD1-B55F-86A2C5969071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E89B2-8E2F-43E0-BFBF-68F7DF15776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A5786-E1D3-43BB-A164-76932D4FA798}" type="datetimeFigureOut">
              <a:rPr lang="el-GR" smtClean="0"/>
              <a:pPr/>
              <a:t>19/7/2015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7683A-0688-4998-9883-723935D5165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215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7683A-0688-4998-9883-723935D5165D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320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1321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A011D-E0FE-4C2A-A0D8-25CA04DE8D21}" type="slidenum">
              <a:rPr lang="el-GR" smtClean="0">
                <a:latin typeface="Times New Roman" pitchFamily="18" charset="0"/>
              </a:rPr>
              <a:pPr/>
              <a:t>63</a:t>
            </a:fld>
            <a:endParaRPr lang="el-G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7468A-08F5-4F99-BFD4-DA6474915FF3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33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33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10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7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3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1095941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7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214017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3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556793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9993"/>
            <a:ext cx="9144000" cy="23211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6954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prstClr val="white"/>
                </a:solidFill>
              </a:rPr>
              <a:t>&lt;</a:t>
            </a:r>
            <a:r>
              <a:rPr lang="el-GR" sz="1000" b="1" dirty="0" smtClean="0">
                <a:solidFill>
                  <a:prstClr val="white"/>
                </a:solidFill>
              </a:rPr>
              <a:t>Τίτλος Μαθήματος&gt; - </a:t>
            </a:r>
            <a:r>
              <a:rPr lang="el-GR" sz="1000" dirty="0" smtClean="0">
                <a:solidFill>
                  <a:prstClr val="white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prstClr val="white"/>
                </a:solidFill>
              </a:rPr>
              <a:t>ΤΕΙ ΗΠΕΙΡΟΥ </a:t>
            </a:r>
            <a:r>
              <a:rPr lang="el-GR" sz="1000" b="1" dirty="0">
                <a:solidFill>
                  <a:prstClr val="white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7"/>
            <a:ext cx="213458" cy="3888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2"/>
            <a:ext cx="364880" cy="3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Χρυσούλα Ζαχαροπούλου ΣΤΑΤΙΣΤΙΚΗ Τόμος πρώτος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65" y="6559387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9" y="6559383"/>
            <a:ext cx="33310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prstClr val="white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3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4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eclass.teiep.gr/courses/LOGO100/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creativecommons.org/licenses/by-nc-nd/4.0/deed.el" TargetMode="Externa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Στατιστική και λογισμικά στις επιστήμες συμπεριφοράς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Ενότητα </a:t>
            </a:r>
            <a:r>
              <a:rPr lang="en-US" sz="2800" dirty="0" smtClean="0">
                <a:solidFill>
                  <a:schemeClr val="tx1"/>
                </a:solidFill>
              </a:rPr>
              <a:t>9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Έλεγχοι υποθέσεων Ι</a:t>
            </a:r>
            <a:endParaRPr lang="el-GR" sz="2800" b="1" dirty="0" smtClean="0">
              <a:solidFill>
                <a:schemeClr val="tx1"/>
              </a:solidFill>
              <a:latin typeface="+mn-lt"/>
            </a:endParaRPr>
          </a:p>
          <a:p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r>
              <a:rPr lang="el-GR" sz="2800" dirty="0" smtClean="0">
                <a:solidFill>
                  <a:schemeClr val="tx1"/>
                </a:solidFill>
                <a:latin typeface="+mn-lt"/>
              </a:rPr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grpSp>
        <p:nvGrpSpPr>
          <p:cNvPr id="6" name="Ομάδα 9"/>
          <p:cNvGrpSpPr/>
          <p:nvPr/>
        </p:nvGrpSpPr>
        <p:grpSpPr>
          <a:xfrm>
            <a:off x="642158" y="252000"/>
            <a:ext cx="4217874" cy="1376800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Έλεγχος  για τη μέση τιμή</a:t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6147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dirty="0" smtClean="0">
                <a:cs typeface="Arial" charset="0"/>
              </a:rPr>
              <a:t>   </a:t>
            </a:r>
            <a:r>
              <a:rPr lang="el-GR" altLang="el-GR" b="1" u="sng" dirty="0" smtClean="0">
                <a:cs typeface="Arial" charset="0"/>
              </a:rPr>
              <a:t>Παράδειγμα</a:t>
            </a:r>
            <a:r>
              <a:rPr lang="en-US" altLang="el-GR" b="1" u="sng" dirty="0" smtClean="0">
                <a:cs typeface="Arial" charset="0"/>
              </a:rPr>
              <a:t>: </a:t>
            </a:r>
            <a:r>
              <a:rPr lang="el-GR" altLang="el-GR" dirty="0" smtClean="0">
                <a:cs typeface="Arial" charset="0"/>
              </a:rPr>
              <a:t>Έστω ότι ο αριθμός Χ των </a:t>
            </a:r>
            <a:r>
              <a:rPr lang="el-GR" altLang="el-GR" dirty="0" err="1" smtClean="0">
                <a:cs typeface="Arial" charset="0"/>
              </a:rPr>
              <a:t>αμοιβόμενων</a:t>
            </a:r>
            <a:r>
              <a:rPr lang="el-GR" altLang="el-GR" dirty="0" smtClean="0">
                <a:cs typeface="Arial" charset="0"/>
              </a:rPr>
              <a:t> υπερωριών που κάνουν μηνιαίως οι εργαζόμενοι σε μεγάλη δημόσια επιχείρηση προσεγγίζει πολύ καλά την Ν(43, 100). Η διοίκηση της επιχείρησης έδωσε εντολή για μείωση των υπερωριών.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411761" y="4929188"/>
            <a:ext cx="2003078" cy="5000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b="1" dirty="0">
                <a:solidFill>
                  <a:schemeClr val="tx1"/>
                </a:solidFill>
                <a:latin typeface="+mj-lt"/>
              </a:rPr>
              <a:t>Μέση τιμή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4714875" y="4643438"/>
            <a:ext cx="2357438" cy="5000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b="1" dirty="0">
                <a:solidFill>
                  <a:schemeClr val="tx1"/>
                </a:solidFill>
                <a:latin typeface="+mj-lt"/>
              </a:rPr>
              <a:t>διακύμανση</a:t>
            </a:r>
          </a:p>
        </p:txBody>
      </p:sp>
      <p:cxnSp>
        <p:nvCxnSpPr>
          <p:cNvPr id="11" name="10 - Ευθύγραμμο βέλος σύνδεσης"/>
          <p:cNvCxnSpPr/>
          <p:nvPr/>
        </p:nvCxnSpPr>
        <p:spPr>
          <a:xfrm flipV="1">
            <a:off x="3131840" y="3573016"/>
            <a:ext cx="2376264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6181626" y="3501008"/>
            <a:ext cx="46558" cy="11424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- Τίτλος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Έλεγχος  για τη μέση τιμή</a:t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>
                <a:cs typeface="Arial" charset="0"/>
              </a:rPr>
              <a:t>Μερικούς μήνες μετά ζητάει από το αρμόδιο τμήμα </a:t>
            </a:r>
            <a:r>
              <a:rPr lang="en-US" altLang="el-GR" dirty="0" smtClean="0">
                <a:cs typeface="Arial" charset="0"/>
              </a:rPr>
              <a:t>(</a:t>
            </a:r>
            <a:r>
              <a:rPr lang="el-GR" altLang="el-GR" dirty="0" smtClean="0">
                <a:cs typeface="Arial" charset="0"/>
              </a:rPr>
              <a:t>όπου εργάζεστε</a:t>
            </a:r>
            <a:r>
              <a:rPr lang="en-US" altLang="el-GR" dirty="0" smtClean="0">
                <a:cs typeface="Arial" charset="0"/>
              </a:rPr>
              <a:t>)</a:t>
            </a:r>
            <a:r>
              <a:rPr lang="el-GR" altLang="el-GR" dirty="0" smtClean="0">
                <a:cs typeface="Arial" charset="0"/>
              </a:rPr>
              <a:t> να ελέγξει αν η εντολή της εφαρμόζεται</a:t>
            </a:r>
            <a:endParaRPr lang="el-GR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928812"/>
            <a:ext cx="8401050" cy="492918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latin typeface="+mj-lt"/>
              </a:rPr>
              <a:t>Η παράμετρος που μας ενδιαφέρει είναι η μέση τιμή πληθυσμού μ (δηλαδή ο μέσος αριθμός υπερωριών που κάνουν μηνιαίως όλοι οι εργαζόμενοι στην επιχείρηση)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Και μας ενδιαφέρει να ελέγξουμε κατά πόσο η μ  μεταβλήθηκε. </a:t>
            </a:r>
            <a:endParaRPr lang="el-GR" dirty="0"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827584" y="692696"/>
            <a:ext cx="7200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4400" b="1" dirty="0" smtClean="0"/>
              <a:t>Έλεγχος  για τη μέση τιμή</a:t>
            </a:r>
            <a:br>
              <a:rPr lang="el-GR" altLang="el-GR" sz="4400" b="1" dirty="0" smtClean="0"/>
            </a:br>
            <a:endParaRPr lang="el-G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Ελεγχος</a:t>
            </a:r>
            <a:r>
              <a:rPr lang="el-GR" altLang="el-GR" dirty="0" smtClean="0"/>
              <a:t> για τη μέση τιμή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latin typeface="+mj-lt"/>
              </a:rPr>
              <a:t>Για το σκοπό αυτό ορίζουμε ένα σύστημα δύο υποθέσεων: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            Η</a:t>
            </a:r>
            <a:r>
              <a:rPr lang="el-GR" b="1" baseline="-25000" dirty="0" smtClean="0">
                <a:latin typeface="+mj-lt"/>
              </a:rPr>
              <a:t>0</a:t>
            </a:r>
            <a:r>
              <a:rPr lang="el-GR" b="1" dirty="0" smtClean="0">
                <a:latin typeface="+mj-lt"/>
              </a:rPr>
              <a:t>: μ = 43  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            </a:t>
            </a:r>
            <a:r>
              <a:rPr lang="el-GR" b="1" dirty="0" err="1" smtClean="0">
                <a:latin typeface="+mj-lt"/>
              </a:rPr>
              <a:t>Η</a:t>
            </a:r>
            <a:r>
              <a:rPr lang="el-GR" b="1" baseline="-25000" dirty="0" err="1" smtClean="0">
                <a:latin typeface="+mj-lt"/>
              </a:rPr>
              <a:t>ε</a:t>
            </a:r>
            <a:r>
              <a:rPr lang="el-GR" b="1" dirty="0" smtClean="0">
                <a:latin typeface="+mj-lt"/>
              </a:rPr>
              <a:t>: μ &lt; 43</a:t>
            </a:r>
            <a:endParaRPr lang="el-GR" b="1" dirty="0"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>
                <a:latin typeface="+mj-lt"/>
              </a:rPr>
              <a:t>Η Η</a:t>
            </a:r>
            <a:r>
              <a:rPr lang="el-GR" b="1" baseline="-25000" dirty="0" smtClean="0">
                <a:latin typeface="+mj-lt"/>
              </a:rPr>
              <a:t>0 </a:t>
            </a:r>
            <a:r>
              <a:rPr lang="el-GR" b="1" dirty="0" smtClean="0">
                <a:latin typeface="+mj-lt"/>
              </a:rPr>
              <a:t>λέγεται </a:t>
            </a:r>
            <a:r>
              <a:rPr lang="el-GR" b="1" i="1" dirty="0" smtClean="0">
                <a:latin typeface="+mj-lt"/>
              </a:rPr>
              <a:t>μηδενική</a:t>
            </a:r>
            <a:r>
              <a:rPr lang="el-GR" b="1" dirty="0" smtClean="0">
                <a:latin typeface="+mj-lt"/>
              </a:rPr>
              <a:t> υπόθεση και  </a:t>
            </a:r>
          </a:p>
          <a:p>
            <a:pPr>
              <a:defRPr/>
            </a:pPr>
            <a:r>
              <a:rPr lang="el-GR" b="1" dirty="0" smtClean="0">
                <a:latin typeface="+mj-lt"/>
              </a:rPr>
              <a:t>Η </a:t>
            </a:r>
            <a:r>
              <a:rPr lang="el-GR" b="1" dirty="0" err="1" smtClean="0">
                <a:latin typeface="+mj-lt"/>
              </a:rPr>
              <a:t>Η</a:t>
            </a:r>
            <a:r>
              <a:rPr lang="el-GR" b="1" baseline="-25000" dirty="0" err="1" smtClean="0">
                <a:latin typeface="+mj-lt"/>
              </a:rPr>
              <a:t>ε</a:t>
            </a:r>
            <a:r>
              <a:rPr lang="el-GR" b="1" baseline="-25000" dirty="0" smtClean="0">
                <a:latin typeface="+mj-lt"/>
              </a:rPr>
              <a:t> </a:t>
            </a:r>
            <a:r>
              <a:rPr lang="el-GR" b="1" dirty="0" smtClean="0">
                <a:latin typeface="+mj-lt"/>
              </a:rPr>
              <a:t>είναι η </a:t>
            </a:r>
            <a:r>
              <a:rPr lang="el-GR" b="1" i="1" dirty="0" smtClean="0">
                <a:latin typeface="+mj-lt"/>
              </a:rPr>
              <a:t>εναλλακτική</a:t>
            </a:r>
            <a:r>
              <a:rPr lang="el-GR" b="1" dirty="0" smtClean="0">
                <a:latin typeface="+mj-lt"/>
              </a:rPr>
              <a:t> υπόθεση</a:t>
            </a:r>
            <a:endParaRPr lang="el-GR" b="1" baseline="-25000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Ελεγχος</a:t>
            </a:r>
            <a:r>
              <a:rPr lang="el-GR" altLang="el-GR" dirty="0" smtClean="0"/>
              <a:t> για τη μέση τιμή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latin typeface="+mj-lt"/>
              </a:rPr>
              <a:t>Με τη μηδενική λέμε «</a:t>
            </a:r>
            <a:r>
              <a:rPr lang="el-GR" b="1" dirty="0" smtClean="0">
                <a:latin typeface="+mj-lt"/>
              </a:rPr>
              <a:t>δεν άλλαξε τίποτα</a:t>
            </a:r>
            <a:r>
              <a:rPr lang="el-GR" dirty="0" smtClean="0">
                <a:latin typeface="+mj-lt"/>
              </a:rPr>
              <a:t>, όλα είναι όπως πρώτα»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Με την εναλλακτική λέμε «</a:t>
            </a:r>
            <a:r>
              <a:rPr lang="el-GR" b="1" dirty="0" smtClean="0">
                <a:latin typeface="+mj-lt"/>
              </a:rPr>
              <a:t> η μέση τιμή μειώθηκε»</a:t>
            </a:r>
          </a:p>
          <a:p>
            <a:pPr>
              <a:defRPr/>
            </a:pPr>
            <a:r>
              <a:rPr lang="el-GR" b="1" dirty="0" smtClean="0"/>
              <a:t>Γενικά, η Η</a:t>
            </a:r>
            <a:r>
              <a:rPr lang="el-GR" b="1" baseline="-25000" dirty="0" smtClean="0"/>
              <a:t>0 </a:t>
            </a:r>
            <a:r>
              <a:rPr lang="el-GR" b="1" dirty="0" smtClean="0"/>
              <a:t>είναι μια υπόθεση </a:t>
            </a:r>
            <a:r>
              <a:rPr lang="en-US" b="1" i="1" dirty="0" smtClean="0"/>
              <a:t>status quo</a:t>
            </a:r>
            <a:endParaRPr lang="el-GR" b="1" i="1" dirty="0" smtClean="0"/>
          </a:p>
          <a:p>
            <a:pPr>
              <a:defRPr/>
            </a:pPr>
            <a:r>
              <a:rPr lang="el-GR" dirty="0" smtClean="0"/>
              <a:t>Στην πραγματικότητα, σε έναν τέτοιον έλεγχο  η μηδενική υπόθεση εξειδικεύεται ως</a:t>
            </a:r>
          </a:p>
          <a:p>
            <a:pPr>
              <a:buNone/>
              <a:defRPr/>
            </a:pPr>
            <a:endParaRPr lang="el-GR" b="1" i="1" dirty="0" smtClean="0"/>
          </a:p>
          <a:p>
            <a:pPr>
              <a:defRPr/>
            </a:pPr>
            <a:endParaRPr lang="el-GR" b="1" dirty="0">
              <a:latin typeface="+mj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Ελεγχος</a:t>
            </a:r>
            <a:r>
              <a:rPr lang="el-GR" altLang="el-GR" dirty="0" smtClean="0"/>
              <a:t> για τη μέση τιμή</a:t>
            </a:r>
          </a:p>
        </p:txBody>
      </p:sp>
      <p:graphicFrame>
        <p:nvGraphicFramePr>
          <p:cNvPr id="274435" name="Object 1"/>
          <p:cNvGraphicFramePr>
            <a:graphicFrameLocks noChangeAspect="1"/>
          </p:cNvGraphicFramePr>
          <p:nvPr/>
        </p:nvGraphicFramePr>
        <p:xfrm>
          <a:off x="6804248" y="5229200"/>
          <a:ext cx="1860550" cy="1214437"/>
        </p:xfrm>
        <a:graphic>
          <a:graphicData uri="http://schemas.openxmlformats.org/presentationml/2006/ole">
            <p:oleObj spid="_x0000_s274435" name="Equation" r:id="rId5" imgW="723586" imgH="45700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Όταν απορρίπτουμε την μηδενική υπόθεση στην ισότητα  </a:t>
            </a:r>
            <a:r>
              <a:rPr lang="el-GR" dirty="0" err="1" smtClean="0"/>
              <a:t>υπερ</a:t>
            </a:r>
            <a:r>
              <a:rPr lang="el-GR" dirty="0" smtClean="0"/>
              <a:t> της εναλλακτικής της, τότε αυτή απορρίπτεται πολύ </a:t>
            </a:r>
            <a:r>
              <a:rPr lang="el-GR" dirty="0" err="1" smtClean="0"/>
              <a:t>περισότερο</a:t>
            </a:r>
            <a:r>
              <a:rPr lang="el-GR" dirty="0" smtClean="0"/>
              <a:t> στην ανισότητα </a:t>
            </a:r>
          </a:p>
          <a:p>
            <a:r>
              <a:rPr lang="el-GR" altLang="el-GR" dirty="0" smtClean="0">
                <a:cs typeface="Arial" charset="0"/>
              </a:rPr>
              <a:t>Ο δειγματικός μέσος τυχαίου δείγματος από έναν κανονικό πληθυσμό ακολουθεί την κανονική κατανομή</a:t>
            </a:r>
          </a:p>
          <a:p>
            <a:r>
              <a:rPr lang="el-GR" altLang="el-GR" dirty="0" smtClean="0">
                <a:cs typeface="Arial" charset="0"/>
              </a:rPr>
              <a:t>Το ίδιο ισχύει και αν ο πληθυσμός δεν είναι κανονικός αρκεί το δείγμα να είναι αρκετά  μεγάλο</a:t>
            </a:r>
            <a:endParaRPr lang="en-US" altLang="el-GR" dirty="0" smtClean="0">
              <a:cs typeface="Arial" charset="0"/>
            </a:endParaRPr>
          </a:p>
          <a:p>
            <a:pPr>
              <a:buFontTx/>
              <a:buNone/>
            </a:pPr>
            <a:endParaRPr lang="el-GR" altLang="el-GR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Τίτλος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l-GR" altLang="el-GR" dirty="0" err="1" smtClean="0">
                <a:solidFill>
                  <a:prstClr val="black"/>
                </a:solidFill>
                <a:ea typeface="+mn-ea"/>
                <a:cs typeface="+mn-cs"/>
              </a:rPr>
              <a:t>Ελεγχος</a:t>
            </a:r>
            <a:r>
              <a:rPr lang="el-GR" altLang="el-GR" dirty="0" smtClean="0">
                <a:solidFill>
                  <a:prstClr val="black"/>
                </a:solidFill>
                <a:ea typeface="+mn-ea"/>
                <a:cs typeface="+mn-cs"/>
              </a:rPr>
              <a:t> για τη μέση τιμή</a:t>
            </a:r>
            <a:br>
              <a:rPr lang="el-GR" altLang="el-GR" dirty="0" smtClean="0">
                <a:solidFill>
                  <a:prstClr val="black"/>
                </a:solidFill>
                <a:ea typeface="+mn-ea"/>
                <a:cs typeface="+mn-cs"/>
              </a:rPr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525963"/>
          </a:xfrm>
        </p:spPr>
        <p:txBody>
          <a:bodyPr/>
          <a:lstStyle/>
          <a:p>
            <a:pPr>
              <a:defRPr/>
            </a:pPr>
            <a:r>
              <a:rPr lang="el-GR" b="1" dirty="0" smtClean="0">
                <a:latin typeface="+mj-lt"/>
              </a:rPr>
              <a:t>Αν λοιπόν ισχύει η Η</a:t>
            </a:r>
            <a:r>
              <a:rPr lang="el-GR" b="1" baseline="-25000" dirty="0" smtClean="0">
                <a:latin typeface="+mj-lt"/>
              </a:rPr>
              <a:t>0</a:t>
            </a:r>
            <a:r>
              <a:rPr lang="el-GR" b="1" dirty="0" smtClean="0">
                <a:latin typeface="+mj-lt"/>
              </a:rPr>
              <a:t> τότε και αυτόν τον μήνα, η</a:t>
            </a:r>
          </a:p>
          <a:p>
            <a:pPr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                                         </a:t>
            </a:r>
            <a:r>
              <a:rPr lang="el-GR" dirty="0" smtClean="0">
                <a:latin typeface="+mj-lt"/>
              </a:rPr>
              <a:t>(1.1)</a:t>
            </a:r>
          </a:p>
          <a:p>
            <a:pPr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ακολουθεί την τυπική κανονική κατανομή δηλ. την Ν(0,1)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6391" name="Object 1"/>
          <p:cNvGraphicFramePr>
            <a:graphicFrameLocks noChangeAspect="1"/>
          </p:cNvGraphicFramePr>
          <p:nvPr/>
        </p:nvGraphicFramePr>
        <p:xfrm>
          <a:off x="2571750" y="2435225"/>
          <a:ext cx="2428875" cy="1357313"/>
        </p:xfrm>
        <a:graphic>
          <a:graphicData uri="http://schemas.openxmlformats.org/presentationml/2006/ole">
            <p:oleObj spid="_x0000_s247810" name="Equation" r:id="rId3" imgW="774364" imgH="431613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Τίτλος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err="1" smtClean="0">
                <a:solidFill>
                  <a:prstClr val="black"/>
                </a:solidFill>
              </a:rPr>
              <a:t>Ελεγχος</a:t>
            </a:r>
            <a:r>
              <a:rPr lang="el-GR" altLang="el-GR" dirty="0" smtClean="0">
                <a:solidFill>
                  <a:prstClr val="black"/>
                </a:solidFill>
              </a:rPr>
              <a:t> για τη μέση τιμή</a:t>
            </a:r>
            <a:br>
              <a:rPr lang="el-GR" altLang="el-GR" dirty="0" smtClean="0">
                <a:solidFill>
                  <a:prstClr val="black"/>
                </a:solidFill>
              </a:rPr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Ελεγχος</a:t>
            </a:r>
            <a:r>
              <a:rPr lang="el-GR" altLang="el-GR" dirty="0" smtClean="0"/>
              <a:t> για τη μέση τιμή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625" y="1643063"/>
            <a:ext cx="8715375" cy="4525962"/>
          </a:xfrm>
        </p:spPr>
        <p:txBody>
          <a:bodyPr/>
          <a:lstStyle/>
          <a:p>
            <a:pPr>
              <a:defRPr/>
            </a:pPr>
            <a:r>
              <a:rPr lang="el-GR" dirty="0" err="1" smtClean="0">
                <a:latin typeface="+mj-lt"/>
              </a:rPr>
              <a:t>Αρα</a:t>
            </a:r>
            <a:r>
              <a:rPr lang="el-GR" dirty="0" smtClean="0">
                <a:latin typeface="+mj-lt"/>
              </a:rPr>
              <a:t> ισχύει π.χ.</a:t>
            </a:r>
          </a:p>
          <a:p>
            <a:pPr>
              <a:defRPr/>
            </a:pPr>
            <a:endParaRPr lang="el-GR" b="1" dirty="0" smtClean="0">
              <a:latin typeface="+mj-lt"/>
            </a:endParaRPr>
          </a:p>
          <a:p>
            <a:pPr>
              <a:defRPr/>
            </a:pPr>
            <a:endParaRPr lang="el-GR" b="1" dirty="0" smtClean="0">
              <a:latin typeface="+mj-lt"/>
            </a:endParaRPr>
          </a:p>
          <a:p>
            <a:pPr>
              <a:defRPr/>
            </a:pPr>
            <a:endParaRPr lang="el-GR" b="1" dirty="0" smtClean="0">
              <a:latin typeface="+mj-lt"/>
            </a:endParaRPr>
          </a:p>
          <a:p>
            <a:pPr>
              <a:defRPr/>
            </a:pPr>
            <a:r>
              <a:rPr lang="el-GR" dirty="0" smtClean="0">
                <a:latin typeface="+mj-lt"/>
              </a:rPr>
              <a:t>και </a:t>
            </a:r>
            <a:endParaRPr lang="el-GR" dirty="0">
              <a:latin typeface="+mj-lt"/>
            </a:endParaRP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7415" name="Object 1"/>
          <p:cNvGraphicFramePr>
            <a:graphicFrameLocks noChangeAspect="1"/>
          </p:cNvGraphicFramePr>
          <p:nvPr/>
        </p:nvGraphicFramePr>
        <p:xfrm>
          <a:off x="857250" y="2357438"/>
          <a:ext cx="7669213" cy="1357312"/>
        </p:xfrm>
        <a:graphic>
          <a:graphicData uri="http://schemas.openxmlformats.org/presentationml/2006/ole">
            <p:oleObj spid="_x0000_s248834" name="Equation" r:id="rId3" imgW="2476500" imgH="431800" progId="Equation.3">
              <p:embed/>
            </p:oleObj>
          </a:graphicData>
        </a:graphic>
      </p:graphicFrame>
      <p:sp>
        <p:nvSpPr>
          <p:cNvPr id="174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17417" name="Object 3"/>
          <p:cNvGraphicFramePr>
            <a:graphicFrameLocks noChangeAspect="1"/>
          </p:cNvGraphicFramePr>
          <p:nvPr/>
        </p:nvGraphicFramePr>
        <p:xfrm>
          <a:off x="785813" y="4857750"/>
          <a:ext cx="4286250" cy="635000"/>
        </p:xfrm>
        <a:graphic>
          <a:graphicData uri="http://schemas.openxmlformats.org/presentationml/2006/ole">
            <p:oleObj spid="_x0000_s248835" name="Equation" r:id="rId4" imgW="1371600" imgH="2032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95536" y="1446212"/>
            <a:ext cx="7729537" cy="5411788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latin typeface="+mj-lt"/>
              </a:rPr>
              <a:t>Αν ισχύει η μηδενική υπόθεση, η πιθανότητα για ένα τυχαίο δείγμα μεγέθους </a:t>
            </a:r>
            <a:r>
              <a:rPr lang="en-US" dirty="0" smtClean="0">
                <a:latin typeface="+mj-lt"/>
              </a:rPr>
              <a:t>n </a:t>
            </a:r>
            <a:r>
              <a:rPr lang="el-GR" dirty="0" smtClean="0">
                <a:latin typeface="+mj-lt"/>
              </a:rPr>
              <a:t>να δώσει μια δειγματική μέση τιμή τέτοια ώστε να ισχύει </a:t>
            </a:r>
          </a:p>
          <a:p>
            <a:pPr>
              <a:defRPr/>
            </a:pPr>
            <a:endParaRPr lang="el-GR" b="1" dirty="0" smtClean="0">
              <a:latin typeface="+mj-lt"/>
            </a:endParaRPr>
          </a:p>
          <a:p>
            <a:pPr>
              <a:defRPr/>
            </a:pPr>
            <a:endParaRPr lang="el-GR" b="1" dirty="0" smtClean="0">
              <a:latin typeface="+mj-lt"/>
            </a:endParaRPr>
          </a:p>
          <a:p>
            <a:pPr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 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είναι μόνο 0.05</a:t>
            </a:r>
            <a:endParaRPr lang="el-GR" b="1" dirty="0">
              <a:latin typeface="+mj-lt"/>
            </a:endParaRPr>
          </a:p>
        </p:txBody>
      </p:sp>
      <p:graphicFrame>
        <p:nvGraphicFramePr>
          <p:cNvPr id="18437" name="Object 3"/>
          <p:cNvGraphicFramePr>
            <a:graphicFrameLocks noChangeAspect="1"/>
          </p:cNvGraphicFramePr>
          <p:nvPr/>
        </p:nvGraphicFramePr>
        <p:xfrm>
          <a:off x="1714500" y="3071813"/>
          <a:ext cx="4278313" cy="1857375"/>
        </p:xfrm>
        <a:graphic>
          <a:graphicData uri="http://schemas.openxmlformats.org/presentationml/2006/ole">
            <p:oleObj spid="_x0000_s249858" name="Equation" r:id="rId3" imgW="1307532" imgH="634725" progId="Equation.3">
              <p:embed/>
            </p:oleObj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Ελεγχος</a:t>
            </a: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για τη μέση τιμή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614400"/>
            <a:ext cx="7776864" cy="3242814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>
                <a:solidFill>
                  <a:schemeClr val="tx1"/>
                </a:solidFill>
                <a:latin typeface="+mn-lt"/>
              </a:rPr>
              <a:t>Τμήμα </a:t>
            </a:r>
            <a:r>
              <a:rPr lang="el-GR" sz="2800" dirty="0" err="1" smtClean="0">
                <a:solidFill>
                  <a:schemeClr val="tx1"/>
                </a:solidFill>
                <a:latin typeface="+mn-lt"/>
              </a:rPr>
              <a:t>Λογοθεραπείας</a:t>
            </a:r>
            <a:endParaRPr lang="el-GR" sz="2800" dirty="0" smtClean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l-GR" b="1" dirty="0" smtClean="0">
                <a:solidFill>
                  <a:schemeClr val="tx1"/>
                </a:solidFill>
                <a:latin typeface="+mn-lt"/>
              </a:rPr>
              <a:t>Στατιστική και λογισμικά στις επιστήμες συμπεριφοράς </a:t>
            </a:r>
          </a:p>
          <a:p>
            <a:pPr algn="l"/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Ενότητα 9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800" b="1" dirty="0" smtClean="0">
                <a:solidFill>
                  <a:schemeClr val="tx1"/>
                </a:solidFill>
              </a:rPr>
              <a:t>Έλεγχοι υποθέσεων Ι</a:t>
            </a: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87" y="5827941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44" y="5591695"/>
            <a:ext cx="4310289" cy="1025873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4257"/>
            <a:ext cx="7452320" cy="122843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257"/>
            <a:ext cx="2214640" cy="12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Grp="1"/>
          </p:cNvGrpSpPr>
          <p:nvPr>
            <p:ph idx="1"/>
          </p:nvPr>
        </p:nvGrpSpPr>
        <p:grpSpPr bwMode="auto">
          <a:xfrm>
            <a:off x="1500188" y="2071688"/>
            <a:ext cx="6115050" cy="3357562"/>
            <a:chOff x="960" y="1776"/>
            <a:chExt cx="1680" cy="912"/>
          </a:xfrm>
        </p:grpSpPr>
        <p:sp>
          <p:nvSpPr>
            <p:cNvPr id="19471" name="Line 9"/>
            <p:cNvSpPr>
              <a:spLocks noChangeShapeType="1"/>
            </p:cNvSpPr>
            <p:nvPr/>
          </p:nvSpPr>
          <p:spPr bwMode="auto">
            <a:xfrm>
              <a:off x="1811" y="1776"/>
              <a:ext cx="0" cy="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81" y="1776"/>
              <a:ext cx="1659" cy="912"/>
              <a:chOff x="981" y="1776"/>
              <a:chExt cx="1659" cy="912"/>
            </a:xfrm>
          </p:grpSpPr>
          <p:sp>
            <p:nvSpPr>
              <p:cNvPr id="19474" name="Freeform 6"/>
              <p:cNvSpPr>
                <a:spLocks/>
              </p:cNvSpPr>
              <p:nvPr/>
            </p:nvSpPr>
            <p:spPr bwMode="auto">
              <a:xfrm>
                <a:off x="981" y="1776"/>
                <a:ext cx="847" cy="912"/>
              </a:xfrm>
              <a:custGeom>
                <a:avLst/>
                <a:gdLst>
                  <a:gd name="T0" fmla="*/ 0 w 1152"/>
                  <a:gd name="T1" fmla="*/ 303 h 1008"/>
                  <a:gd name="T2" fmla="*/ 10 w 1152"/>
                  <a:gd name="T3" fmla="*/ 261 h 1008"/>
                  <a:gd name="T4" fmla="*/ 21 w 1152"/>
                  <a:gd name="T5" fmla="*/ 43 h 1008"/>
                  <a:gd name="T6" fmla="*/ 29 w 1152"/>
                  <a:gd name="T7" fmla="*/ 0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2"/>
                  <a:gd name="T13" fmla="*/ 0 h 1008"/>
                  <a:gd name="T14" fmla="*/ 1152 w 1152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2" h="1008">
                    <a:moveTo>
                      <a:pt x="0" y="1008"/>
                    </a:moveTo>
                    <a:cubicBezTo>
                      <a:pt x="120" y="1008"/>
                      <a:pt x="240" y="1008"/>
                      <a:pt x="384" y="864"/>
                    </a:cubicBezTo>
                    <a:cubicBezTo>
                      <a:pt x="528" y="720"/>
                      <a:pt x="736" y="288"/>
                      <a:pt x="864" y="144"/>
                    </a:cubicBezTo>
                    <a:cubicBezTo>
                      <a:pt x="992" y="0"/>
                      <a:pt x="1072" y="0"/>
                      <a:pt x="1152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19475" name="Freeform 7"/>
              <p:cNvSpPr>
                <a:spLocks/>
              </p:cNvSpPr>
              <p:nvPr/>
            </p:nvSpPr>
            <p:spPr bwMode="auto">
              <a:xfrm flipH="1">
                <a:off x="1793" y="1776"/>
                <a:ext cx="847" cy="912"/>
              </a:xfrm>
              <a:custGeom>
                <a:avLst/>
                <a:gdLst>
                  <a:gd name="T0" fmla="*/ 0 w 1152"/>
                  <a:gd name="T1" fmla="*/ 303 h 1008"/>
                  <a:gd name="T2" fmla="*/ 10 w 1152"/>
                  <a:gd name="T3" fmla="*/ 261 h 1008"/>
                  <a:gd name="T4" fmla="*/ 21 w 1152"/>
                  <a:gd name="T5" fmla="*/ 43 h 1008"/>
                  <a:gd name="T6" fmla="*/ 29 w 1152"/>
                  <a:gd name="T7" fmla="*/ 0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52"/>
                  <a:gd name="T13" fmla="*/ 0 h 1008"/>
                  <a:gd name="T14" fmla="*/ 1152 w 1152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52" h="1008">
                    <a:moveTo>
                      <a:pt x="0" y="1008"/>
                    </a:moveTo>
                    <a:cubicBezTo>
                      <a:pt x="120" y="1008"/>
                      <a:pt x="240" y="1008"/>
                      <a:pt x="384" y="864"/>
                    </a:cubicBezTo>
                    <a:cubicBezTo>
                      <a:pt x="528" y="720"/>
                      <a:pt x="736" y="288"/>
                      <a:pt x="864" y="144"/>
                    </a:cubicBezTo>
                    <a:cubicBezTo>
                      <a:pt x="992" y="0"/>
                      <a:pt x="1072" y="0"/>
                      <a:pt x="1152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l-GR"/>
              </a:p>
            </p:txBody>
          </p:sp>
        </p:grpSp>
        <p:sp>
          <p:nvSpPr>
            <p:cNvPr id="19473" name="Line 8"/>
            <p:cNvSpPr>
              <a:spLocks noChangeShapeType="1"/>
            </p:cNvSpPr>
            <p:nvPr/>
          </p:nvSpPr>
          <p:spPr bwMode="auto">
            <a:xfrm>
              <a:off x="960" y="2688"/>
              <a:ext cx="1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l-GR"/>
            </a:p>
          </p:txBody>
        </p:sp>
      </p:grpSp>
      <p:sp>
        <p:nvSpPr>
          <p:cNvPr id="12" name="11 - Ορθογώνιο"/>
          <p:cNvSpPr/>
          <p:nvPr/>
        </p:nvSpPr>
        <p:spPr>
          <a:xfrm>
            <a:off x="4214813" y="5500688"/>
            <a:ext cx="642937" cy="4286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dirty="0">
                <a:solidFill>
                  <a:schemeClr val="tx1"/>
                </a:solidFill>
              </a:rPr>
              <a:t>0</a:t>
            </a:r>
          </a:p>
        </p:txBody>
      </p:sp>
      <p:cxnSp>
        <p:nvCxnSpPr>
          <p:cNvPr id="16" name="15 - Ευθεία γραμμή σύνδεσης"/>
          <p:cNvCxnSpPr/>
          <p:nvPr/>
        </p:nvCxnSpPr>
        <p:spPr>
          <a:xfrm rot="5400000">
            <a:off x="2679700" y="4892675"/>
            <a:ext cx="92868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Ορθογώνιο"/>
          <p:cNvSpPr/>
          <p:nvPr/>
        </p:nvSpPr>
        <p:spPr>
          <a:xfrm>
            <a:off x="1714500" y="3786188"/>
            <a:ext cx="928688" cy="928687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</a:rPr>
              <a:t>0.05</a:t>
            </a:r>
          </a:p>
        </p:txBody>
      </p:sp>
      <p:cxnSp>
        <p:nvCxnSpPr>
          <p:cNvPr id="27" name="26 - Γωνιακή σύνδεση"/>
          <p:cNvCxnSpPr/>
          <p:nvPr/>
        </p:nvCxnSpPr>
        <p:spPr>
          <a:xfrm rot="16200000" flipH="1">
            <a:off x="2321719" y="4536282"/>
            <a:ext cx="571500" cy="50006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- Ορθογώνιο"/>
          <p:cNvSpPr/>
          <p:nvPr/>
        </p:nvSpPr>
        <p:spPr>
          <a:xfrm>
            <a:off x="3286125" y="4572000"/>
            <a:ext cx="2571750" cy="5572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000" b="1" dirty="0">
                <a:solidFill>
                  <a:schemeClr val="tx1"/>
                </a:solidFill>
              </a:rPr>
              <a:t>0.95</a:t>
            </a:r>
          </a:p>
        </p:txBody>
      </p:sp>
      <p:cxnSp>
        <p:nvCxnSpPr>
          <p:cNvPr id="30" name="29 - Ευθύγραμμο βέλος σύνδεσης"/>
          <p:cNvCxnSpPr/>
          <p:nvPr/>
        </p:nvCxnSpPr>
        <p:spPr>
          <a:xfrm>
            <a:off x="5072063" y="4857750"/>
            <a:ext cx="135731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- Ευθύγραμμο βέλος σύνδεσης"/>
          <p:cNvCxnSpPr/>
          <p:nvPr/>
        </p:nvCxnSpPr>
        <p:spPr>
          <a:xfrm rot="10800000">
            <a:off x="3143250" y="4857750"/>
            <a:ext cx="10001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14"/>
          <p:cNvSpPr>
            <a:spLocks/>
          </p:cNvSpPr>
          <p:nvPr/>
        </p:nvSpPr>
        <p:spPr bwMode="auto">
          <a:xfrm flipH="1">
            <a:off x="1928813" y="4071938"/>
            <a:ext cx="1214437" cy="1357312"/>
          </a:xfrm>
          <a:custGeom>
            <a:avLst/>
            <a:gdLst>
              <a:gd name="T0" fmla="*/ 0 w 336"/>
              <a:gd name="T1" fmla="*/ 0 h 432"/>
              <a:gd name="T2" fmla="*/ 2147483647 w 336"/>
              <a:gd name="T3" fmla="*/ 2147483647 h 432"/>
              <a:gd name="T4" fmla="*/ 2147483647 w 336"/>
              <a:gd name="T5" fmla="*/ 2147483647 h 432"/>
              <a:gd name="T6" fmla="*/ 2147483647 w 336"/>
              <a:gd name="T7" fmla="*/ 2147483647 h 432"/>
              <a:gd name="T8" fmla="*/ 0 w 336"/>
              <a:gd name="T9" fmla="*/ 2147483647 h 432"/>
              <a:gd name="T10" fmla="*/ 0 w 336"/>
              <a:gd name="T11" fmla="*/ 0 h 4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6"/>
              <a:gd name="T19" fmla="*/ 0 h 432"/>
              <a:gd name="T20" fmla="*/ 336 w 336"/>
              <a:gd name="T21" fmla="*/ 432 h 4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6" h="432">
                <a:moveTo>
                  <a:pt x="0" y="0"/>
                </a:moveTo>
                <a:lnTo>
                  <a:pt x="144" y="288"/>
                </a:lnTo>
                <a:lnTo>
                  <a:pt x="240" y="384"/>
                </a:lnTo>
                <a:lnTo>
                  <a:pt x="336" y="432"/>
                </a:lnTo>
                <a:lnTo>
                  <a:pt x="0" y="4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" name="47 - Ορθογώνιο"/>
          <p:cNvSpPr/>
          <p:nvPr/>
        </p:nvSpPr>
        <p:spPr>
          <a:xfrm>
            <a:off x="2571750" y="5500688"/>
            <a:ext cx="857250" cy="42862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-1.645</a:t>
            </a:r>
          </a:p>
        </p:txBody>
      </p:sp>
      <p:sp>
        <p:nvSpPr>
          <p:cNvPr id="20" name="1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Ελεγχος</a:t>
            </a:r>
            <a:r>
              <a:rPr lang="el-GR" altLang="el-GR" dirty="0" smtClean="0"/>
              <a:t> για τη μέση τιμή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el-GR" altLang="el-GR" sz="3200" b="1" dirty="0" smtClean="0"/>
              <a:t>Αν λοιπόν σε </a:t>
            </a:r>
            <a:r>
              <a:rPr lang="el-GR" altLang="el-GR" sz="3200" b="1" dirty="0" smtClean="0">
                <a:cs typeface="Arial" charset="0"/>
              </a:rPr>
              <a:t>τυχαίο δείγμα </a:t>
            </a:r>
            <a:r>
              <a:rPr lang="en-US" altLang="el-GR" sz="3200" b="1" dirty="0" smtClean="0">
                <a:cs typeface="Arial" charset="0"/>
              </a:rPr>
              <a:t>n</a:t>
            </a:r>
            <a:r>
              <a:rPr lang="el-GR" altLang="el-GR" sz="3200" b="1" dirty="0" smtClean="0">
                <a:cs typeface="Arial" charset="0"/>
              </a:rPr>
              <a:t> εργαζομένων</a:t>
            </a:r>
            <a:endParaRPr lang="el-GR" altLang="el-GR" sz="3200" b="1" dirty="0" smtClean="0"/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600200"/>
            <a:ext cx="8858250" cy="4525963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 </a:t>
            </a:r>
            <a:r>
              <a:rPr lang="el-GR" altLang="el-GR" b="1" dirty="0" smtClean="0">
                <a:cs typeface="Arial" charset="0"/>
              </a:rPr>
              <a:t>καταγράψουμε  τις μηνιαίες υπερωρίες   τους τον τελευταίο μήνα</a:t>
            </a:r>
          </a:p>
          <a:p>
            <a:r>
              <a:rPr lang="el-GR" altLang="el-GR" b="1" dirty="0" smtClean="0">
                <a:cs typeface="Arial" charset="0"/>
              </a:rPr>
              <a:t>υπολογίσουμε τον αριθμητικό τους μέσο</a:t>
            </a:r>
          </a:p>
          <a:p>
            <a:pPr>
              <a:buFontTx/>
              <a:buNone/>
            </a:pPr>
            <a:r>
              <a:rPr lang="el-GR" altLang="el-GR" b="1" dirty="0" smtClean="0">
                <a:cs typeface="Arial" charset="0"/>
              </a:rPr>
              <a:t>   και από την (1.1) προκύψει η</a:t>
            </a:r>
          </a:p>
          <a:p>
            <a:pPr>
              <a:buFontTx/>
              <a:buNone/>
            </a:pPr>
            <a:endParaRPr lang="el-GR" altLang="el-GR" b="1" dirty="0" smtClean="0">
              <a:cs typeface="Arial" charset="0"/>
            </a:endParaRPr>
          </a:p>
          <a:p>
            <a:pPr>
              <a:buFontTx/>
              <a:buNone/>
            </a:pPr>
            <a:endParaRPr lang="el-GR" altLang="el-GR" b="1" dirty="0" smtClean="0">
              <a:cs typeface="Arial" charset="0"/>
            </a:endParaRPr>
          </a:p>
          <a:p>
            <a:pPr>
              <a:buFontTx/>
              <a:buNone/>
            </a:pPr>
            <a:endParaRPr lang="el-GR" altLang="el-GR" b="1" dirty="0" smtClean="0">
              <a:cs typeface="Arial" charset="0"/>
            </a:endParaRPr>
          </a:p>
          <a:p>
            <a:pPr>
              <a:buFontTx/>
              <a:buNone/>
            </a:pPr>
            <a:r>
              <a:rPr lang="el-GR" altLang="el-GR" b="1" dirty="0" smtClean="0">
                <a:cs typeface="Arial" charset="0"/>
              </a:rPr>
              <a:t>  θα </a:t>
            </a:r>
            <a:r>
              <a:rPr lang="el-GR" altLang="el-GR" b="1" dirty="0" err="1" smtClean="0">
                <a:cs typeface="Arial" charset="0"/>
              </a:rPr>
              <a:t>απορίψουμε</a:t>
            </a:r>
            <a:r>
              <a:rPr lang="el-GR" altLang="el-GR" b="1" dirty="0" smtClean="0">
                <a:cs typeface="Arial" charset="0"/>
              </a:rPr>
              <a:t> την </a:t>
            </a:r>
            <a:r>
              <a:rPr lang="el-GR" altLang="el-GR" b="1" dirty="0" smtClean="0"/>
              <a:t>Η</a:t>
            </a:r>
            <a:r>
              <a:rPr lang="el-GR" altLang="el-GR" b="1" baseline="-25000" dirty="0" smtClean="0"/>
              <a:t>0</a:t>
            </a:r>
            <a:endParaRPr lang="el-GR" altLang="el-GR" b="1" dirty="0" smtClean="0">
              <a:cs typeface="Arial" charset="0"/>
            </a:endParaRPr>
          </a:p>
          <a:p>
            <a:endParaRPr lang="el-GR" altLang="el-GR" dirty="0" smtClean="0"/>
          </a:p>
        </p:txBody>
      </p:sp>
      <p:graphicFrame>
        <p:nvGraphicFramePr>
          <p:cNvPr id="20486" name="Object 1"/>
          <p:cNvGraphicFramePr>
            <a:graphicFrameLocks noChangeAspect="1"/>
          </p:cNvGraphicFramePr>
          <p:nvPr/>
        </p:nvGraphicFramePr>
        <p:xfrm>
          <a:off x="7956376" y="2492896"/>
          <a:ext cx="642937" cy="714375"/>
        </p:xfrm>
        <a:graphic>
          <a:graphicData uri="http://schemas.openxmlformats.org/presentationml/2006/ole">
            <p:oleObj spid="_x0000_s250882" name="Equation" r:id="rId3" imgW="139579" imgH="164957" progId="Equation.3">
              <p:embed/>
            </p:oleObj>
          </a:graphicData>
        </a:graphic>
      </p:graphicFrame>
      <p:sp>
        <p:nvSpPr>
          <p:cNvPr id="204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0489" name="Object 4"/>
          <p:cNvGraphicFramePr>
            <a:graphicFrameLocks noChangeAspect="1"/>
          </p:cNvGraphicFramePr>
          <p:nvPr/>
        </p:nvGraphicFramePr>
        <p:xfrm>
          <a:off x="1928813" y="3929063"/>
          <a:ext cx="4514850" cy="1357312"/>
        </p:xfrm>
        <a:graphic>
          <a:graphicData uri="http://schemas.openxmlformats.org/presentationml/2006/ole">
            <p:oleObj spid="_x0000_s250883" name="Equation" r:id="rId4" imgW="1397000" imgH="4191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l-GR" b="1" dirty="0" smtClean="0">
                <a:latin typeface="+mj-lt"/>
              </a:rPr>
              <a:t>Υποθέσεις που γίνονται δεκτές: </a:t>
            </a:r>
          </a:p>
          <a:p>
            <a:pPr marL="514350" indent="-514350">
              <a:buFontTx/>
              <a:buNone/>
              <a:defRPr/>
            </a:pPr>
            <a:r>
              <a:rPr lang="el-GR" b="1" dirty="0" smtClean="0">
                <a:latin typeface="+mj-lt"/>
              </a:rPr>
              <a:t>	</a:t>
            </a:r>
            <a:r>
              <a:rPr lang="el-GR" dirty="0" smtClean="0">
                <a:latin typeface="+mj-lt"/>
              </a:rPr>
              <a:t>-προκύπτουν από τις γνώσεις μας για τον πληθυσμό και τις συνθήκες της δειγματοληψίας</a:t>
            </a:r>
          </a:p>
          <a:p>
            <a:pPr marL="514350" indent="-514350">
              <a:buFontTx/>
              <a:buNone/>
              <a:defRPr/>
            </a:pPr>
            <a:r>
              <a:rPr lang="el-GR" dirty="0" smtClean="0">
                <a:latin typeface="+mj-lt"/>
              </a:rPr>
              <a:t>    -μαζί με την μηδενική υπόθεση ορίζουν το κριτήριο με βάσει το οποίο θα αποφασίσουμε αν θα δεχτούμε ή θα απορρίψουμε την μηδενική υπόθεση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Ελεγχος</a:t>
            </a: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για τη μέση τιμή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dirty="0" err="1" smtClean="0"/>
              <a:t>Ελεγχος</a:t>
            </a:r>
            <a:r>
              <a:rPr lang="el-GR" altLang="el-GR" dirty="0" smtClean="0"/>
              <a:t> για τη μέση τιμή</a:t>
            </a:r>
            <a:endParaRPr 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</a:t>
            </a:r>
            <a:r>
              <a:rPr lang="el-GR" b="1" dirty="0" smtClean="0"/>
              <a:t>2.Η μηδενική και η εναλλακτική υπόθεση</a:t>
            </a:r>
            <a:r>
              <a:rPr lang="en-US" b="1" dirty="0" smtClean="0"/>
              <a:t>:</a:t>
            </a:r>
          </a:p>
          <a:p>
            <a:pPr>
              <a:buFontTx/>
              <a:buNone/>
              <a:defRPr/>
            </a:pPr>
            <a:r>
              <a:rPr lang="en-US" b="1" dirty="0" smtClean="0">
                <a:latin typeface="+mj-lt"/>
              </a:rPr>
              <a:t>    </a:t>
            </a:r>
            <a:r>
              <a:rPr lang="el-GR" dirty="0" smtClean="0">
                <a:latin typeface="+mj-lt"/>
              </a:rPr>
              <a:t>Ανάλογα με τη φύση του προβλήματος, διακρίνουμε τις εξής περιπτώσεις: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</a:t>
            </a:r>
            <a:r>
              <a:rPr lang="en-US" b="1" dirty="0" err="1" smtClean="0">
                <a:latin typeface="+mj-lt"/>
              </a:rPr>
              <a:t>i</a:t>
            </a:r>
            <a:r>
              <a:rPr lang="el-GR" b="1" dirty="0" smtClean="0">
                <a:latin typeface="+mj-lt"/>
              </a:rPr>
              <a:t>) </a:t>
            </a:r>
            <a:r>
              <a:rPr lang="el-GR" b="1" dirty="0" err="1" smtClean="0">
                <a:latin typeface="+mj-lt"/>
              </a:rPr>
              <a:t>αριστερόπλευρος</a:t>
            </a:r>
            <a:r>
              <a:rPr lang="el-GR" b="1" dirty="0" smtClean="0">
                <a:latin typeface="+mj-lt"/>
              </a:rPr>
              <a:t> έλεγχος</a:t>
            </a:r>
          </a:p>
          <a:p>
            <a:pPr>
              <a:buFontTx/>
              <a:buNone/>
              <a:defRPr/>
            </a:pPr>
            <a:r>
              <a:rPr lang="el-GR" dirty="0" smtClean="0"/>
              <a:t>               </a:t>
            </a:r>
            <a:r>
              <a:rPr lang="el-GR" b="1" dirty="0" smtClean="0"/>
              <a:t> </a:t>
            </a:r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endParaRPr lang="el-GR" dirty="0"/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2535" name="Object 1"/>
          <p:cNvGraphicFramePr>
            <a:graphicFrameLocks noChangeAspect="1"/>
          </p:cNvGraphicFramePr>
          <p:nvPr/>
        </p:nvGraphicFramePr>
        <p:xfrm>
          <a:off x="2555776" y="4293096"/>
          <a:ext cx="3052762" cy="1460500"/>
        </p:xfrm>
        <a:graphic>
          <a:graphicData uri="http://schemas.openxmlformats.org/presentationml/2006/ole">
            <p:oleObj spid="_x0000_s251906" name="Equation" r:id="rId3" imgW="952500" imgH="4572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Ελεγχος</a:t>
            </a:r>
            <a:r>
              <a:rPr lang="el-GR" altLang="el-GR" dirty="0" smtClean="0"/>
              <a:t> για τη μέση τιμή</a:t>
            </a:r>
          </a:p>
        </p:txBody>
      </p:sp>
      <p:sp>
        <p:nvSpPr>
          <p:cNvPr id="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l-GR" b="1" dirty="0" smtClean="0"/>
              <a:t> </a:t>
            </a:r>
            <a:r>
              <a:rPr lang="en-US" b="1" dirty="0" smtClean="0"/>
              <a:t>ii</a:t>
            </a:r>
            <a:r>
              <a:rPr lang="el-GR" b="1" dirty="0" smtClean="0"/>
              <a:t>) </a:t>
            </a:r>
            <a:r>
              <a:rPr lang="el-GR" b="1" dirty="0" err="1" smtClean="0">
                <a:latin typeface="+mj-lt"/>
              </a:rPr>
              <a:t>δεξιόπλευρος</a:t>
            </a:r>
            <a:r>
              <a:rPr lang="el-GR" b="1" dirty="0" smtClean="0">
                <a:latin typeface="+mj-lt"/>
              </a:rPr>
              <a:t> έλεγχος</a:t>
            </a:r>
            <a:endParaRPr lang="en-US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n-US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n-US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n-US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b="1" dirty="0" smtClean="0">
                <a:latin typeface="+mj-lt"/>
              </a:rPr>
              <a:t>iii)</a:t>
            </a:r>
            <a:r>
              <a:rPr lang="el-GR" b="1" dirty="0" smtClean="0">
                <a:latin typeface="+mj-lt"/>
              </a:rPr>
              <a:t>δίπλευρος έλεγχος</a:t>
            </a:r>
          </a:p>
          <a:p>
            <a:pPr>
              <a:buFontTx/>
              <a:buNone/>
              <a:defRPr/>
            </a:pPr>
            <a:endParaRPr lang="el-GR" dirty="0" smtClean="0"/>
          </a:p>
        </p:txBody>
      </p:sp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3559" name="Object 1"/>
          <p:cNvGraphicFramePr>
            <a:graphicFrameLocks noChangeAspect="1"/>
          </p:cNvGraphicFramePr>
          <p:nvPr/>
        </p:nvGraphicFramePr>
        <p:xfrm>
          <a:off x="857250" y="2357438"/>
          <a:ext cx="2643188" cy="1412875"/>
        </p:xfrm>
        <a:graphic>
          <a:graphicData uri="http://schemas.openxmlformats.org/presentationml/2006/ole">
            <p:oleObj spid="_x0000_s252930" name="Equation" r:id="rId3" imgW="952500" imgH="457200" progId="Equation.3">
              <p:embed/>
            </p:oleObj>
          </a:graphicData>
        </a:graphic>
      </p:graphicFrame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3561" name="Object 8"/>
          <p:cNvGraphicFramePr>
            <a:graphicFrameLocks noChangeAspect="1"/>
          </p:cNvGraphicFramePr>
          <p:nvPr/>
        </p:nvGraphicFramePr>
        <p:xfrm>
          <a:off x="1571625" y="4643438"/>
          <a:ext cx="1714500" cy="1285875"/>
        </p:xfrm>
        <a:graphic>
          <a:graphicData uri="http://schemas.openxmlformats.org/presentationml/2006/ole">
            <p:oleObj spid="_x0000_s252931" name="Equation" r:id="rId4" imgW="685800" imgH="4572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214313" y="1600200"/>
            <a:ext cx="8929687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   </a:t>
            </a:r>
            <a:r>
              <a:rPr lang="el-GR" dirty="0" smtClean="0">
                <a:latin typeface="+mj-lt"/>
              </a:rPr>
              <a:t>Ένα πρόβλημα ελέγχου ονομάζεται </a:t>
            </a:r>
            <a:r>
              <a:rPr lang="el-GR" b="1" dirty="0" smtClean="0">
                <a:latin typeface="+mj-lt"/>
              </a:rPr>
              <a:t>μονόπλευρο </a:t>
            </a:r>
            <a:r>
              <a:rPr lang="el-GR" b="1" i="1" dirty="0" smtClean="0">
                <a:latin typeface="+mj-lt"/>
              </a:rPr>
              <a:t>(</a:t>
            </a:r>
            <a:r>
              <a:rPr lang="en-US" b="1" i="1" dirty="0" smtClean="0">
                <a:latin typeface="+mj-lt"/>
              </a:rPr>
              <a:t>one</a:t>
            </a:r>
            <a:r>
              <a:rPr lang="el-GR" b="1" i="1" dirty="0" smtClean="0">
                <a:latin typeface="+mj-lt"/>
              </a:rPr>
              <a:t>-</a:t>
            </a:r>
            <a:r>
              <a:rPr lang="en-US" b="1" i="1" dirty="0" smtClean="0">
                <a:latin typeface="+mj-lt"/>
              </a:rPr>
              <a:t>sided</a:t>
            </a:r>
            <a:r>
              <a:rPr lang="el-GR" b="1" i="1" dirty="0" smtClean="0">
                <a:latin typeface="+mj-lt"/>
              </a:rPr>
              <a:t>)</a:t>
            </a:r>
            <a:r>
              <a:rPr lang="el-GR" b="1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αν μόνον οι αποκλίσεις προς μία κατεύθυνση από την μηδενική υπόθεση επιβάλλουν διαφορετική ενέργεια απ’ </a:t>
            </a:r>
            <a:r>
              <a:rPr lang="el-GR" dirty="0" err="1" smtClean="0">
                <a:latin typeface="+mj-lt"/>
              </a:rPr>
              <a:t>ό,τι</a:t>
            </a:r>
            <a:r>
              <a:rPr lang="el-GR" dirty="0" smtClean="0">
                <a:latin typeface="+mj-lt"/>
              </a:rPr>
              <a:t> στην μηδενική</a:t>
            </a:r>
            <a:endParaRPr lang="el-GR" dirty="0"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Ορθογώνιο"/>
          <p:cNvSpPr/>
          <p:nvPr/>
        </p:nvSpPr>
        <p:spPr>
          <a:xfrm>
            <a:off x="1691680" y="476672"/>
            <a:ext cx="6028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4400" b="1" dirty="0" err="1" smtClean="0"/>
              <a:t>Ελεγχος</a:t>
            </a:r>
            <a:r>
              <a:rPr lang="el-GR" altLang="el-GR" sz="4400" b="1" dirty="0" smtClean="0"/>
              <a:t> για τη μέση τιμή</a:t>
            </a:r>
            <a:endParaRPr lang="el-G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- Τίτλος"/>
          <p:cNvSpPr>
            <a:spLocks noGrp="1"/>
          </p:cNvSpPr>
          <p:nvPr>
            <p:ph type="title"/>
          </p:nvPr>
        </p:nvSpPr>
        <p:spPr>
          <a:xfrm>
            <a:off x="467544" y="1124744"/>
            <a:ext cx="928687" cy="488950"/>
          </a:xfrm>
        </p:spPr>
        <p:txBody>
          <a:bodyPr>
            <a:normAutofit fontScale="90000"/>
          </a:bodyPr>
          <a:lstStyle/>
          <a:p>
            <a:r>
              <a:rPr lang="en-US" altLang="el-GR" sz="3200" b="1" dirty="0" smtClean="0"/>
              <a:t>A</a:t>
            </a:r>
            <a:r>
              <a:rPr lang="el-GR" altLang="el-GR" sz="3200" b="1" dirty="0" smtClean="0"/>
              <a:t>ν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4525963"/>
          </a:xfrm>
        </p:spPr>
        <p:txBody>
          <a:bodyPr/>
          <a:lstStyle/>
          <a:p>
            <a:pPr>
              <a:defRPr/>
            </a:pPr>
            <a:r>
              <a:rPr lang="el-GR" b="1" dirty="0" smtClean="0">
                <a:latin typeface="+mj-lt"/>
              </a:rPr>
              <a:t>η κατανομή πληθυσμού μπορεί να υποτεθεί κανονική με διακύμανση γνωστή</a:t>
            </a:r>
          </a:p>
          <a:p>
            <a:pPr>
              <a:defRPr/>
            </a:pPr>
            <a:r>
              <a:rPr lang="el-GR" b="1" dirty="0" smtClean="0">
                <a:latin typeface="+mj-lt"/>
              </a:rPr>
              <a:t>στο (</a:t>
            </a:r>
            <a:r>
              <a:rPr lang="el-GR" b="1" i="1" dirty="0" smtClean="0">
                <a:latin typeface="+mj-lt"/>
              </a:rPr>
              <a:t>τυχαίο</a:t>
            </a:r>
            <a:r>
              <a:rPr lang="el-GR" b="1" dirty="0" smtClean="0">
                <a:latin typeface="+mj-lt"/>
              </a:rPr>
              <a:t>) δείγμα υπολογίζουμε την τιμή         ( = δειγματικός μέσος) και </a:t>
            </a:r>
          </a:p>
          <a:p>
            <a:pPr>
              <a:buFontTx/>
              <a:buNone/>
              <a:defRPr/>
            </a:pPr>
            <a:r>
              <a:rPr lang="el-GR" dirty="0" smtClean="0"/>
              <a:t>   </a:t>
            </a:r>
            <a:endParaRPr lang="el-GR" dirty="0"/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5607" name="Object 1"/>
          <p:cNvGraphicFramePr>
            <a:graphicFrameLocks noChangeAspect="1"/>
          </p:cNvGraphicFramePr>
          <p:nvPr/>
        </p:nvGraphicFramePr>
        <p:xfrm>
          <a:off x="8172400" y="2708920"/>
          <a:ext cx="393700" cy="557212"/>
        </p:xfrm>
        <a:graphic>
          <a:graphicData uri="http://schemas.openxmlformats.org/presentationml/2006/ole">
            <p:oleObj spid="_x0000_s253954" name="Equation" r:id="rId3" imgW="139579" imgH="164957" progId="Equation.3">
              <p:embed/>
            </p:oleObj>
          </a:graphicData>
        </a:graphic>
      </p:graphicFrame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5609" name="Object 3"/>
          <p:cNvGraphicFramePr>
            <a:graphicFrameLocks noChangeAspect="1"/>
          </p:cNvGraphicFramePr>
          <p:nvPr/>
        </p:nvGraphicFramePr>
        <p:xfrm>
          <a:off x="1857375" y="4214813"/>
          <a:ext cx="2470150" cy="1509712"/>
        </p:xfrm>
        <a:graphic>
          <a:graphicData uri="http://schemas.openxmlformats.org/presentationml/2006/ole">
            <p:oleObj spid="_x0000_s253955" name="Equation" r:id="rId4" imgW="685800" imgH="419100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71500" y="764704"/>
            <a:ext cx="8572500" cy="584041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l-GR" dirty="0" smtClean="0"/>
              <a:t>   </a:t>
            </a:r>
            <a:r>
              <a:rPr lang="el-GR" b="1" dirty="0" smtClean="0">
                <a:latin typeface="+mj-lt"/>
              </a:rPr>
              <a:t>το κριτήριο αποφάσεως , για τα τρία είδη ελέγχου, αντίστοιχα: 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Η μηδενική απόφαση θα απορριφθεί αν </a:t>
            </a:r>
          </a:p>
          <a:p>
            <a:pPr marL="0" indent="0">
              <a:buFontTx/>
              <a:buNone/>
              <a:defRPr/>
            </a:pPr>
            <a:r>
              <a:rPr lang="el-GR" dirty="0" smtClean="0"/>
              <a:t>   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l-GR" dirty="0" smtClean="0"/>
              <a:t>    </a:t>
            </a:r>
            <a:r>
              <a:rPr lang="en-US" dirty="0" smtClean="0"/>
              <a:t>ii)</a:t>
            </a:r>
            <a:endParaRPr lang="el-GR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l-GR" dirty="0" smtClean="0"/>
              <a:t>     </a:t>
            </a:r>
            <a:r>
              <a:rPr lang="en-US" dirty="0" smtClean="0"/>
              <a:t>iii)</a:t>
            </a: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6630" name="Object 1"/>
          <p:cNvGraphicFramePr>
            <a:graphicFrameLocks noChangeAspect="1"/>
          </p:cNvGraphicFramePr>
          <p:nvPr/>
        </p:nvGraphicFramePr>
        <p:xfrm>
          <a:off x="1691680" y="4653136"/>
          <a:ext cx="2182813" cy="781050"/>
        </p:xfrm>
        <a:graphic>
          <a:graphicData uri="http://schemas.openxmlformats.org/presentationml/2006/ole">
            <p:oleObj spid="_x0000_s254978" name="Equation" r:id="rId3" imgW="698197" imgH="253890" progId="Equation.3">
              <p:embed/>
            </p:oleObj>
          </a:graphicData>
        </a:graphic>
      </p:graphicFrame>
      <p:sp>
        <p:nvSpPr>
          <p:cNvPr id="266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6632" name="Object 3"/>
          <p:cNvGraphicFramePr>
            <a:graphicFrameLocks noChangeAspect="1"/>
          </p:cNvGraphicFramePr>
          <p:nvPr/>
        </p:nvGraphicFramePr>
        <p:xfrm>
          <a:off x="1547664" y="3501008"/>
          <a:ext cx="1857375" cy="742950"/>
        </p:xfrm>
        <a:graphic>
          <a:graphicData uri="http://schemas.openxmlformats.org/presentationml/2006/ole">
            <p:oleObj spid="_x0000_s254979" name="Equation" r:id="rId4" imgW="571252" imgH="228501" progId="Equation.3">
              <p:embed/>
            </p:oleObj>
          </a:graphicData>
        </a:graphic>
      </p:graphicFrame>
      <p:sp>
        <p:nvSpPr>
          <p:cNvPr id="266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26634" name="Object 5"/>
          <p:cNvGraphicFramePr>
            <a:graphicFrameLocks noChangeAspect="1"/>
          </p:cNvGraphicFramePr>
          <p:nvPr/>
        </p:nvGraphicFramePr>
        <p:xfrm>
          <a:off x="1475656" y="2348880"/>
          <a:ext cx="1820862" cy="714375"/>
        </p:xfrm>
        <a:graphic>
          <a:graphicData uri="http://schemas.openxmlformats.org/presentationml/2006/ole">
            <p:oleObj spid="_x0000_s254980" name="Equation" r:id="rId5" imgW="647700" imgH="22860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 descr="13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2868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3"/>
          <p:cNvSpPr>
            <a:spLocks noChangeArrowheads="1"/>
          </p:cNvSpPr>
          <p:nvPr/>
        </p:nvSpPr>
        <p:spPr bwMode="auto">
          <a:xfrm>
            <a:off x="357188" y="620688"/>
            <a:ext cx="87868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el-GR" altLang="el-GR" sz="2800" b="1" dirty="0">
              <a:cs typeface="Times New Roman" pitchFamily="18" charset="0"/>
            </a:endParaRPr>
          </a:p>
          <a:p>
            <a:pPr algn="just" eaLnBrk="0" hangingPunct="0"/>
            <a:r>
              <a:rPr lang="el-GR" altLang="el-GR" sz="2800" b="1" dirty="0">
                <a:cs typeface="Times New Roman" pitchFamily="18" charset="0"/>
              </a:rPr>
              <a:t> </a:t>
            </a:r>
            <a:r>
              <a:rPr lang="en-US" altLang="el-GR" sz="3200" b="1" dirty="0">
                <a:cs typeface="Times New Roman" pitchFamily="18" charset="0"/>
              </a:rPr>
              <a:t>H</a:t>
            </a:r>
            <a:r>
              <a:rPr lang="el-GR" altLang="el-GR" sz="3200" b="1" baseline="-30000" dirty="0">
                <a:cs typeface="Times New Roman" pitchFamily="18" charset="0"/>
              </a:rPr>
              <a:t>0</a:t>
            </a:r>
            <a:r>
              <a:rPr lang="el-GR" altLang="el-GR" sz="3200" b="1" dirty="0">
                <a:cs typeface="Times New Roman" pitchFamily="18" charset="0"/>
              </a:rPr>
              <a:t>: μ = μ</a:t>
            </a:r>
            <a:r>
              <a:rPr lang="el-GR" altLang="el-GR" sz="3200" b="1" baseline="-30000" dirty="0">
                <a:cs typeface="Times New Roman" pitchFamily="18" charset="0"/>
              </a:rPr>
              <a:t>0</a:t>
            </a:r>
            <a:endParaRPr lang="el-GR" altLang="el-GR" sz="2000" b="1" dirty="0"/>
          </a:p>
          <a:p>
            <a:pPr algn="just" eaLnBrk="0" hangingPunct="0"/>
            <a:r>
              <a:rPr lang="el-GR" altLang="el-GR" sz="3200" b="1" dirty="0">
                <a:cs typeface="Times New Roman" pitchFamily="18" charset="0"/>
              </a:rPr>
              <a:t> </a:t>
            </a:r>
            <a:r>
              <a:rPr lang="en-US" altLang="el-GR" sz="3200" b="1" dirty="0">
                <a:cs typeface="Times New Roman" pitchFamily="18" charset="0"/>
              </a:rPr>
              <a:t>H</a:t>
            </a:r>
            <a:r>
              <a:rPr lang="el-GR" altLang="el-GR" sz="3200" b="1" baseline="-30000" dirty="0">
                <a:cs typeface="Times New Roman" pitchFamily="18" charset="0"/>
              </a:rPr>
              <a:t>ε</a:t>
            </a:r>
            <a:r>
              <a:rPr lang="el-GR" altLang="el-GR" sz="3200" b="1" dirty="0">
                <a:cs typeface="Times New Roman" pitchFamily="18" charset="0"/>
              </a:rPr>
              <a:t>: μ &lt; μ</a:t>
            </a:r>
            <a:r>
              <a:rPr lang="el-GR" altLang="el-GR" sz="3200" b="1" baseline="-30000" dirty="0">
                <a:cs typeface="Times New Roman" pitchFamily="18" charset="0"/>
              </a:rPr>
              <a:t>0</a:t>
            </a:r>
            <a:endParaRPr lang="el-GR" altLang="el-GR" sz="4800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 descr="13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4 - Τίτλος"/>
          <p:cNvSpPr txBox="1">
            <a:spLocks/>
          </p:cNvSpPr>
          <p:nvPr/>
        </p:nvSpPr>
        <p:spPr>
          <a:xfrm>
            <a:off x="683568" y="1196752"/>
            <a:ext cx="2786063" cy="1154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l-GR" altLang="el-GR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l-GR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μ = μ</a:t>
            </a:r>
            <a:r>
              <a:rPr kumimoji="0" lang="el-GR" altLang="el-GR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l-GR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el-GR" altLang="el-GR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</a:t>
            </a:r>
            <a:r>
              <a:rPr kumimoji="0" lang="el-GR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μ &gt; μ</a:t>
            </a:r>
            <a:r>
              <a:rPr kumimoji="0" lang="el-GR" altLang="el-GR" sz="32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l-GR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alt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altLang="el-G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Άδειες Χρήσης</a:t>
            </a:r>
          </a:p>
        </p:txBody>
      </p:sp>
      <p:sp>
        <p:nvSpPr>
          <p:cNvPr id="28678" name="Subtitle 8"/>
          <p:cNvSpPr txBox="1">
            <a:spLocks/>
          </p:cNvSpPr>
          <p:nvPr/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Το παρόν εκπαιδευτικό υλικό υπόκειται σε άδειες χρήσης Creative Commons.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2800">
                <a:solidFill>
                  <a:srgbClr val="000000"/>
                </a:solidFill>
                <a:latin typeface="Calibri" pitchFamily="34" charset="0"/>
              </a:rPr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2867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4117975"/>
            <a:ext cx="158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6" descr="1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395536" y="548680"/>
            <a:ext cx="316547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el-GR" altLang="el-GR" sz="1100">
              <a:cs typeface="Times New Roman" pitchFamily="18" charset="0"/>
            </a:endParaRPr>
          </a:p>
          <a:p>
            <a:pPr algn="just" eaLnBrk="0" hangingPunct="0"/>
            <a:r>
              <a:rPr lang="en-US" altLang="el-GR" sz="3200" b="1">
                <a:cs typeface="Times New Roman" pitchFamily="18" charset="0"/>
              </a:rPr>
              <a:t>H</a:t>
            </a:r>
            <a:r>
              <a:rPr lang="en-US" altLang="el-GR" sz="3200" b="1" baseline="-30000">
                <a:cs typeface="Times New Roman" pitchFamily="18" charset="0"/>
              </a:rPr>
              <a:t>0</a:t>
            </a:r>
            <a:r>
              <a:rPr lang="en-US" altLang="el-GR" sz="3200" b="1">
                <a:cs typeface="Times New Roman" pitchFamily="18" charset="0"/>
              </a:rPr>
              <a:t>: </a:t>
            </a:r>
            <a:r>
              <a:rPr lang="el-GR" altLang="el-GR" sz="3200" b="1">
                <a:cs typeface="Times New Roman" pitchFamily="18" charset="0"/>
              </a:rPr>
              <a:t>μ</a:t>
            </a:r>
            <a:r>
              <a:rPr lang="en-US" altLang="el-GR" sz="3200" b="1">
                <a:cs typeface="Times New Roman" pitchFamily="18" charset="0"/>
              </a:rPr>
              <a:t> = </a:t>
            </a:r>
            <a:r>
              <a:rPr lang="el-GR" altLang="el-GR" sz="3200" b="1">
                <a:cs typeface="Times New Roman" pitchFamily="18" charset="0"/>
              </a:rPr>
              <a:t>μ</a:t>
            </a:r>
            <a:r>
              <a:rPr lang="en-US" altLang="el-GR" sz="3200" b="1" baseline="-30000">
                <a:cs typeface="Times New Roman" pitchFamily="18" charset="0"/>
              </a:rPr>
              <a:t>0                      </a:t>
            </a:r>
            <a:endParaRPr lang="el-GR" altLang="el-GR" sz="2000" b="1"/>
          </a:p>
          <a:p>
            <a:pPr algn="just" eaLnBrk="0" hangingPunct="0"/>
            <a:r>
              <a:rPr lang="en-US" altLang="el-GR" sz="3200" b="1">
                <a:cs typeface="Times New Roman" pitchFamily="18" charset="0"/>
              </a:rPr>
              <a:t>H</a:t>
            </a:r>
            <a:r>
              <a:rPr lang="el-GR" altLang="el-GR" sz="3200" b="1" baseline="-30000">
                <a:cs typeface="Times New Roman" pitchFamily="18" charset="0"/>
              </a:rPr>
              <a:t>ε</a:t>
            </a:r>
            <a:r>
              <a:rPr lang="en-US" altLang="el-GR" sz="3200" b="1">
                <a:cs typeface="Times New Roman" pitchFamily="18" charset="0"/>
              </a:rPr>
              <a:t>: </a:t>
            </a:r>
            <a:r>
              <a:rPr lang="el-GR" altLang="el-GR" sz="3200" b="1">
                <a:cs typeface="Times New Roman" pitchFamily="18" charset="0"/>
              </a:rPr>
              <a:t>μ </a:t>
            </a:r>
            <a:r>
              <a:rPr lang="el-GR" altLang="el-GR" sz="3200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</a:t>
            </a:r>
            <a:r>
              <a:rPr lang="el-GR" altLang="el-GR" sz="3200" b="1">
                <a:cs typeface="Times New Roman" pitchFamily="18" charset="0"/>
              </a:rPr>
              <a:t> μ</a:t>
            </a:r>
            <a:r>
              <a:rPr lang="en-US" altLang="el-GR" sz="3200" b="1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lang="en-US" altLang="el-GR" sz="3200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 </a:t>
            </a: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14313" y="1556792"/>
            <a:ext cx="8929687" cy="4911725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latin typeface="+mj-lt"/>
              </a:rPr>
              <a:t>Το </a:t>
            </a:r>
            <a:r>
              <a:rPr lang="el-GR" b="1" dirty="0" smtClean="0">
                <a:latin typeface="+mj-lt"/>
              </a:rPr>
              <a:t>α </a:t>
            </a:r>
            <a:r>
              <a:rPr lang="el-GR" dirty="0" smtClean="0">
                <a:latin typeface="+mj-lt"/>
              </a:rPr>
              <a:t>ονομάζεται </a:t>
            </a:r>
            <a:r>
              <a:rPr lang="el-GR" b="1" dirty="0" smtClean="0">
                <a:latin typeface="+mj-lt"/>
              </a:rPr>
              <a:t>επίπεδο σημαντικότητας</a:t>
            </a:r>
            <a:r>
              <a:rPr lang="el-GR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 Επιλέγεται από τον ερευνητή, συνήθως στο 0.05 ή στο 0.01 ή στο 0.10 </a:t>
            </a:r>
            <a:r>
              <a:rPr lang="el-GR" i="1" dirty="0" smtClean="0">
                <a:latin typeface="+mj-lt"/>
              </a:rPr>
              <a:t>(σπανιότερα)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Είναι η πιθανότητα να προκύψουν ακραίες τιμές κάτω από τη μηδενική υπόθεση. Σε μια τέτοια περίπτωση (</a:t>
            </a:r>
            <a:r>
              <a:rPr lang="el-GR" i="1" dirty="0" smtClean="0">
                <a:latin typeface="+mj-lt"/>
              </a:rPr>
              <a:t>προ</a:t>
            </a:r>
            <a:r>
              <a:rPr lang="el-GR" dirty="0" smtClean="0">
                <a:latin typeface="+mj-lt"/>
              </a:rPr>
              <a:t>)αποφασίζουμε να </a:t>
            </a:r>
            <a:r>
              <a:rPr lang="el-GR" dirty="0" err="1" smtClean="0">
                <a:latin typeface="+mj-lt"/>
              </a:rPr>
              <a:t>απορίψουμε</a:t>
            </a:r>
            <a:r>
              <a:rPr lang="el-GR" dirty="0" smtClean="0">
                <a:latin typeface="+mj-lt"/>
              </a:rPr>
              <a:t> την μηδενική υπόθεση εν γνώσει μας ότι μπορεί να κάνουμε ένα σφάλμα </a:t>
            </a:r>
          </a:p>
          <a:p>
            <a:pPr>
              <a:defRPr/>
            </a:pP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Ορθογώνιο"/>
          <p:cNvSpPr/>
          <p:nvPr/>
        </p:nvSpPr>
        <p:spPr>
          <a:xfrm>
            <a:off x="1691680" y="476672"/>
            <a:ext cx="60343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l-GR" sz="4400" b="1" dirty="0" smtClean="0"/>
              <a:t>E</a:t>
            </a:r>
            <a:r>
              <a:rPr lang="el-GR" altLang="el-GR" sz="4400" b="1" dirty="0" err="1" smtClean="0"/>
              <a:t>πίπεδο</a:t>
            </a:r>
            <a:r>
              <a:rPr lang="el-GR" altLang="el-GR" sz="4400" b="1" dirty="0" smtClean="0"/>
              <a:t> σημαντικότητας</a:t>
            </a:r>
            <a:endParaRPr lang="el-G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 τύπου Ι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>
                <a:latin typeface="+mj-lt"/>
              </a:rPr>
              <a:t>Είναι η απόρριψη της μηδενικής υπόθεσης ενώ ισχύει. 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l-GR" dirty="0" smtClean="0">
                <a:latin typeface="+mj-lt"/>
              </a:rPr>
              <a:t>Η πιθανότητά του ισούται με το επίπεδο σημαντικότητας α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l-GR" dirty="0" smtClean="0">
                <a:latin typeface="+mj-lt"/>
              </a:rPr>
              <a:t>Το σφάλμα τύπου Ι είναι πιθανό στην περίπτωση που απορρίπτουμε την μηδενική υπόθεση</a:t>
            </a:r>
          </a:p>
          <a:p>
            <a:pPr>
              <a:defRPr/>
            </a:pPr>
            <a:endParaRPr lang="el-GR" dirty="0">
              <a:latin typeface="+mj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Σφάλμα τύπου Ι</a:t>
            </a:r>
            <a:r>
              <a:rPr lang="en-US" dirty="0" smtClean="0"/>
              <a:t>I</a:t>
            </a:r>
            <a:endParaRPr lang="el-GR" altLang="el-GR" dirty="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l-GR" b="1" dirty="0" smtClean="0">
                <a:solidFill>
                  <a:srgbClr val="FF0000"/>
                </a:solidFill>
                <a:latin typeface="+mj-lt"/>
              </a:rPr>
              <a:t>   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Είναι η αποδοχή της μηδενικής υπόθεσης ενώ ισχύει η εναλλακτική της. 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l-GR" dirty="0" smtClean="0">
                <a:latin typeface="+mj-lt"/>
              </a:rPr>
              <a:t>Η πιθανότητά του υπολογίζεται κατά περίπτωση</a:t>
            </a:r>
            <a:endParaRPr lang="en-US" dirty="0" smtClean="0">
              <a:latin typeface="+mj-lt"/>
            </a:endParaRPr>
          </a:p>
          <a:p>
            <a:pPr>
              <a:defRPr/>
            </a:pPr>
            <a:r>
              <a:rPr lang="el-GR" dirty="0" smtClean="0">
                <a:latin typeface="+mj-lt"/>
              </a:rPr>
              <a:t>Το σφάλμα τύπου ΙΙ είναι πιθανό στην περίπτωση που την αποδεχόμαστε</a:t>
            </a:r>
          </a:p>
          <a:p>
            <a:pPr>
              <a:defRPr/>
            </a:pPr>
            <a:endParaRPr lang="el-GR" dirty="0">
              <a:latin typeface="+mj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3 - Τίτλος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08912" cy="65405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Παράδειγμα (άσκηση 4 σελ. 479)</a:t>
            </a:r>
          </a:p>
        </p:txBody>
      </p:sp>
      <p:sp>
        <p:nvSpPr>
          <p:cNvPr id="55" name="54 - Θέση περιεχομένου"/>
          <p:cNvSpPr>
            <a:spLocks noGrp="1"/>
          </p:cNvSpPr>
          <p:nvPr>
            <p:ph idx="1"/>
          </p:nvPr>
        </p:nvSpPr>
        <p:spPr>
          <a:xfrm>
            <a:off x="214313" y="1449288"/>
            <a:ext cx="8786812" cy="4572000"/>
          </a:xfrm>
        </p:spPr>
        <p:txBody>
          <a:bodyPr/>
          <a:lstStyle/>
          <a:p>
            <a:pPr>
              <a:defRPr/>
            </a:pPr>
            <a:r>
              <a:rPr lang="el-GR" b="1" dirty="0" smtClean="0">
                <a:latin typeface="+mj-lt"/>
              </a:rPr>
              <a:t>Μέση κατανάλωση βενζίνης 6.9 </a:t>
            </a:r>
            <a:r>
              <a:rPr lang="en-US" dirty="0" err="1" smtClean="0">
                <a:latin typeface="+mj-lt"/>
              </a:rPr>
              <a:t>lt</a:t>
            </a:r>
            <a:r>
              <a:rPr lang="el-GR" dirty="0" smtClean="0">
                <a:latin typeface="+mj-lt"/>
              </a:rPr>
              <a:t>/</a:t>
            </a:r>
            <a:r>
              <a:rPr lang="el-GR" b="1" dirty="0" smtClean="0">
                <a:latin typeface="+mj-lt"/>
              </a:rPr>
              <a:t>100 </a:t>
            </a:r>
            <a:r>
              <a:rPr lang="en-US" b="1" dirty="0" smtClean="0">
                <a:latin typeface="+mj-lt"/>
              </a:rPr>
              <a:t>km,</a:t>
            </a:r>
            <a:r>
              <a:rPr lang="el-GR" b="1" dirty="0" smtClean="0">
                <a:latin typeface="+mj-lt"/>
              </a:rPr>
              <a:t> δηλαδή μ=6.9</a:t>
            </a:r>
          </a:p>
          <a:p>
            <a:pPr>
              <a:defRPr/>
            </a:pPr>
            <a:r>
              <a:rPr lang="el-GR" b="1" dirty="0" smtClean="0">
                <a:latin typeface="+mj-lt"/>
              </a:rPr>
              <a:t> Η κατανάλωση Χ κανονική με σ = 0.5 </a:t>
            </a:r>
            <a:r>
              <a:rPr lang="en-US" b="1" dirty="0" err="1" smtClean="0">
                <a:latin typeface="+mj-lt"/>
              </a:rPr>
              <a:t>lt</a:t>
            </a:r>
            <a:r>
              <a:rPr lang="el-GR" b="1" dirty="0" smtClean="0">
                <a:latin typeface="+mj-lt"/>
              </a:rPr>
              <a:t>/100 </a:t>
            </a:r>
            <a:r>
              <a:rPr lang="en-US" b="1" dirty="0" smtClean="0">
                <a:latin typeface="+mj-lt"/>
              </a:rPr>
              <a:t>Km</a:t>
            </a:r>
            <a:r>
              <a:rPr lang="el-GR" b="1" dirty="0" smtClean="0">
                <a:latin typeface="+mj-lt"/>
              </a:rPr>
              <a:t> (</a:t>
            </a:r>
            <a:r>
              <a:rPr lang="el-GR" b="1" i="1" dirty="0" smtClean="0">
                <a:latin typeface="+mj-lt"/>
              </a:rPr>
              <a:t>αυτό είναι κάτι που δεν το αμφισβητούμε</a:t>
            </a:r>
            <a:r>
              <a:rPr lang="el-GR" b="1" dirty="0" smtClean="0">
                <a:latin typeface="+mj-lt"/>
              </a:rPr>
              <a:t>)</a:t>
            </a:r>
          </a:p>
          <a:p>
            <a:pPr>
              <a:defRPr/>
            </a:pPr>
            <a:r>
              <a:rPr lang="el-GR" b="1" dirty="0" smtClean="0">
                <a:latin typeface="+mj-lt"/>
              </a:rPr>
              <a:t>Να ελεγχθεί ο ισχυρισμός του κατασκευαστή στο α = 0.05 Δίνεται ότι σε </a:t>
            </a:r>
            <a:r>
              <a:rPr lang="en-US" b="1" dirty="0" smtClean="0">
                <a:latin typeface="+mj-lt"/>
              </a:rPr>
              <a:t>n=</a:t>
            </a:r>
            <a:r>
              <a:rPr lang="el-GR" b="1" dirty="0" smtClean="0">
                <a:latin typeface="+mj-lt"/>
              </a:rPr>
              <a:t>22 δοκιμές υπολογίσαμε μέση κατανάλωση               </a:t>
            </a:r>
            <a:r>
              <a:rPr lang="en-US" b="1" dirty="0" smtClean="0">
                <a:latin typeface="+mj-lt"/>
              </a:rPr>
              <a:t> </a:t>
            </a:r>
            <a:r>
              <a:rPr lang="el-GR" b="1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lt/100</a:t>
            </a:r>
            <a:r>
              <a:rPr lang="en-US" dirty="0" smtClean="0">
                <a:latin typeface="+mj-lt"/>
              </a:rPr>
              <a:t>Km</a:t>
            </a:r>
            <a:endParaRPr lang="el-GR" b="1" dirty="0">
              <a:latin typeface="+mj-lt"/>
            </a:endParaRPr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2362200" y="2270125"/>
            <a:ext cx="426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46" name="Text Box 59"/>
          <p:cNvSpPr txBox="1">
            <a:spLocks noChangeArrowheads="1"/>
          </p:cNvSpPr>
          <p:nvPr/>
        </p:nvSpPr>
        <p:spPr bwMode="auto">
          <a:xfrm>
            <a:off x="3048000" y="357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altLang="el-GR">
              <a:cs typeface="Arial" charset="0"/>
            </a:endParaRPr>
          </a:p>
        </p:txBody>
      </p:sp>
      <p:sp>
        <p:nvSpPr>
          <p:cNvPr id="3584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5848" name="Object 2"/>
          <p:cNvGraphicFramePr>
            <a:graphicFrameLocks noChangeAspect="1"/>
          </p:cNvGraphicFramePr>
          <p:nvPr/>
        </p:nvGraphicFramePr>
        <p:xfrm>
          <a:off x="3347864" y="5589240"/>
          <a:ext cx="1643063" cy="642937"/>
        </p:xfrm>
        <a:graphic>
          <a:graphicData uri="http://schemas.openxmlformats.org/presentationml/2006/ole">
            <p:oleObj spid="_x0000_s256002" r:id="rId3" imgW="431613" imgH="165028" progId="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83163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l-GR" u="sng" dirty="0" smtClean="0">
                <a:latin typeface="+mj-lt"/>
              </a:rPr>
              <a:t>Υποθέσεις που γίνονται δεκτές</a:t>
            </a:r>
            <a:r>
              <a:rPr lang="el-GR" b="1" dirty="0" smtClean="0">
                <a:latin typeface="+mj-lt"/>
              </a:rPr>
              <a:t>: η κατανάλωση Χ ακολουθεί την κανονική κατανομή, η διακύμανσή της ισούται με 0.25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l-GR" u="sng" dirty="0" smtClean="0">
                <a:latin typeface="+mj-lt"/>
              </a:rPr>
              <a:t>Η μηδενική και η εναλλακτική υπόθεση</a:t>
            </a:r>
          </a:p>
          <a:p>
            <a:pPr marL="514350" indent="-514350">
              <a:buFontTx/>
              <a:buNone/>
              <a:defRPr/>
            </a:pPr>
            <a:r>
              <a:rPr lang="el-GR" dirty="0" smtClean="0"/>
              <a:t>     </a:t>
            </a:r>
            <a:r>
              <a:rPr lang="en-US" dirty="0" smtClean="0">
                <a:latin typeface="+mj-lt"/>
              </a:rPr>
              <a:t>H</a:t>
            </a:r>
            <a:r>
              <a:rPr lang="el-GR" baseline="-25000" dirty="0" smtClean="0">
                <a:latin typeface="+mj-lt"/>
              </a:rPr>
              <a:t>0</a:t>
            </a:r>
            <a:r>
              <a:rPr lang="el-GR" dirty="0" smtClean="0">
                <a:latin typeface="+mj-lt"/>
              </a:rPr>
              <a:t>: μ = μ</a:t>
            </a:r>
            <a:r>
              <a:rPr lang="el-GR" baseline="-25000" dirty="0" smtClean="0">
                <a:latin typeface="+mj-lt"/>
              </a:rPr>
              <a:t>0</a:t>
            </a:r>
            <a:r>
              <a:rPr lang="el-GR" dirty="0" smtClean="0">
                <a:latin typeface="+mj-lt"/>
              </a:rPr>
              <a:t/>
            </a:r>
            <a:br>
              <a:rPr lang="el-GR" dirty="0" smtClean="0">
                <a:latin typeface="+mj-lt"/>
              </a:rPr>
            </a:br>
            <a:r>
              <a:rPr lang="en-US" dirty="0" smtClean="0">
                <a:latin typeface="+mj-lt"/>
              </a:rPr>
              <a:t>H</a:t>
            </a:r>
            <a:r>
              <a:rPr lang="el-GR" baseline="-25000" dirty="0" smtClean="0">
                <a:latin typeface="+mj-lt"/>
              </a:rPr>
              <a:t>ε</a:t>
            </a:r>
            <a:r>
              <a:rPr lang="el-GR" dirty="0" smtClean="0">
                <a:latin typeface="+mj-lt"/>
              </a:rPr>
              <a:t>: μ &gt; μ</a:t>
            </a:r>
            <a:r>
              <a:rPr lang="el-GR" baseline="-25000" dirty="0" smtClean="0">
                <a:latin typeface="+mj-lt"/>
              </a:rPr>
              <a:t>0</a:t>
            </a:r>
            <a:endParaRPr lang="el-GR" dirty="0" smtClean="0">
              <a:latin typeface="+mj-lt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4211960" y="5661248"/>
            <a:ext cx="4500563" cy="100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schemeClr val="tx1"/>
                </a:solidFill>
                <a:latin typeface="+mj-lt"/>
              </a:rPr>
              <a:t>Αν η κατανάλωση είναι πιο μεγάλη από όση διαφημίζεται, η παραγωγός επιχείρηση εξαπατά τους καταναλωτές</a:t>
            </a:r>
          </a:p>
        </p:txBody>
      </p:sp>
      <p:sp>
        <p:nvSpPr>
          <p:cNvPr id="10" name="9 - Διάγραμμα ροής: Διεργασία"/>
          <p:cNvSpPr/>
          <p:nvPr/>
        </p:nvSpPr>
        <p:spPr>
          <a:xfrm>
            <a:off x="4139952" y="4365104"/>
            <a:ext cx="4714875" cy="96996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schemeClr val="tx1"/>
                </a:solidFill>
                <a:latin typeface="+mj-lt"/>
              </a:rPr>
              <a:t>Πιστεύουμε την παραγωγό επιχείρηση μέχρις ότου τα δεδομένα μας  οδηγήσουν στην </a:t>
            </a:r>
            <a:r>
              <a:rPr lang="el-GR" b="1" dirty="0" err="1">
                <a:solidFill>
                  <a:schemeClr val="tx1"/>
                </a:solidFill>
                <a:latin typeface="+mj-lt"/>
              </a:rPr>
              <a:t>απόριψή</a:t>
            </a:r>
            <a:r>
              <a:rPr lang="el-GR" b="1" dirty="0">
                <a:solidFill>
                  <a:schemeClr val="tx1"/>
                </a:solidFill>
                <a:latin typeface="+mj-lt"/>
              </a:rPr>
              <a:t> της</a:t>
            </a: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flipH="1" flipV="1">
            <a:off x="2627784" y="4725144"/>
            <a:ext cx="1448718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 flipH="1" flipV="1">
            <a:off x="2411760" y="5445224"/>
            <a:ext cx="1804765" cy="6484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5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Παράδειγμα (άσκηση 4 σελ. 479)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4294967295"/>
          </p:nvPr>
        </p:nvSpPr>
        <p:spPr>
          <a:xfrm>
            <a:off x="395288" y="1452711"/>
            <a:ext cx="8497887" cy="5000625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  <a:defRPr/>
            </a:pPr>
            <a:r>
              <a:rPr lang="el-GR" dirty="0" smtClean="0">
                <a:latin typeface="+mj-lt"/>
              </a:rPr>
              <a:t>3. </a:t>
            </a:r>
            <a:r>
              <a:rPr lang="el-GR" b="1" dirty="0" smtClean="0">
                <a:latin typeface="+mj-lt"/>
              </a:rPr>
              <a:t>Για το </a:t>
            </a:r>
            <a:r>
              <a:rPr lang="el-GR" u="sng" dirty="0" smtClean="0">
                <a:latin typeface="+mj-lt"/>
              </a:rPr>
              <a:t>κριτήριο αποφάσεως </a:t>
            </a:r>
            <a:r>
              <a:rPr lang="el-GR" b="1" dirty="0" smtClean="0">
                <a:latin typeface="+mj-lt"/>
              </a:rPr>
              <a:t>έχουμε: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α=0.05, 1-α=0.95 και                   </a:t>
            </a:r>
            <a:endParaRPr lang="en-US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n-US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n-US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Επομένως,  αν</a:t>
            </a: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θα απορρίψουμε την μηδενική υπόθεση  </a:t>
            </a:r>
            <a:endParaRPr lang="el-GR" b="1" dirty="0">
              <a:latin typeface="+mj-lt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789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78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789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378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7899" name="Object 17"/>
          <p:cNvGraphicFramePr>
            <a:graphicFrameLocks noChangeAspect="1"/>
          </p:cNvGraphicFramePr>
          <p:nvPr/>
        </p:nvGraphicFramePr>
        <p:xfrm>
          <a:off x="4355976" y="1700808"/>
          <a:ext cx="3311525" cy="714375"/>
        </p:xfrm>
        <a:graphic>
          <a:graphicData uri="http://schemas.openxmlformats.org/presentationml/2006/ole">
            <p:oleObj spid="_x0000_s257026" name="Equation" r:id="rId3" imgW="1181100" imgH="228600" progId="Equation.3">
              <p:embed/>
            </p:oleObj>
          </a:graphicData>
        </a:graphic>
      </p:graphicFrame>
      <p:sp>
        <p:nvSpPr>
          <p:cNvPr id="379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7901" name="Object 19"/>
          <p:cNvGraphicFramePr>
            <a:graphicFrameLocks noChangeAspect="1"/>
          </p:cNvGraphicFramePr>
          <p:nvPr/>
        </p:nvGraphicFramePr>
        <p:xfrm>
          <a:off x="1475656" y="3933056"/>
          <a:ext cx="5357813" cy="1214438"/>
        </p:xfrm>
        <a:graphic>
          <a:graphicData uri="http://schemas.openxmlformats.org/presentationml/2006/ole">
            <p:oleObj spid="_x0000_s257027" name="Equation" r:id="rId4" imgW="1422400" imgH="419100" progId="Equation.3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53 - Τίτλος"/>
          <p:cNvSpPr txBox="1">
            <a:spLocks/>
          </p:cNvSpPr>
          <p:nvPr/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(άσκηση 4 σελ. 479)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l-GR" dirty="0" smtClean="0"/>
              <a:t>4.  </a:t>
            </a:r>
            <a:r>
              <a:rPr lang="el-GR" b="1" u="sng" dirty="0" smtClean="0">
                <a:latin typeface="+mj-lt"/>
              </a:rPr>
              <a:t>Η απόφαση</a:t>
            </a:r>
            <a:r>
              <a:rPr lang="el-GR" b="1" dirty="0" smtClean="0">
                <a:latin typeface="+mj-lt"/>
              </a:rPr>
              <a:t>: </a:t>
            </a:r>
            <a:r>
              <a:rPr lang="el-GR" dirty="0" smtClean="0">
                <a:latin typeface="+mj-lt"/>
              </a:rPr>
              <a:t>Επειδή</a:t>
            </a: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απορρίπτουμε την μηδενική υπόθεση στο επίπεδο σημαντικότητας α=0.05</a:t>
            </a:r>
            <a:endParaRPr lang="el-GR" b="1" dirty="0">
              <a:latin typeface="+mj-lt"/>
            </a:endParaRPr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38919" name="Object 1"/>
          <p:cNvGraphicFramePr>
            <a:graphicFrameLocks noChangeAspect="1"/>
          </p:cNvGraphicFramePr>
          <p:nvPr/>
        </p:nvGraphicFramePr>
        <p:xfrm>
          <a:off x="1858963" y="2857500"/>
          <a:ext cx="4995862" cy="1136650"/>
        </p:xfrm>
        <a:graphic>
          <a:graphicData uri="http://schemas.openxmlformats.org/presentationml/2006/ole">
            <p:oleObj spid="_x0000_s258050" name="Equation" r:id="rId3" imgW="1841500" imgH="4191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5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Παράδειγμα (άσκηση 4 σελ. 479)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 noGrp="1"/>
          </p:cNvGrpSpPr>
          <p:nvPr>
            <p:ph idx="1"/>
          </p:nvPr>
        </p:nvGrpSpPr>
        <p:grpSpPr bwMode="auto">
          <a:xfrm>
            <a:off x="457200" y="2143125"/>
            <a:ext cx="3686175" cy="2786063"/>
            <a:chOff x="1776" y="1008"/>
            <a:chExt cx="2256" cy="1008"/>
          </a:xfrm>
        </p:grpSpPr>
        <p:sp>
          <p:nvSpPr>
            <p:cNvPr id="39952" name="Freeform 1027"/>
            <p:cNvSpPr>
              <a:spLocks/>
            </p:cNvSpPr>
            <p:nvPr/>
          </p:nvSpPr>
          <p:spPr bwMode="auto">
            <a:xfrm>
              <a:off x="1776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  <p:sp>
          <p:nvSpPr>
            <p:cNvPr id="39953" name="Freeform 1028"/>
            <p:cNvSpPr>
              <a:spLocks/>
            </p:cNvSpPr>
            <p:nvPr/>
          </p:nvSpPr>
          <p:spPr bwMode="auto">
            <a:xfrm flipH="1">
              <a:off x="2880" y="1008"/>
              <a:ext cx="1152" cy="1008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008"/>
                <a:gd name="T14" fmla="*/ 1152 w 1152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l-GR"/>
            </a:p>
          </p:txBody>
        </p:sp>
      </p:grpSp>
      <p:cxnSp>
        <p:nvCxnSpPr>
          <p:cNvPr id="11" name="10 - Ευθεία γραμμή σύνδεσης"/>
          <p:cNvCxnSpPr/>
          <p:nvPr/>
        </p:nvCxnSpPr>
        <p:spPr>
          <a:xfrm>
            <a:off x="0" y="5000625"/>
            <a:ext cx="4714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 rot="5400000">
            <a:off x="2321719" y="41790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- Ορθογώνιο"/>
          <p:cNvSpPr/>
          <p:nvPr/>
        </p:nvSpPr>
        <p:spPr>
          <a:xfrm>
            <a:off x="4786313" y="4929188"/>
            <a:ext cx="1000125" cy="78581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Ζ</a:t>
            </a:r>
          </a:p>
        </p:txBody>
      </p:sp>
      <p:sp>
        <p:nvSpPr>
          <p:cNvPr id="24" name="23 - Ορθογώνιο"/>
          <p:cNvSpPr/>
          <p:nvPr/>
        </p:nvSpPr>
        <p:spPr>
          <a:xfrm>
            <a:off x="2357438" y="5143500"/>
            <a:ext cx="1000125" cy="5000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1.645</a:t>
            </a:r>
          </a:p>
        </p:txBody>
      </p:sp>
      <p:sp>
        <p:nvSpPr>
          <p:cNvPr id="25" name="24 - Ορθογώνιο"/>
          <p:cNvSpPr/>
          <p:nvPr/>
        </p:nvSpPr>
        <p:spPr>
          <a:xfrm>
            <a:off x="4938713" y="5000625"/>
            <a:ext cx="633412" cy="78581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Ζ</a:t>
            </a:r>
          </a:p>
        </p:txBody>
      </p:sp>
      <p:sp>
        <p:nvSpPr>
          <p:cNvPr id="26" name="25 - Ορθογώνιο"/>
          <p:cNvSpPr/>
          <p:nvPr/>
        </p:nvSpPr>
        <p:spPr>
          <a:xfrm>
            <a:off x="3929063" y="5143500"/>
            <a:ext cx="857250" cy="5000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4.69</a:t>
            </a:r>
          </a:p>
        </p:txBody>
      </p:sp>
      <p:cxnSp>
        <p:nvCxnSpPr>
          <p:cNvPr id="28" name="27 - Ευθεία γραμμή σύνδεσης"/>
          <p:cNvCxnSpPr>
            <a:endCxn id="26" idx="0"/>
          </p:cNvCxnSpPr>
          <p:nvPr/>
        </p:nvCxnSpPr>
        <p:spPr>
          <a:xfrm rot="5400000">
            <a:off x="4215607" y="5001419"/>
            <a:ext cx="28416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- Ορθογώνιο"/>
          <p:cNvSpPr/>
          <p:nvPr/>
        </p:nvSpPr>
        <p:spPr>
          <a:xfrm>
            <a:off x="1714500" y="5143500"/>
            <a:ext cx="785813" cy="5000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3" name="32 - Ορθογώνιο"/>
          <p:cNvSpPr/>
          <p:nvPr/>
        </p:nvSpPr>
        <p:spPr>
          <a:xfrm>
            <a:off x="3929063" y="1857375"/>
            <a:ext cx="4857750" cy="25717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b="1" dirty="0">
                <a:solidFill>
                  <a:schemeClr val="tx1"/>
                </a:solidFill>
              </a:rPr>
              <a:t>Η δειγματική μέση τιμή είναι τέτοια ώστε εκφρασμένη σε τιμές της Ζ είναι πολύ μεγαλύτερη  από την κριτική τιμή 1.645  Συμπεραίνουμε ότι το δείγμα δεν στηρίζει την μηδενική υπόθεση στο α=0.05 (αλλά ούτε και σε μικρότερα επίπεδα σημαντικότητας)  </a:t>
            </a:r>
          </a:p>
        </p:txBody>
      </p:sp>
      <p:sp>
        <p:nvSpPr>
          <p:cNvPr id="34" name="Freeform 43"/>
          <p:cNvSpPr>
            <a:spLocks/>
          </p:cNvSpPr>
          <p:nvPr/>
        </p:nvSpPr>
        <p:spPr bwMode="auto">
          <a:xfrm>
            <a:off x="3071813" y="3429000"/>
            <a:ext cx="1071562" cy="1571625"/>
          </a:xfrm>
          <a:custGeom>
            <a:avLst/>
            <a:gdLst>
              <a:gd name="T0" fmla="*/ 1071562 w 144"/>
              <a:gd name="T1" fmla="*/ 1571625 h 144"/>
              <a:gd name="T2" fmla="*/ 357187 w 144"/>
              <a:gd name="T3" fmla="*/ 1047750 h 144"/>
              <a:gd name="T4" fmla="*/ 0 w 144"/>
              <a:gd name="T5" fmla="*/ 0 h 144"/>
              <a:gd name="T6" fmla="*/ 0 w 144"/>
              <a:gd name="T7" fmla="*/ 1571625 h 144"/>
              <a:gd name="T8" fmla="*/ 1071562 w 144"/>
              <a:gd name="T9" fmla="*/ 1571625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144"/>
              <a:gd name="T17" fmla="*/ 144 w 14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144">
                <a:moveTo>
                  <a:pt x="144" y="144"/>
                </a:moveTo>
                <a:lnTo>
                  <a:pt x="48" y="96"/>
                </a:lnTo>
                <a:lnTo>
                  <a:pt x="0" y="0"/>
                </a:lnTo>
                <a:lnTo>
                  <a:pt x="0" y="144"/>
                </a:lnTo>
                <a:lnTo>
                  <a:pt x="144" y="144"/>
                </a:lnTo>
                <a:close/>
              </a:path>
            </a:pathLst>
          </a:custGeom>
          <a:solidFill>
            <a:srgbClr val="D9C1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5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Παράδειγμα (άσκηση 4 σελ. 479)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l-GR" dirty="0" smtClean="0">
                <a:latin typeface="+mj-lt"/>
              </a:rPr>
              <a:t>   </a:t>
            </a:r>
            <a:r>
              <a:rPr lang="el-GR" b="1" dirty="0" smtClean="0">
                <a:latin typeface="+mj-lt"/>
              </a:rPr>
              <a:t>Η τιμή πιθανότητας του ελέγχου ή </a:t>
            </a:r>
            <a:r>
              <a:rPr lang="en-US" b="1" dirty="0" smtClean="0">
                <a:latin typeface="+mj-lt"/>
              </a:rPr>
              <a:t>p-</a:t>
            </a:r>
            <a:r>
              <a:rPr lang="el-GR" b="1" dirty="0" smtClean="0">
                <a:latin typeface="+mj-lt"/>
              </a:rPr>
              <a:t>τιμή</a:t>
            </a:r>
            <a:r>
              <a:rPr lang="en-US" b="1" dirty="0" smtClean="0">
                <a:latin typeface="+mj-lt"/>
              </a:rPr>
              <a:t>:</a:t>
            </a: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</a:t>
            </a:r>
            <a:r>
              <a:rPr lang="el-GR" sz="2400" b="1" dirty="0" smtClean="0">
                <a:latin typeface="+mj-lt"/>
              </a:rPr>
              <a:t>●</a:t>
            </a:r>
            <a:r>
              <a:rPr lang="el-GR" b="1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Είναι το ελάχιστο επίπεδο σημαντικότητας στο οποίο απορρίπτεται η</a:t>
            </a:r>
            <a:r>
              <a:rPr lang="el-GR" dirty="0" smtClean="0"/>
              <a:t> </a:t>
            </a:r>
            <a:r>
              <a:rPr lang="el-GR" dirty="0" smtClean="0">
                <a:latin typeface="+mj-lt"/>
              </a:rPr>
              <a:t>Η</a:t>
            </a:r>
            <a:r>
              <a:rPr lang="el-GR" baseline="-25000" dirty="0" smtClean="0">
                <a:latin typeface="+mj-lt"/>
              </a:rPr>
              <a:t>0</a:t>
            </a:r>
            <a:endParaRPr lang="el-GR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dirty="0" smtClean="0">
                <a:latin typeface="+mj-lt"/>
              </a:rPr>
              <a:t>   </a:t>
            </a:r>
            <a:r>
              <a:rPr lang="el-GR" sz="2400" dirty="0" smtClean="0"/>
              <a:t>●</a:t>
            </a:r>
            <a:r>
              <a:rPr lang="el-GR" dirty="0" smtClean="0"/>
              <a:t> </a:t>
            </a:r>
            <a:r>
              <a:rPr lang="el-GR" dirty="0" smtClean="0">
                <a:latin typeface="+mj-lt"/>
              </a:rPr>
              <a:t>Λέγεται και </a:t>
            </a:r>
            <a:r>
              <a:rPr lang="el-GR" i="1" dirty="0" smtClean="0">
                <a:latin typeface="+mj-lt"/>
              </a:rPr>
              <a:t>εκ των υστέρων επίπεδο   σημαντικότητας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3 - Τίτλος"/>
          <p:cNvSpPr txBox="1">
            <a:spLocks/>
          </p:cNvSpPr>
          <p:nvPr/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(άσκηση 4 σελ. 479)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l-GR" b="1" smtClean="0"/>
              <a:t>Χρηματοδότηση</a:t>
            </a:r>
          </a:p>
        </p:txBody>
      </p:sp>
      <p:sp>
        <p:nvSpPr>
          <p:cNvPr id="29702" name="Content Placeholder 2"/>
          <p:cNvSpPr txBox="1">
            <a:spLocks/>
          </p:cNvSpPr>
          <p:nvPr/>
        </p:nvSpPr>
        <p:spPr bwMode="auto">
          <a:xfrm>
            <a:off x="457200" y="1530350"/>
            <a:ext cx="8229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υλοποιείται στο πλαίσιο του Επιχειρησιακού Προγράμματος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Εκπαίδευση και Δια Βίου Μάθηση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έργο «</a:t>
            </a:r>
            <a:r>
              <a:rPr lang="el-GR" altLang="el-GR" sz="2000" b="1">
                <a:solidFill>
                  <a:srgbClr val="000000"/>
                </a:solidFill>
                <a:latin typeface="Calibri" pitchFamily="34" charset="0"/>
              </a:rPr>
              <a:t>Ανοικτά Ακαδημαϊκά Μαθήματα στο TEI Ηπείρου</a:t>
            </a: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» έχει χρηματοδοτήσει μόνο τη αναδιαμόρφωση του εκπαιδευτικού υλικού.</a:t>
            </a:r>
          </a:p>
          <a:p>
            <a:pPr marL="341313" indent="-341313" algn="just">
              <a:spcBef>
                <a:spcPct val="20000"/>
              </a:spcBef>
              <a:buFont typeface="Arial" charset="0"/>
              <a:buChar char="•"/>
            </a:pPr>
            <a:r>
              <a:rPr lang="el-GR" altLang="el-GR" sz="2000">
                <a:solidFill>
                  <a:srgbClr val="000000"/>
                </a:solidFill>
                <a:latin typeface="Calibri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29703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592638"/>
            <a:ext cx="6480175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l-GR" dirty="0" smtClean="0"/>
              <a:t>  </a:t>
            </a:r>
            <a:r>
              <a:rPr lang="en-US" b="1" dirty="0" smtClean="0">
                <a:latin typeface="+mj-lt"/>
              </a:rPr>
              <a:t>p</a:t>
            </a:r>
            <a:r>
              <a:rPr lang="el-GR" b="1" dirty="0" smtClean="0">
                <a:latin typeface="+mj-lt"/>
              </a:rPr>
              <a:t>-τιμή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        </a:t>
            </a:r>
            <a:endParaRPr lang="en-US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n-US" b="1" dirty="0" smtClean="0">
                <a:latin typeface="+mj-lt"/>
              </a:rPr>
              <a:t>             </a:t>
            </a:r>
            <a:r>
              <a:rPr lang="el-GR" dirty="0" smtClean="0">
                <a:latin typeface="+mj-lt"/>
              </a:rPr>
              <a:t>=1-0.99999=0.00001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</a:t>
            </a:r>
            <a:r>
              <a:rPr lang="en-US" b="1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δηλαδή η μηδενική υπόθεση θα απορριφθεί για οποιοδήποτε επίπεδο σημαντικότητας μεγαλύτερο από 0.00001 </a:t>
            </a:r>
            <a:endParaRPr lang="el-GR" dirty="0">
              <a:latin typeface="+mj-lt"/>
            </a:endParaRP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1991" name="Object 1"/>
          <p:cNvGraphicFramePr>
            <a:graphicFrameLocks noChangeAspect="1"/>
          </p:cNvGraphicFramePr>
          <p:nvPr/>
        </p:nvGraphicFramePr>
        <p:xfrm>
          <a:off x="1928813" y="1571625"/>
          <a:ext cx="4857750" cy="642938"/>
        </p:xfrm>
        <a:graphic>
          <a:graphicData uri="http://schemas.openxmlformats.org/presentationml/2006/ole">
            <p:oleObj spid="_x0000_s259074" name="Equation" r:id="rId3" imgW="1916868" imgH="215806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Παράδειγμα (άσκηση 4 σελ. 479)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539552" y="1660525"/>
            <a:ext cx="8604448" cy="5197475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l-GR" altLang="el-GR" sz="3200" dirty="0" smtClean="0"/>
              <a:t>Αν η </a:t>
            </a:r>
            <a:r>
              <a:rPr lang="en-US" altLang="el-GR" sz="3200" dirty="0" smtClean="0"/>
              <a:t>p-</a:t>
            </a:r>
            <a:r>
              <a:rPr lang="el-GR" altLang="el-GR" sz="3200" dirty="0" smtClean="0"/>
              <a:t>τιμή είναι μικρότερη από 0.01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αυτό είναι </a:t>
            </a:r>
            <a:r>
              <a:rPr lang="el-GR" altLang="el-GR" sz="3200" i="1" dirty="0" smtClean="0"/>
              <a:t>πάρα πολύ ισχυρή </a:t>
            </a:r>
            <a:r>
              <a:rPr lang="el-GR" altLang="el-GR" sz="3200" dirty="0" smtClean="0"/>
              <a:t>ένδειξη ότι τα δεδομένα στηρίζουν την εναλλακτική υπόθεση</a:t>
            </a:r>
          </a:p>
          <a:p>
            <a:pPr marL="342900" lvl="1" indent="-342900">
              <a:buFontTx/>
              <a:buChar char="•"/>
            </a:pPr>
            <a:r>
              <a:rPr lang="el-GR" altLang="el-GR" sz="3200" dirty="0" smtClean="0"/>
              <a:t>Αν η </a:t>
            </a:r>
            <a:r>
              <a:rPr lang="en-US" altLang="el-GR" sz="3200" dirty="0" smtClean="0"/>
              <a:t>p-</a:t>
            </a:r>
            <a:r>
              <a:rPr lang="el-GR" altLang="el-GR" sz="3200" dirty="0" smtClean="0"/>
              <a:t>τιμή είναι μεταξύ 0.01 και 0.05 αυτό είναι </a:t>
            </a:r>
            <a:r>
              <a:rPr lang="el-GR" altLang="el-GR" sz="3200" i="1" dirty="0" smtClean="0"/>
              <a:t>πολύ ισχυρή ένδειξη </a:t>
            </a:r>
            <a:r>
              <a:rPr lang="el-GR" altLang="el-GR" sz="3200" dirty="0" smtClean="0"/>
              <a:t>ότι τα δεδομένα στηρίζουν την εναλλακτική υπόθεση</a:t>
            </a:r>
          </a:p>
          <a:p>
            <a:pPr marL="342900" lvl="1" indent="-342900">
              <a:buFontTx/>
              <a:buChar char="•"/>
            </a:pPr>
            <a:r>
              <a:rPr lang="el-GR" altLang="el-GR" sz="3200" dirty="0" smtClean="0"/>
              <a:t>Αν η </a:t>
            </a:r>
            <a:r>
              <a:rPr lang="en-US" altLang="el-GR" sz="3200" dirty="0" smtClean="0"/>
              <a:t>p-</a:t>
            </a:r>
            <a:r>
              <a:rPr lang="el-GR" altLang="el-GR" sz="3200" dirty="0" smtClean="0"/>
              <a:t>τιμή είναι μεταξύ 0.05 και 0.10 αυτό είναι μια  </a:t>
            </a:r>
            <a:r>
              <a:rPr lang="el-GR" altLang="el-GR" sz="3200" i="1" dirty="0" smtClean="0"/>
              <a:t>ισχνή ένδειξη </a:t>
            </a:r>
            <a:r>
              <a:rPr lang="el-GR" altLang="el-GR" sz="3200" dirty="0" smtClean="0"/>
              <a:t>ότι τα δεδομένα στηρίζουν την εναλλακτική υπόθεση</a:t>
            </a:r>
            <a:endParaRPr lang="en-US" altLang="el-GR" sz="3200" dirty="0" smtClean="0"/>
          </a:p>
          <a:p>
            <a:pPr marL="342900" lvl="1" indent="-342900">
              <a:buFontTx/>
              <a:buChar char="•"/>
            </a:pPr>
            <a:endParaRPr lang="en-US" altLang="el-GR" dirty="0" smtClean="0"/>
          </a:p>
          <a:p>
            <a:pPr marL="342900" lvl="1" indent="-342900">
              <a:buFontTx/>
              <a:buChar char="•"/>
            </a:pPr>
            <a:endParaRPr lang="en-US" altLang="el-GR" dirty="0" smtClean="0"/>
          </a:p>
          <a:p>
            <a:endParaRPr lang="el-GR" altLang="el-GR" dirty="0" smtClean="0"/>
          </a:p>
        </p:txBody>
      </p:sp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53 - Τίτλος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(άσκηση 4 σελ. 479)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Τίτλος 1"/>
          <p:cNvSpPr>
            <a:spLocks noGrp="1"/>
          </p:cNvSpPr>
          <p:nvPr>
            <p:ph type="title" idx="4294967295"/>
          </p:nvPr>
        </p:nvSpPr>
        <p:spPr>
          <a:xfrm>
            <a:off x="142875" y="549275"/>
            <a:ext cx="9001125" cy="1727200"/>
          </a:xfrm>
        </p:spPr>
        <p:txBody>
          <a:bodyPr/>
          <a:lstStyle/>
          <a:p>
            <a:pPr algn="l"/>
            <a:r>
              <a:rPr lang="el-GR" altLang="el-GR" sz="3200" b="1" smtClean="0">
                <a:solidFill>
                  <a:srgbClr val="FF0000"/>
                </a:solidFill>
              </a:rPr>
              <a:t> </a:t>
            </a:r>
            <a:r>
              <a:rPr lang="el-GR" altLang="el-GR" sz="3200" b="1" baseline="-25000" smtClean="0"/>
              <a:t/>
            </a:r>
            <a:br>
              <a:rPr lang="el-GR" altLang="el-GR" sz="3200" b="1" baseline="-25000" smtClean="0"/>
            </a:br>
            <a:endParaRPr lang="el-GR" altLang="el-GR" sz="3200" b="1" smtClean="0">
              <a:solidFill>
                <a:srgbClr val="FF0000"/>
              </a:solidFill>
            </a:endParaRPr>
          </a:p>
        </p:txBody>
      </p:sp>
      <p:sp>
        <p:nvSpPr>
          <p:cNvPr id="44037" name="8 - Ορθογώνιο"/>
          <p:cNvSpPr>
            <a:spLocks noChangeArrowheads="1"/>
          </p:cNvSpPr>
          <p:nvPr/>
        </p:nvSpPr>
        <p:spPr bwMode="auto">
          <a:xfrm>
            <a:off x="428625" y="3105150"/>
            <a:ext cx="8572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200" b="1"/>
              <a:t>α = Ρ(σφάλματος τύπου Ι) =</a:t>
            </a:r>
          </a:p>
          <a:p>
            <a:r>
              <a:rPr lang="el-GR" altLang="el-GR" sz="3200" b="1"/>
              <a:t>			 Ρ(απόρριψης Η</a:t>
            </a:r>
            <a:r>
              <a:rPr lang="el-GR" altLang="el-GR" sz="3200" b="1" baseline="-25000"/>
              <a:t>0</a:t>
            </a:r>
            <a:r>
              <a:rPr lang="el-GR" altLang="el-GR" sz="3200" b="1"/>
              <a:t> | ισχύει Η</a:t>
            </a:r>
            <a:r>
              <a:rPr lang="el-GR" altLang="el-GR" sz="3200" b="1" baseline="-25000"/>
              <a:t>0</a:t>
            </a:r>
            <a:r>
              <a:rPr lang="el-GR" altLang="el-GR" sz="3200" b="1"/>
              <a:t>)</a:t>
            </a:r>
          </a:p>
          <a:p>
            <a:r>
              <a:rPr lang="el-GR" altLang="el-GR" sz="3200" b="1"/>
              <a:t>β = Ρ(σφάλματος τύπου ΙΙ) = 			   			Ρ(αποδοχής Η</a:t>
            </a:r>
            <a:r>
              <a:rPr lang="el-GR" altLang="el-GR" sz="3200" b="1" baseline="-25000"/>
              <a:t>0</a:t>
            </a:r>
            <a:r>
              <a:rPr lang="el-GR" altLang="el-GR" sz="3200" b="1"/>
              <a:t> | ισχύει Η</a:t>
            </a:r>
            <a:r>
              <a:rPr lang="el-GR" altLang="el-GR" sz="3200" b="1" baseline="-25000"/>
              <a:t>ε</a:t>
            </a:r>
            <a:r>
              <a:rPr lang="el-GR" altLang="el-GR" sz="3200" b="1"/>
              <a:t>)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3 - Τίτλος"/>
          <p:cNvSpPr txBox="1">
            <a:spLocks/>
          </p:cNvSpPr>
          <p:nvPr/>
        </p:nvSpPr>
        <p:spPr>
          <a:xfrm>
            <a:off x="539552" y="76470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(άσκηση 4 σελ. 479)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Τίτλος 1"/>
          <p:cNvSpPr>
            <a:spLocks noGrp="1"/>
          </p:cNvSpPr>
          <p:nvPr>
            <p:ph type="title" idx="4294967295"/>
          </p:nvPr>
        </p:nvSpPr>
        <p:spPr>
          <a:xfrm>
            <a:off x="781050" y="549275"/>
            <a:ext cx="8362950" cy="1727200"/>
          </a:xfrm>
        </p:spPr>
        <p:txBody>
          <a:bodyPr/>
          <a:lstStyle/>
          <a:p>
            <a:pPr algn="l"/>
            <a:r>
              <a:rPr lang="el-GR" altLang="el-GR" sz="3200" b="1" baseline="-25000" smtClean="0"/>
              <a:t/>
            </a:r>
            <a:br>
              <a:rPr lang="el-GR" altLang="el-GR" sz="3200" b="1" baseline="-25000" smtClean="0"/>
            </a:br>
            <a:endParaRPr lang="el-GR" altLang="el-GR" sz="3200" b="1" smtClean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357188" y="1428750"/>
            <a:ext cx="8221662" cy="4697413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latin typeface="+mj-lt"/>
              </a:rPr>
              <a:t>και τα δύο είδη σφάλματος είναι </a:t>
            </a:r>
            <a:r>
              <a:rPr lang="el-GR" dirty="0" err="1" smtClean="0">
                <a:latin typeface="+mj-lt"/>
              </a:rPr>
              <a:t>προσδιορίσιμα</a:t>
            </a:r>
            <a:r>
              <a:rPr lang="el-GR" dirty="0" smtClean="0">
                <a:latin typeface="+mj-lt"/>
              </a:rPr>
              <a:t> πριν από το αποτέλεσμα της δειγματοληψίας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η </a:t>
            </a:r>
            <a:r>
              <a:rPr lang="en-US" dirty="0" smtClean="0">
                <a:latin typeface="+mj-lt"/>
              </a:rPr>
              <a:t>p-</a:t>
            </a:r>
            <a:r>
              <a:rPr lang="el-GR" dirty="0" smtClean="0">
                <a:latin typeface="+mj-lt"/>
              </a:rPr>
              <a:t>τιμή προσδιορίζεται μετά</a:t>
            </a:r>
            <a:endParaRPr lang="el-GR" dirty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el-GR" b="1" dirty="0" smtClean="0">
                <a:latin typeface="+mj-lt"/>
              </a:rPr>
              <a:t> </a:t>
            </a:r>
            <a:endParaRPr lang="el-GR" b="1" dirty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3 - Τίτλος"/>
          <p:cNvSpPr txBox="1">
            <a:spLocks/>
          </p:cNvSpPr>
          <p:nvPr/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(άσκηση 4 σελ</a:t>
            </a: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479)</a:t>
            </a:r>
            <a:endParaRPr kumimoji="0" lang="el-GR" altLang="el-G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- Ορθογώνιο"/>
          <p:cNvSpPr/>
          <p:nvPr/>
        </p:nvSpPr>
        <p:spPr>
          <a:xfrm>
            <a:off x="611560" y="2348880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sz="3200" dirty="0" smtClean="0">
                <a:solidFill>
                  <a:prstClr val="black"/>
                </a:solidFill>
              </a:rPr>
              <a:t>Όταν απορρίπτουμε τη μηδενική υπόθεση συμπεραίνουμε ότι  το δείγμα μας συνηγορεί </a:t>
            </a:r>
            <a:r>
              <a:rPr lang="el-GR" sz="3200" dirty="0" err="1" smtClean="0">
                <a:solidFill>
                  <a:prstClr val="black"/>
                </a:solidFill>
              </a:rPr>
              <a:t>υπερ</a:t>
            </a:r>
            <a:r>
              <a:rPr lang="el-GR" sz="3200" dirty="0" smtClean="0">
                <a:solidFill>
                  <a:prstClr val="black"/>
                </a:solidFill>
              </a:rPr>
              <a:t> της  εναλλακτικής</a:t>
            </a:r>
          </a:p>
          <a:p>
            <a:pPr lvl="0">
              <a:defRPr/>
            </a:pPr>
            <a:r>
              <a:rPr lang="el-GR" sz="3200" dirty="0" smtClean="0">
                <a:solidFill>
                  <a:prstClr val="black"/>
                </a:solidFill>
              </a:rPr>
              <a:t>Όταν δεν </a:t>
            </a:r>
            <a:r>
              <a:rPr lang="el-GR" sz="3200" dirty="0" err="1" smtClean="0">
                <a:solidFill>
                  <a:prstClr val="black"/>
                </a:solidFill>
              </a:rPr>
              <a:t>απορρίπουμε</a:t>
            </a:r>
            <a:r>
              <a:rPr lang="el-GR" sz="3200" dirty="0" smtClean="0">
                <a:solidFill>
                  <a:prstClr val="black"/>
                </a:solidFill>
              </a:rPr>
              <a:t> την μηδενική υπόθεση συμπεραίνουμε ότι δεν υπάρχουν ισχυρές στατιστικές ενδείξεις </a:t>
            </a:r>
            <a:r>
              <a:rPr lang="el-GR" sz="3200" dirty="0" err="1" smtClean="0">
                <a:solidFill>
                  <a:prstClr val="black"/>
                </a:solidFill>
              </a:rPr>
              <a:t>υπερ</a:t>
            </a:r>
            <a:r>
              <a:rPr lang="el-GR" sz="3200" dirty="0" smtClean="0">
                <a:solidFill>
                  <a:prstClr val="black"/>
                </a:solidFill>
              </a:rPr>
              <a:t> της εναλλακτικής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3" name="53 - Τίτλος"/>
          <p:cNvSpPr txBox="1">
            <a:spLocks/>
          </p:cNvSpPr>
          <p:nvPr/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(άσκηση 4 σελ. 479)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323528" y="1628800"/>
            <a:ext cx="84296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sz="3200" b="1" u="sng" dirty="0" smtClean="0"/>
              <a:t>Το σφάλμα τύπου ΙΙ</a:t>
            </a:r>
            <a:r>
              <a:rPr lang="en-US" altLang="el-GR" sz="3200" b="1" u="sng" dirty="0" smtClean="0"/>
              <a:t>: </a:t>
            </a:r>
            <a:r>
              <a:rPr lang="el-GR" sz="3200" dirty="0" smtClean="0"/>
              <a:t>Στον </a:t>
            </a:r>
            <a:r>
              <a:rPr lang="el-GR" sz="3200" dirty="0"/>
              <a:t>έλεγχο για τη μέση τιμή όταν η διακύμανση του πληθυσμού είναι γνωστή και ο έλεγχος γίνεται με το κριτήριο Ζ</a:t>
            </a:r>
          </a:p>
          <a:p>
            <a:pPr marL="571500" indent="-571500">
              <a:defRPr/>
            </a:pPr>
            <a:r>
              <a:rPr lang="el-GR" sz="3200" dirty="0" err="1"/>
              <a:t>π.χ</a:t>
            </a:r>
            <a:r>
              <a:rPr lang="el-GR" sz="3200" dirty="0"/>
              <a:t> για τον </a:t>
            </a:r>
            <a:r>
              <a:rPr lang="el-GR" sz="3200" b="1" u="sng" dirty="0" err="1"/>
              <a:t>δεξιόπλευρο</a:t>
            </a:r>
            <a:r>
              <a:rPr lang="el-GR" sz="3200" b="1" u="sng" dirty="0"/>
              <a:t> έλεγχο</a:t>
            </a:r>
          </a:p>
          <a:p>
            <a:pPr marL="571500" indent="-571500">
              <a:defRPr/>
            </a:pPr>
            <a:endParaRPr lang="el-GR" sz="3200" dirty="0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7111" name="Object 6"/>
          <p:cNvGraphicFramePr>
            <a:graphicFrameLocks noChangeAspect="1"/>
          </p:cNvGraphicFramePr>
          <p:nvPr/>
        </p:nvGraphicFramePr>
        <p:xfrm>
          <a:off x="1763688" y="4653136"/>
          <a:ext cx="2720975" cy="1814512"/>
        </p:xfrm>
        <a:graphic>
          <a:graphicData uri="http://schemas.openxmlformats.org/presentationml/2006/ole">
            <p:oleObj spid="_x0000_s260098" name="Equation" r:id="rId3" imgW="685800" imgH="4572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3 - Τίτλος"/>
          <p:cNvSpPr txBox="1">
            <a:spLocks/>
          </p:cNvSpPr>
          <p:nvPr/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400" b="1" dirty="0" smtClean="0"/>
              <a:t>Το σφάλμα τύπου ΙΙ</a:t>
            </a:r>
            <a:endParaRPr kumimoji="0" lang="el-GR" altLang="el-GR" sz="4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Για </a:t>
            </a:r>
            <a:r>
              <a:rPr lang="el-GR" b="1" dirty="0" err="1" smtClean="0">
                <a:latin typeface="+mj-lt"/>
              </a:rPr>
              <a:t>ε.σ</a:t>
            </a:r>
            <a:r>
              <a:rPr lang="el-GR" b="1" dirty="0" smtClean="0">
                <a:latin typeface="+mj-lt"/>
              </a:rPr>
              <a:t>. α  η μηδενική υπόθεση γίνεται δεκτή για τιμές του       οι οποίες ικανοποιούν το κριτήριο </a:t>
            </a:r>
          </a:p>
          <a:p>
            <a:pPr>
              <a:defRPr/>
            </a:pPr>
            <a:endParaRPr lang="el-GR" dirty="0"/>
          </a:p>
        </p:txBody>
      </p:sp>
      <p:graphicFrame>
        <p:nvGraphicFramePr>
          <p:cNvPr id="48134" name="Object 1"/>
          <p:cNvGraphicFramePr>
            <a:graphicFrameLocks noChangeAspect="1"/>
          </p:cNvGraphicFramePr>
          <p:nvPr/>
        </p:nvGraphicFramePr>
        <p:xfrm>
          <a:off x="2051720" y="2132856"/>
          <a:ext cx="436563" cy="495300"/>
        </p:xfrm>
        <a:graphic>
          <a:graphicData uri="http://schemas.openxmlformats.org/presentationml/2006/ole">
            <p:oleObj spid="_x0000_s261122" name="Equation" r:id="rId3" imgW="164957" imgH="190335" progId="Equation.3">
              <p:embed/>
            </p:oleObj>
          </a:graphicData>
        </a:graphic>
      </p:graphicFrame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8136" name="Object 4"/>
          <p:cNvGraphicFramePr>
            <a:graphicFrameLocks noChangeAspect="1"/>
          </p:cNvGraphicFramePr>
          <p:nvPr/>
        </p:nvGraphicFramePr>
        <p:xfrm>
          <a:off x="2000250" y="3214688"/>
          <a:ext cx="2378075" cy="1285875"/>
        </p:xfrm>
        <a:graphic>
          <a:graphicData uri="http://schemas.openxmlformats.org/presentationml/2006/ole">
            <p:oleObj spid="_x0000_s261123" name="Equation" r:id="rId4" imgW="812447" imgH="444307" progId="Equation.3">
              <p:embed/>
            </p:oleObj>
          </a:graphicData>
        </a:graphic>
      </p:graphicFrame>
      <p:sp>
        <p:nvSpPr>
          <p:cNvPr id="4813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8138" name="Object 6"/>
          <p:cNvGraphicFramePr>
            <a:graphicFrameLocks noChangeAspect="1"/>
          </p:cNvGraphicFramePr>
          <p:nvPr/>
        </p:nvGraphicFramePr>
        <p:xfrm>
          <a:off x="1785938" y="4572000"/>
          <a:ext cx="3436937" cy="1214438"/>
        </p:xfrm>
        <a:graphic>
          <a:graphicData uri="http://schemas.openxmlformats.org/presentationml/2006/ole">
            <p:oleObj spid="_x0000_s261124" name="Equation" r:id="rId5" imgW="1282700" imgH="41910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53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400" b="1" dirty="0" smtClean="0"/>
              <a:t>Το σφάλμα τύπου ΙΙ</a:t>
            </a:r>
            <a:endParaRPr kumimoji="0" lang="el-GR" altLang="el-GR" sz="4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l-GR" dirty="0" smtClean="0"/>
              <a:t>  </a:t>
            </a:r>
            <a:r>
              <a:rPr lang="el-GR" dirty="0" err="1" smtClean="0"/>
              <a:t>΄</a:t>
            </a:r>
            <a:r>
              <a:rPr lang="el-GR" b="1" dirty="0" err="1" smtClean="0">
                <a:latin typeface="+mj-lt"/>
              </a:rPr>
              <a:t>Εστω</a:t>
            </a: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(</a:t>
            </a:r>
            <a:r>
              <a:rPr lang="el-GR" i="1" dirty="0" smtClean="0">
                <a:latin typeface="+mj-lt"/>
              </a:rPr>
              <a:t>ορίζει τις περιοχές αποδοχής και απόρριψης της </a:t>
            </a:r>
            <a:r>
              <a:rPr lang="el-GR" i="1" dirty="0" smtClean="0"/>
              <a:t>Η</a:t>
            </a:r>
            <a:r>
              <a:rPr lang="el-GR" i="1" baseline="-25000" dirty="0" smtClean="0"/>
              <a:t>0</a:t>
            </a:r>
            <a:r>
              <a:rPr lang="el-GR" dirty="0" smtClean="0">
                <a:latin typeface="+mj-lt"/>
              </a:rPr>
              <a:t>)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</a:t>
            </a:r>
            <a:endParaRPr lang="el-GR" dirty="0" smtClean="0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49159" name="Object 6"/>
          <p:cNvGraphicFramePr>
            <a:graphicFrameLocks noChangeAspect="1"/>
          </p:cNvGraphicFramePr>
          <p:nvPr/>
        </p:nvGraphicFramePr>
        <p:xfrm>
          <a:off x="1285875" y="2047875"/>
          <a:ext cx="3571875" cy="1452563"/>
        </p:xfrm>
        <a:graphic>
          <a:graphicData uri="http://schemas.openxmlformats.org/presentationml/2006/ole">
            <p:oleObj spid="_x0000_s262146" name="Equation" r:id="rId3" imgW="1117600" imgH="419100" progId="Equation.3">
              <p:embed/>
            </p:oleObj>
          </a:graphicData>
        </a:graphic>
      </p:graphicFrame>
      <p:sp>
        <p:nvSpPr>
          <p:cNvPr id="4916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4916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3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l-GR" altLang="el-GR" sz="4400" b="1" dirty="0" smtClean="0"/>
              <a:t>Το σφάλμα τύπου ΙΙ</a:t>
            </a:r>
            <a:endParaRPr kumimoji="0" lang="el-GR" altLang="el-GR" sz="44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611560" y="1052736"/>
            <a:ext cx="8001000" cy="55546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β = Ρ(αποδοχής</a:t>
            </a:r>
            <a:r>
              <a:rPr lang="en-US" b="1" dirty="0" smtClean="0">
                <a:latin typeface="+mj-lt"/>
              </a:rPr>
              <a:t>    </a:t>
            </a:r>
            <a:r>
              <a:rPr lang="el-GR" b="1" dirty="0" smtClean="0">
                <a:latin typeface="+mj-lt"/>
              </a:rPr>
              <a:t>                    ) </a:t>
            </a:r>
            <a:r>
              <a:rPr lang="en-US" b="1" dirty="0" smtClean="0">
                <a:latin typeface="+mj-lt"/>
              </a:rPr>
              <a:t>     </a:t>
            </a:r>
            <a:r>
              <a:rPr lang="el-GR" b="1" dirty="0" smtClean="0">
                <a:latin typeface="+mj-lt"/>
              </a:rPr>
              <a:t>με</a:t>
            </a:r>
          </a:p>
        </p:txBody>
      </p:sp>
      <p:graphicFrame>
        <p:nvGraphicFramePr>
          <p:cNvPr id="50181" name="Object 6"/>
          <p:cNvGraphicFramePr>
            <a:graphicFrameLocks noChangeAspect="1"/>
          </p:cNvGraphicFramePr>
          <p:nvPr/>
        </p:nvGraphicFramePr>
        <p:xfrm>
          <a:off x="7020272" y="836712"/>
          <a:ext cx="1285875" cy="793750"/>
        </p:xfrm>
        <a:graphic>
          <a:graphicData uri="http://schemas.openxmlformats.org/presentationml/2006/ole">
            <p:oleObj spid="_x0000_s263170" name="Equation" r:id="rId3" imgW="482391" imgH="228501" progId="Equation.3">
              <p:embed/>
            </p:oleObj>
          </a:graphicData>
        </a:graphic>
      </p:graphicFrame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3419872" y="980728"/>
          <a:ext cx="2212975" cy="720080"/>
        </p:xfrm>
        <a:graphic>
          <a:graphicData uri="http://schemas.openxmlformats.org/presentationml/2006/ole">
            <p:oleObj spid="_x0000_s263171" name="Equation" r:id="rId4" imgW="711200" imgH="228600" progId="Equation.3">
              <p:embed/>
            </p:oleObj>
          </a:graphicData>
        </a:graphic>
      </p:graphicFrame>
      <p:sp>
        <p:nvSpPr>
          <p:cNvPr id="5018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000125" y="1500188"/>
          <a:ext cx="4352925" cy="857250"/>
        </p:xfrm>
        <a:graphic>
          <a:graphicData uri="http://schemas.openxmlformats.org/presentationml/2006/ole">
            <p:oleObj spid="_x0000_s263172" name="Equation" r:id="rId5" imgW="1244600" imgH="241300" progId="Equation.3">
              <p:embed/>
            </p:oleObj>
          </a:graphicData>
        </a:graphic>
      </p:graphicFrame>
      <p:sp>
        <p:nvSpPr>
          <p:cNvPr id="5018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5702300" y="2564904"/>
          <a:ext cx="3441700" cy="1428750"/>
        </p:xfrm>
        <a:graphic>
          <a:graphicData uri="http://schemas.openxmlformats.org/presentationml/2006/ole">
            <p:oleObj spid="_x0000_s263173" name="Equation" r:id="rId6" imgW="1092200" imgH="457200" progId="Equation.3">
              <p:embed/>
            </p:oleObj>
          </a:graphicData>
        </a:graphic>
      </p:graphicFrame>
      <p:sp>
        <p:nvSpPr>
          <p:cNvPr id="5018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1071563" y="2357438"/>
          <a:ext cx="4383087" cy="2214562"/>
        </p:xfrm>
        <a:graphic>
          <a:graphicData uri="http://schemas.openxmlformats.org/presentationml/2006/ole">
            <p:oleObj spid="_x0000_s263174" name="Equation" r:id="rId7" imgW="1714500" imgH="838200" progId="Equation.3">
              <p:embed/>
            </p:oleObj>
          </a:graphicData>
        </a:graphic>
      </p:graphicFrame>
      <p:sp>
        <p:nvSpPr>
          <p:cNvPr id="5019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1000125" y="4429125"/>
          <a:ext cx="4572000" cy="1285875"/>
        </p:xfrm>
        <a:graphic>
          <a:graphicData uri="http://schemas.openxmlformats.org/presentationml/2006/ole">
            <p:oleObj spid="_x0000_s263175" name="Equation" r:id="rId8" imgW="1473200" imgH="457200" progId="Equation.3">
              <p:embed/>
            </p:oleObj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altLang="el-GR" smtClean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l-GR" dirty="0" smtClean="0"/>
              <a:t>    </a:t>
            </a:r>
            <a:r>
              <a:rPr lang="el-GR" b="1" dirty="0" smtClean="0">
                <a:latin typeface="+mj-lt"/>
              </a:rPr>
              <a:t>όσο  μεγαλύτερη η τιμή του β, τόσο μικρότερη είναι η ικανότητα του ελέγχου να απορρίπτει μία λανθασμένη υπόθεση</a:t>
            </a:r>
            <a:endParaRPr lang="el-GR" b="1" dirty="0">
              <a:latin typeface="+mj-lt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Σκοποί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altLang="el-GR" sz="3200" dirty="0" smtClean="0">
                <a:cs typeface="Arial" charset="0"/>
              </a:rPr>
              <a:t>Μελέτη διαδικασίας ελέγχου μιας υπόθεσης για την τιμή μιας παραμέτρου -  μέση τιμή, διακύμανση, αναλογία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el-GR" altLang="el-GR" sz="3200" b="1" smtClean="0"/>
              <a:t>Η β είναι τόσο μικρότερη… 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600200"/>
            <a:ext cx="8929688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l-GR" dirty="0" smtClean="0"/>
              <a:t>   </a:t>
            </a:r>
            <a:r>
              <a:rPr lang="el-GR" sz="2000" dirty="0" err="1" smtClean="0"/>
              <a:t>●</a:t>
            </a:r>
            <a:r>
              <a:rPr lang="el-GR" b="1" dirty="0" err="1" smtClean="0">
                <a:latin typeface="+mj-lt"/>
              </a:rPr>
              <a:t>όσο</a:t>
            </a:r>
            <a:r>
              <a:rPr lang="el-GR" b="1" dirty="0" smtClean="0">
                <a:latin typeface="+mj-lt"/>
              </a:rPr>
              <a:t> αυξάνει το α </a:t>
            </a:r>
            <a:r>
              <a:rPr lang="el-GR" dirty="0" smtClean="0">
                <a:latin typeface="+mj-lt"/>
              </a:rPr>
              <a:t>(=</a:t>
            </a:r>
            <a:r>
              <a:rPr lang="el-GR" i="1" dirty="0" smtClean="0">
                <a:latin typeface="+mj-lt"/>
              </a:rPr>
              <a:t>επίπεδο σημαντικότητας)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</a:t>
            </a:r>
            <a:r>
              <a:rPr lang="el-GR" sz="2000" b="1" dirty="0" err="1" smtClean="0">
                <a:latin typeface="+mj-lt"/>
              </a:rPr>
              <a:t>●</a:t>
            </a:r>
            <a:r>
              <a:rPr lang="el-GR" b="1" dirty="0" err="1" smtClean="0">
                <a:latin typeface="+mj-lt"/>
              </a:rPr>
              <a:t>όσο</a:t>
            </a:r>
            <a:r>
              <a:rPr lang="el-GR" b="1" dirty="0" smtClean="0">
                <a:latin typeface="+mj-lt"/>
              </a:rPr>
              <a:t> μεγαλύτερο το </a:t>
            </a:r>
            <a:r>
              <a:rPr lang="en-US" b="1" dirty="0" smtClean="0">
                <a:latin typeface="+mj-lt"/>
              </a:rPr>
              <a:t>n</a:t>
            </a:r>
            <a:r>
              <a:rPr lang="el-GR" b="1" dirty="0" smtClean="0">
                <a:latin typeface="+mj-lt"/>
              </a:rPr>
              <a:t> </a:t>
            </a:r>
            <a:r>
              <a:rPr lang="el-GR" i="1" dirty="0" smtClean="0">
                <a:latin typeface="+mj-lt"/>
              </a:rPr>
              <a:t>(=μέγεθος δείγματος)</a:t>
            </a: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</a:t>
            </a:r>
            <a:r>
              <a:rPr lang="el-GR" sz="2000" b="1" dirty="0" err="1" smtClean="0">
                <a:latin typeface="+mj-lt"/>
              </a:rPr>
              <a:t>●</a:t>
            </a:r>
            <a:r>
              <a:rPr lang="el-GR" b="1" dirty="0" err="1" smtClean="0">
                <a:latin typeface="+mj-lt"/>
              </a:rPr>
              <a:t>όσο</a:t>
            </a:r>
            <a:r>
              <a:rPr lang="el-GR" b="1" dirty="0" smtClean="0">
                <a:latin typeface="+mj-lt"/>
              </a:rPr>
              <a:t> μικρότερη η σ (= </a:t>
            </a:r>
            <a:r>
              <a:rPr lang="el-GR" i="1" dirty="0" smtClean="0">
                <a:latin typeface="+mj-lt"/>
              </a:rPr>
              <a:t>η μεταβλητότητα στον πληθυσμό</a:t>
            </a:r>
            <a:r>
              <a:rPr lang="el-GR" b="1" dirty="0" smtClean="0">
                <a:latin typeface="+mj-lt"/>
              </a:rPr>
              <a:t>)</a:t>
            </a:r>
          </a:p>
          <a:p>
            <a:pPr>
              <a:buFontTx/>
              <a:buNone/>
              <a:defRPr/>
            </a:pPr>
            <a:r>
              <a:rPr lang="el-GR" b="1" dirty="0" smtClean="0"/>
              <a:t>   </a:t>
            </a:r>
            <a:r>
              <a:rPr lang="el-GR" sz="2000" b="1" dirty="0" err="1" smtClean="0"/>
              <a:t>●</a:t>
            </a:r>
            <a:r>
              <a:rPr lang="el-GR" b="1" dirty="0" err="1" smtClean="0">
                <a:latin typeface="+mj-lt"/>
              </a:rPr>
              <a:t>όσο</a:t>
            </a:r>
            <a:r>
              <a:rPr lang="el-GR" b="1" dirty="0" smtClean="0">
                <a:latin typeface="+mj-lt"/>
              </a:rPr>
              <a:t> πιο μεγάλη η διαφορά </a:t>
            </a:r>
            <a:endParaRPr lang="el-GR" b="1" dirty="0">
              <a:latin typeface="+mj-lt"/>
            </a:endParaRPr>
          </a:p>
        </p:txBody>
      </p:sp>
      <p:sp>
        <p:nvSpPr>
          <p:cNvPr id="522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2231" name="Object 1"/>
          <p:cNvGraphicFramePr>
            <a:graphicFrameLocks noChangeAspect="1"/>
          </p:cNvGraphicFramePr>
          <p:nvPr/>
        </p:nvGraphicFramePr>
        <p:xfrm>
          <a:off x="5929313" y="3643313"/>
          <a:ext cx="1617662" cy="881062"/>
        </p:xfrm>
        <a:graphic>
          <a:graphicData uri="http://schemas.openxmlformats.org/presentationml/2006/ole">
            <p:oleObj spid="_x0000_s264194" name="Equation" r:id="rId3" imgW="545626" imgH="25378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1 - Τίτλος"/>
          <p:cNvSpPr>
            <a:spLocks noGrp="1"/>
          </p:cNvSpPr>
          <p:nvPr>
            <p:ph type="title" idx="4294967295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altLang="el-GR" sz="3200" dirty="0" smtClean="0">
                <a:solidFill>
                  <a:srgbClr val="FF0000"/>
                </a:solidFill>
              </a:rPr>
              <a:t/>
            </a:r>
            <a:br>
              <a:rPr lang="el-GR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>
                <a:solidFill>
                  <a:srgbClr val="FF0000"/>
                </a:solidFill>
              </a:rPr>
              <a:t/>
            </a:r>
            <a:br>
              <a:rPr lang="el-GR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>
                <a:solidFill>
                  <a:srgbClr val="FF0000"/>
                </a:solidFill>
              </a:rPr>
              <a:t/>
            </a:r>
            <a:br>
              <a:rPr lang="el-GR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>
                <a:solidFill>
                  <a:srgbClr val="FF0000"/>
                </a:solidFill>
              </a:rPr>
              <a:t/>
            </a:r>
            <a:br>
              <a:rPr lang="el-GR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>
                <a:solidFill>
                  <a:srgbClr val="FF0000"/>
                </a:solidFill>
              </a:rPr>
              <a:t/>
            </a:r>
            <a:br>
              <a:rPr lang="el-GR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>
                <a:solidFill>
                  <a:srgbClr val="FF0000"/>
                </a:solidFill>
              </a:rPr>
              <a:t/>
            </a:r>
            <a:br>
              <a:rPr lang="el-GR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>
                <a:solidFill>
                  <a:srgbClr val="FF0000"/>
                </a:solidFill>
              </a:rPr>
              <a:t/>
            </a:r>
            <a:br>
              <a:rPr lang="el-GR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>
                <a:solidFill>
                  <a:srgbClr val="FF0000"/>
                </a:solidFill>
              </a:rPr>
              <a:t/>
            </a:r>
            <a:br>
              <a:rPr lang="el-GR" altLang="el-GR" sz="3200" dirty="0" smtClean="0">
                <a:solidFill>
                  <a:srgbClr val="FF0000"/>
                </a:solidFill>
              </a:rPr>
            </a:br>
            <a:r>
              <a:rPr lang="el-GR" altLang="el-GR" sz="4900" dirty="0" smtClean="0"/>
              <a:t> παράδειγμα (</a:t>
            </a:r>
            <a:r>
              <a:rPr lang="el-GR" altLang="el-GR" sz="4900" dirty="0" err="1" smtClean="0"/>
              <a:t>άσκ.4</a:t>
            </a:r>
            <a:r>
              <a:rPr lang="el-GR" altLang="el-GR" sz="4900" dirty="0" smtClean="0"/>
              <a:t> σελ 47) </a:t>
            </a:r>
            <a:r>
              <a:rPr lang="el-GR" altLang="el-GR" sz="3200" dirty="0" smtClean="0">
                <a:solidFill>
                  <a:srgbClr val="FF0000"/>
                </a:solidFill>
              </a:rPr>
              <a:t/>
            </a:r>
            <a:br>
              <a:rPr lang="el-GR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>
                <a:solidFill>
                  <a:srgbClr val="FF0000"/>
                </a:solidFill>
              </a:rPr>
              <a:t>	</a:t>
            </a:r>
            <a:r>
              <a:rPr lang="en-US" altLang="el-GR" sz="3200" dirty="0" smtClean="0">
                <a:solidFill>
                  <a:srgbClr val="FF0000"/>
                </a:solidFill>
              </a:rPr>
              <a:t/>
            </a:r>
            <a:br>
              <a:rPr lang="en-US" altLang="el-GR" sz="3200" dirty="0" smtClean="0">
                <a:solidFill>
                  <a:srgbClr val="FF0000"/>
                </a:solidFill>
              </a:rPr>
            </a:br>
            <a:r>
              <a:rPr lang="el-GR" altLang="el-GR" sz="3200" dirty="0" smtClean="0">
                <a:solidFill>
                  <a:srgbClr val="FF0000"/>
                </a:solidFill>
              </a:rPr>
              <a:t> </a:t>
            </a:r>
            <a:r>
              <a:rPr lang="en-US" altLang="el-GR" sz="3200" dirty="0" smtClean="0">
                <a:solidFill>
                  <a:srgbClr val="FF0000"/>
                </a:solidFill>
              </a:rPr>
              <a:t/>
            </a:r>
            <a:br>
              <a:rPr lang="en-US" altLang="el-GR" sz="3200" dirty="0" smtClean="0">
                <a:solidFill>
                  <a:srgbClr val="FF0000"/>
                </a:solidFill>
              </a:rPr>
            </a:br>
            <a:r>
              <a:rPr lang="en-US" altLang="el-GR" sz="3200" dirty="0" smtClean="0">
                <a:solidFill>
                  <a:srgbClr val="FF0000"/>
                </a:solidFill>
              </a:rPr>
              <a:t/>
            </a:r>
            <a:br>
              <a:rPr lang="en-US" altLang="el-GR" sz="3200" dirty="0" smtClean="0">
                <a:solidFill>
                  <a:srgbClr val="FF0000"/>
                </a:solidFill>
              </a:rPr>
            </a:br>
            <a:r>
              <a:rPr lang="el-GR" altLang="el-GR" sz="3200" b="1" dirty="0" smtClean="0"/>
              <a:t>	</a:t>
            </a:r>
            <a:r>
              <a:rPr lang="el-GR" altLang="el-GR" sz="3600" b="0" dirty="0" smtClean="0"/>
              <a:t>Να υπολογιστεί η πιθανότητα 	σφάλματος τύπου ΙΙ για μ = 7.1 (που 	είναι η διαφημιζόμενη κατανάλωση 	ανταγωνιστικού αυτοκινήτου)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(</a:t>
            </a:r>
            <a:r>
              <a:rPr lang="el-GR" altLang="el-GR" dirty="0" err="1" smtClean="0"/>
              <a:t>άσκ.4</a:t>
            </a:r>
            <a:r>
              <a:rPr lang="el-GR" altLang="el-GR" dirty="0" smtClean="0"/>
              <a:t> σελ 47)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l-GR" dirty="0" smtClean="0">
                <a:latin typeface="+mj-lt"/>
              </a:rPr>
              <a:t>υπολογίζουμε</a:t>
            </a:r>
            <a:r>
              <a:rPr lang="el-GR" b="1" dirty="0" smtClean="0">
                <a:latin typeface="+mj-lt"/>
              </a:rPr>
              <a:t>:</a:t>
            </a: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l-GR" b="1" dirty="0" smtClean="0">
                <a:latin typeface="+mj-lt"/>
              </a:rPr>
              <a:t>       </a:t>
            </a:r>
            <a:r>
              <a:rPr lang="el-GR" dirty="0" smtClean="0">
                <a:latin typeface="+mj-lt"/>
              </a:rPr>
              <a:t>=7.075</a:t>
            </a:r>
            <a:endParaRPr lang="el-GR" dirty="0">
              <a:latin typeface="+mj-lt"/>
            </a:endParaRP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4214813" y="2500313"/>
          <a:ext cx="3692525" cy="1452562"/>
        </p:xfrm>
        <a:graphic>
          <a:graphicData uri="http://schemas.openxmlformats.org/presentationml/2006/ole">
            <p:oleObj spid="_x0000_s265218" name="Equation" r:id="rId3" imgW="1155700" imgH="419100" progId="Equation.3">
              <p:embed/>
            </p:oleObj>
          </a:graphicData>
        </a:graphic>
      </p:graphicFrame>
      <p:graphicFrame>
        <p:nvGraphicFramePr>
          <p:cNvPr id="54279" name="Object 6"/>
          <p:cNvGraphicFramePr>
            <a:graphicFrameLocks noChangeAspect="1"/>
          </p:cNvGraphicFramePr>
          <p:nvPr/>
        </p:nvGraphicFramePr>
        <p:xfrm>
          <a:off x="642938" y="2500313"/>
          <a:ext cx="3571875" cy="1452562"/>
        </p:xfrm>
        <a:graphic>
          <a:graphicData uri="http://schemas.openxmlformats.org/presentationml/2006/ole">
            <p:oleObj spid="_x0000_s265219" name="Equation" r:id="rId4" imgW="1117600" imgH="419100" progId="Equation.3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παράδειγμα (</a:t>
            </a:r>
            <a:r>
              <a:rPr lang="el-GR" altLang="el-GR" dirty="0" err="1" smtClean="0"/>
              <a:t>άσκ.4</a:t>
            </a:r>
            <a:r>
              <a:rPr lang="el-GR" altLang="el-GR" dirty="0" smtClean="0"/>
              <a:t> σελ 47)</a:t>
            </a:r>
          </a:p>
        </p:txBody>
      </p:sp>
      <p:sp>
        <p:nvSpPr>
          <p:cNvPr id="5529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β </a:t>
            </a:r>
            <a:r>
              <a:rPr lang="el-GR" altLang="el-GR" sz="2800" smtClean="0"/>
              <a:t>= </a:t>
            </a:r>
            <a:r>
              <a:rPr lang="el-GR" altLang="el-GR" smtClean="0"/>
              <a:t>Ρ(αποδοχής</a:t>
            </a:r>
            <a:r>
              <a:rPr lang="el-GR" altLang="el-GR" b="1" smtClean="0"/>
              <a:t> </a:t>
            </a:r>
            <a:r>
              <a:rPr lang="el-GR" altLang="el-GR" smtClean="0"/>
              <a:t>Η</a:t>
            </a:r>
            <a:r>
              <a:rPr lang="el-GR" altLang="el-GR" baseline="-25000" smtClean="0"/>
              <a:t>0</a:t>
            </a:r>
            <a:r>
              <a:rPr lang="el-GR" altLang="el-GR" smtClean="0"/>
              <a:t> μ=7.1)</a:t>
            </a:r>
          </a:p>
          <a:p>
            <a:endParaRPr lang="el-GR" altLang="el-GR" smtClean="0"/>
          </a:p>
        </p:txBody>
      </p:sp>
      <p:graphicFrame>
        <p:nvGraphicFramePr>
          <p:cNvPr id="55302" name="Object 11"/>
          <p:cNvGraphicFramePr>
            <a:graphicFrameLocks noChangeAspect="1"/>
          </p:cNvGraphicFramePr>
          <p:nvPr/>
        </p:nvGraphicFramePr>
        <p:xfrm>
          <a:off x="1071563" y="3286125"/>
          <a:ext cx="5500687" cy="1143000"/>
        </p:xfrm>
        <a:graphic>
          <a:graphicData uri="http://schemas.openxmlformats.org/presentationml/2006/ole">
            <p:oleObj spid="_x0000_s266242" name="Equation" r:id="rId3" imgW="1968500" imgH="457200" progId="Equation.3">
              <p:embed/>
            </p:oleObj>
          </a:graphicData>
        </a:graphic>
      </p:graphicFrame>
      <p:graphicFrame>
        <p:nvGraphicFramePr>
          <p:cNvPr id="55303" name="Object 9"/>
          <p:cNvGraphicFramePr>
            <a:graphicFrameLocks noChangeAspect="1"/>
          </p:cNvGraphicFramePr>
          <p:nvPr/>
        </p:nvGraphicFramePr>
        <p:xfrm>
          <a:off x="1071563" y="2428875"/>
          <a:ext cx="4643437" cy="642938"/>
        </p:xfrm>
        <a:graphic>
          <a:graphicData uri="http://schemas.openxmlformats.org/presentationml/2006/ole">
            <p:oleObj spid="_x0000_s266243" name="Equation" r:id="rId4" imgW="1536700" imgH="228600" progId="Equation.3">
              <p:embed/>
            </p:oleObj>
          </a:graphicData>
        </a:graphic>
      </p:graphicFrame>
      <p:cxnSp>
        <p:nvCxnSpPr>
          <p:cNvPr id="10" name="9 - Ευθεία γραμμή σύνδεσης"/>
          <p:cNvCxnSpPr/>
          <p:nvPr/>
        </p:nvCxnSpPr>
        <p:spPr>
          <a:xfrm rot="5400000">
            <a:off x="4035425" y="1892300"/>
            <a:ext cx="357188" cy="158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05" name="Object 4"/>
          <p:cNvGraphicFramePr>
            <a:graphicFrameLocks noChangeAspect="1"/>
          </p:cNvGraphicFramePr>
          <p:nvPr/>
        </p:nvGraphicFramePr>
        <p:xfrm>
          <a:off x="1143000" y="4643438"/>
          <a:ext cx="6127750" cy="571500"/>
        </p:xfrm>
        <a:graphic>
          <a:graphicData uri="http://schemas.openxmlformats.org/presentationml/2006/ole">
            <p:oleObj spid="_x0000_s266244" name="Equation" r:id="rId5" imgW="2260600" imgH="215900" progId="Equation.3">
              <p:embed/>
            </p:oleObj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908720"/>
            <a:ext cx="9144000" cy="2232248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l-GR" sz="4000" b="1" dirty="0" smtClean="0">
                <a:latin typeface="Arial" pitchFamily="34" charset="0"/>
                <a:cs typeface="Arial" pitchFamily="34" charset="0"/>
              </a:rPr>
              <a:t>Έλεγχος για τη μέση τιμή όταν η   διακύμανση πληθυσμού είναι άγνωστη</a:t>
            </a:r>
            <a:endParaRPr lang="el-G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2699792" y="3645024"/>
            <a:ext cx="5688632" cy="1860228"/>
          </a:xfrm>
          <a:prstGeom prst="wedgeRoundRectCallout">
            <a:avLst>
              <a:gd name="adj1" fmla="val -69245"/>
              <a:gd name="adj2" fmla="val 3092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l-GR" sz="3200" b="1" dirty="0">
                <a:solidFill>
                  <a:schemeClr val="tx1"/>
                </a:solidFill>
                <a:latin typeface="+mj-lt"/>
              </a:rPr>
              <a:t>Όταν  αγνοούμε τη μέση τιμή πληθυσμού  σχεδόν πάντα αγνοούμε και την διακύμανσή του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4294967295"/>
          </p:nvPr>
        </p:nvSpPr>
        <p:spPr>
          <a:xfrm>
            <a:off x="285750" y="785813"/>
            <a:ext cx="8858250" cy="6072187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b="1" dirty="0" smtClean="0">
                <a:latin typeface="+mj-lt"/>
              </a:rPr>
              <a:t>   </a:t>
            </a:r>
            <a:r>
              <a:rPr lang="el-GR" dirty="0" smtClean="0">
                <a:latin typeface="+mj-lt"/>
              </a:rPr>
              <a:t>Στην περίπτωση αυτή ο έλεγχος θα γίνει με το </a:t>
            </a:r>
            <a:r>
              <a:rPr lang="el-GR" b="1" dirty="0" smtClean="0">
                <a:latin typeface="+mj-lt"/>
              </a:rPr>
              <a:t>κριτήριο </a:t>
            </a:r>
            <a:r>
              <a:rPr lang="en-US" b="1" dirty="0" smtClean="0">
                <a:latin typeface="+mj-lt"/>
              </a:rPr>
              <a:t>t</a:t>
            </a:r>
            <a:r>
              <a:rPr lang="el-GR" dirty="0" smtClean="0">
                <a:latin typeface="+mj-lt"/>
              </a:rPr>
              <a:t>. Ειδικότερα, η μηδενική υπόθεση απορρίπτεται για τα τρία είδη ελέγχου, αντίστοιχα, αν</a:t>
            </a:r>
            <a:r>
              <a:rPr lang="el-GR" dirty="0" smtClean="0"/>
              <a:t>:</a:t>
            </a: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	ii)</a:t>
            </a:r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r>
              <a:rPr lang="en-US" dirty="0" smtClean="0"/>
              <a:t>	iii)</a:t>
            </a:r>
            <a:endParaRPr lang="el-GR" dirty="0" smtClean="0"/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r>
              <a:rPr lang="el-GR" dirty="0" smtClean="0"/>
              <a:t>          </a:t>
            </a:r>
            <a:r>
              <a:rPr lang="el-GR" b="1" dirty="0" smtClean="0">
                <a:latin typeface="+mj-lt"/>
              </a:rPr>
              <a:t>όπου ν=</a:t>
            </a:r>
            <a:r>
              <a:rPr lang="en-US" b="1" dirty="0" smtClean="0">
                <a:latin typeface="+mj-lt"/>
              </a:rPr>
              <a:t>n-1</a:t>
            </a:r>
            <a:endParaRPr lang="el-GR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buFontTx/>
              <a:buNone/>
              <a:defRPr/>
            </a:pPr>
            <a:endParaRPr lang="el-GR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583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8374" name="Object 1"/>
          <p:cNvGraphicFramePr>
            <a:graphicFrameLocks noChangeAspect="1"/>
          </p:cNvGraphicFramePr>
          <p:nvPr/>
        </p:nvGraphicFramePr>
        <p:xfrm>
          <a:off x="1214438" y="4500563"/>
          <a:ext cx="2244725" cy="801687"/>
        </p:xfrm>
        <a:graphic>
          <a:graphicData uri="http://schemas.openxmlformats.org/presentationml/2006/ole">
            <p:oleObj spid="_x0000_s267266" name="Equation" r:id="rId3" imgW="698197" imgH="253890" progId="Equation.3">
              <p:embed/>
            </p:oleObj>
          </a:graphicData>
        </a:graphic>
      </p:graphicFrame>
      <p:sp>
        <p:nvSpPr>
          <p:cNvPr id="583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8376" name="Object 3"/>
          <p:cNvGraphicFramePr>
            <a:graphicFrameLocks noChangeAspect="1"/>
          </p:cNvGraphicFramePr>
          <p:nvPr/>
        </p:nvGraphicFramePr>
        <p:xfrm>
          <a:off x="1143000" y="3286125"/>
          <a:ext cx="2217738" cy="912813"/>
        </p:xfrm>
        <a:graphic>
          <a:graphicData uri="http://schemas.openxmlformats.org/presentationml/2006/ole">
            <p:oleObj spid="_x0000_s267267" name="Equation" r:id="rId4" imgW="596900" imgH="241300" progId="Equation.3">
              <p:embed/>
            </p:oleObj>
          </a:graphicData>
        </a:graphic>
      </p:graphicFrame>
      <p:sp>
        <p:nvSpPr>
          <p:cNvPr id="583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8378" name="Object 5"/>
          <p:cNvGraphicFramePr>
            <a:graphicFrameLocks noChangeAspect="1"/>
          </p:cNvGraphicFramePr>
          <p:nvPr/>
        </p:nvGraphicFramePr>
        <p:xfrm>
          <a:off x="1187624" y="2420888"/>
          <a:ext cx="2170112" cy="858838"/>
        </p:xfrm>
        <a:graphic>
          <a:graphicData uri="http://schemas.openxmlformats.org/presentationml/2006/ole">
            <p:oleObj spid="_x0000_s267268" name="Equation" r:id="rId5" imgW="685800" imgH="241300" progId="Equation.3">
              <p:embed/>
            </p:oleObj>
          </a:graphicData>
        </a:graphic>
      </p:graphicFrame>
      <p:sp>
        <p:nvSpPr>
          <p:cNvPr id="11" name="10 - Γελαστό πρόσωπο"/>
          <p:cNvSpPr/>
          <p:nvPr/>
        </p:nvSpPr>
        <p:spPr>
          <a:xfrm>
            <a:off x="285750" y="285750"/>
            <a:ext cx="214313" cy="28575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11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Τίτλος"/>
          <p:cNvSpPr>
            <a:spLocks noGrp="1"/>
          </p:cNvSpPr>
          <p:nvPr>
            <p:ph type="title"/>
          </p:nvPr>
        </p:nvSpPr>
        <p:spPr>
          <a:xfrm>
            <a:off x="467544" y="548680"/>
            <a:ext cx="7094562" cy="1143000"/>
          </a:xfrm>
        </p:spPr>
        <p:txBody>
          <a:bodyPr>
            <a:noAutofit/>
          </a:bodyPr>
          <a:lstStyle/>
          <a:p>
            <a:r>
              <a:rPr lang="el-GR" altLang="el-GR" dirty="0" smtClean="0"/>
              <a:t>Π</a:t>
            </a:r>
            <a:r>
              <a:rPr lang="el-GR" altLang="el-GR" b="1" dirty="0" smtClean="0"/>
              <a:t>αράδειγμα </a:t>
            </a:r>
            <a:r>
              <a:rPr lang="el-GR" altLang="el-GR" dirty="0" smtClean="0"/>
              <a:t>(σελ. 430)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70173"/>
            <a:ext cx="8229600" cy="4983163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latin typeface="+mj-lt"/>
              </a:rPr>
              <a:t>Αυτόματο μηχάνημα κόβει μεταλλικά ελάσματα των οποίων το μήκος Χ ακολουθεί την κανονική κατανομή με μ</a:t>
            </a:r>
            <a:r>
              <a:rPr lang="el-GR" dirty="0" smtClean="0">
                <a:latin typeface="+mj-lt"/>
                <a:sym typeface="Symbol"/>
              </a:rPr>
              <a:t></a:t>
            </a:r>
            <a:r>
              <a:rPr lang="el-GR" dirty="0" smtClean="0">
                <a:latin typeface="+mj-lt"/>
              </a:rPr>
              <a:t>5</a:t>
            </a:r>
            <a:r>
              <a:rPr lang="en-US" dirty="0" smtClean="0">
                <a:latin typeface="+mj-lt"/>
              </a:rPr>
              <a:t>cm</a:t>
            </a:r>
            <a:r>
              <a:rPr lang="el-GR" dirty="0" smtClean="0">
                <a:latin typeface="+mj-lt"/>
              </a:rPr>
              <a:t>. </a:t>
            </a:r>
          </a:p>
          <a:p>
            <a:pPr>
              <a:defRPr/>
            </a:pPr>
            <a:r>
              <a:rPr lang="el-GR" dirty="0" smtClean="0">
                <a:latin typeface="+mj-lt"/>
              </a:rPr>
              <a:t>Το μικρό μήκος προαναγγέλλει βλάβη και γι αυτό καθημερινά μετριέται το μήκος σε τυχαίο δείγμα </a:t>
            </a:r>
            <a:r>
              <a:rPr lang="en-US" dirty="0" smtClean="0">
                <a:latin typeface="+mj-lt"/>
              </a:rPr>
              <a:t>n</a:t>
            </a:r>
            <a:r>
              <a:rPr lang="en-US" dirty="0" smtClean="0">
                <a:latin typeface="+mj-lt"/>
                <a:sym typeface="Symbol"/>
              </a:rPr>
              <a:t></a:t>
            </a:r>
            <a:r>
              <a:rPr lang="el-GR" dirty="0" smtClean="0">
                <a:latin typeface="+mj-lt"/>
              </a:rPr>
              <a:t>20 στο οποίο υπολογίζεται η μέση τιμή      και η διακύμανση s</a:t>
            </a:r>
            <a:r>
              <a:rPr lang="el-GR" baseline="30000" dirty="0" smtClean="0">
                <a:latin typeface="+mj-lt"/>
              </a:rPr>
              <a:t>2</a:t>
            </a:r>
            <a:r>
              <a:rPr lang="el-GR" dirty="0" smtClean="0">
                <a:latin typeface="+mj-lt"/>
              </a:rPr>
              <a:t>   </a:t>
            </a:r>
          </a:p>
        </p:txBody>
      </p:sp>
      <p:sp>
        <p:nvSpPr>
          <p:cNvPr id="593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59399" name="Object 1"/>
          <p:cNvGraphicFramePr>
            <a:graphicFrameLocks noChangeAspect="1"/>
          </p:cNvGraphicFramePr>
          <p:nvPr/>
        </p:nvGraphicFramePr>
        <p:xfrm>
          <a:off x="2555776" y="4581128"/>
          <a:ext cx="428625" cy="528637"/>
        </p:xfrm>
        <a:graphic>
          <a:graphicData uri="http://schemas.openxmlformats.org/presentationml/2006/ole">
            <p:oleObj spid="_x0000_s268290" name="Equation" r:id="rId3" imgW="139579" imgH="164957" progId="Equation.3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l-GR" dirty="0" smtClean="0">
                <a:latin typeface="+mj-lt"/>
              </a:rPr>
              <a:t>Στο δείγμα μιας μέρας υπολογίσαμε μέσο μήκος                       και </a:t>
            </a:r>
            <a:r>
              <a:rPr lang="en-US" dirty="0" smtClean="0">
                <a:latin typeface="+mj-lt"/>
              </a:rPr>
              <a:t>s</a:t>
            </a:r>
            <a:r>
              <a:rPr lang="en-US" dirty="0" smtClean="0">
                <a:latin typeface="+mj-lt"/>
                <a:sym typeface="Symbol"/>
              </a:rPr>
              <a:t></a:t>
            </a:r>
            <a:r>
              <a:rPr lang="el-GR" dirty="0" smtClean="0">
                <a:latin typeface="+mj-lt"/>
              </a:rPr>
              <a:t>1</a:t>
            </a:r>
            <a:r>
              <a:rPr lang="en-US" dirty="0" smtClean="0">
                <a:latin typeface="+mj-lt"/>
              </a:rPr>
              <a:t>cm</a:t>
            </a:r>
            <a:endParaRPr lang="el-GR" dirty="0" smtClean="0">
              <a:latin typeface="+mj-lt"/>
            </a:endParaRPr>
          </a:p>
          <a:p>
            <a:pPr>
              <a:defRPr/>
            </a:pPr>
            <a:r>
              <a:rPr lang="el-GR" dirty="0" smtClean="0">
                <a:latin typeface="+mj-lt"/>
              </a:rPr>
              <a:t>Να ελεγχθεί η υπόθεση ότι το μέσο μήκος στο σύνολο της παραγωγής </a:t>
            </a:r>
            <a:r>
              <a:rPr lang="el-GR" i="1" dirty="0" smtClean="0">
                <a:latin typeface="+mj-lt"/>
              </a:rPr>
              <a:t>δεν μειώθηκε </a:t>
            </a:r>
            <a:r>
              <a:rPr lang="el-GR" dirty="0" smtClean="0">
                <a:latin typeface="+mj-lt"/>
              </a:rPr>
              <a:t>σε επίπεδο σημαντικότητας α</a:t>
            </a:r>
            <a:r>
              <a:rPr lang="el-GR" dirty="0" smtClean="0">
                <a:latin typeface="+mj-lt"/>
                <a:sym typeface="Symbol"/>
              </a:rPr>
              <a:t></a:t>
            </a:r>
            <a:r>
              <a:rPr lang="el-GR" dirty="0" smtClean="0">
                <a:latin typeface="+mj-lt"/>
              </a:rPr>
              <a:t>0.01</a:t>
            </a:r>
            <a:endParaRPr lang="el-GR" dirty="0">
              <a:latin typeface="+mj-lt"/>
            </a:endParaRPr>
          </a:p>
        </p:txBody>
      </p:sp>
      <p:sp>
        <p:nvSpPr>
          <p:cNvPr id="604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0422" name="Object 1"/>
          <p:cNvGraphicFramePr>
            <a:graphicFrameLocks noChangeAspect="1"/>
          </p:cNvGraphicFramePr>
          <p:nvPr/>
        </p:nvGraphicFramePr>
        <p:xfrm>
          <a:off x="1619672" y="2132856"/>
          <a:ext cx="1785938" cy="522288"/>
        </p:xfrm>
        <a:graphic>
          <a:graphicData uri="http://schemas.openxmlformats.org/presentationml/2006/ole">
            <p:oleObj spid="_x0000_s269314" r:id="rId3" imgW="609336" imgH="165028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- Τίτλος"/>
          <p:cNvSpPr txBox="1">
            <a:spLocks/>
          </p:cNvSpPr>
          <p:nvPr/>
        </p:nvSpPr>
        <p:spPr>
          <a:xfrm>
            <a:off x="467544" y="548680"/>
            <a:ext cx="709456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(σελ. 430)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3 - Τίτλος"/>
          <p:cNvSpPr>
            <a:spLocks noGrp="1"/>
          </p:cNvSpPr>
          <p:nvPr>
            <p:ph type="title"/>
          </p:nvPr>
        </p:nvSpPr>
        <p:spPr>
          <a:xfrm>
            <a:off x="-142875" y="274638"/>
            <a:ext cx="8829675" cy="1143000"/>
          </a:xfrm>
        </p:spPr>
        <p:txBody>
          <a:bodyPr>
            <a:normAutofit fontScale="90000"/>
          </a:bodyPr>
          <a:lstStyle/>
          <a:p>
            <a:r>
              <a:rPr lang="el-GR" altLang="el-GR" smtClean="0"/>
              <a:t/>
            </a:r>
            <a:br>
              <a:rPr lang="el-GR" altLang="el-GR" smtClean="0"/>
            </a:br>
            <a:r>
              <a:rPr lang="el-GR" altLang="el-GR" smtClean="0"/>
              <a:t> </a:t>
            </a:r>
          </a:p>
        </p:txBody>
      </p:sp>
      <p:sp>
        <p:nvSpPr>
          <p:cNvPr id="61443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l-GR" altLang="el-GR" sz="3500" dirty="0" smtClean="0"/>
              <a:t>Ο έλεγχος θα γίνει σταδιακά ως εξής</a:t>
            </a:r>
            <a:r>
              <a:rPr lang="el-GR" altLang="el-GR" sz="3500" dirty="0" smtClean="0">
                <a:solidFill>
                  <a:schemeClr val="tx2"/>
                </a:solidFill>
              </a:rPr>
              <a:t>:</a:t>
            </a:r>
          </a:p>
          <a:p>
            <a:pPr>
              <a:buFontTx/>
              <a:buNone/>
            </a:pPr>
            <a:r>
              <a:rPr lang="el-GR" altLang="el-GR" sz="3500" dirty="0" smtClean="0"/>
              <a:t>1. </a:t>
            </a:r>
            <a:r>
              <a:rPr lang="el-GR" altLang="el-GR" sz="3500" b="1" u="sng" dirty="0" smtClean="0"/>
              <a:t>Οι υποθέσεις που γίνονται δεκτές</a:t>
            </a:r>
            <a:r>
              <a:rPr lang="el-GR" altLang="el-GR" sz="3500" dirty="0" smtClean="0"/>
              <a:t>: η κατανομή πληθυσμού είναι κανονική</a:t>
            </a:r>
          </a:p>
          <a:p>
            <a:pPr>
              <a:buFontTx/>
              <a:buNone/>
            </a:pPr>
            <a:endParaRPr lang="el-GR" altLang="el-GR" sz="3500" dirty="0" smtClean="0"/>
          </a:p>
          <a:p>
            <a:pPr>
              <a:buFontTx/>
              <a:buNone/>
            </a:pPr>
            <a:r>
              <a:rPr lang="el-GR" altLang="el-GR" sz="3500" dirty="0" smtClean="0"/>
              <a:t>2. </a:t>
            </a:r>
            <a:r>
              <a:rPr lang="el-GR" altLang="el-GR" sz="3500" b="1" u="sng" dirty="0" smtClean="0"/>
              <a:t>Η μηδενική και η εναλλακτική  υπόθεση</a:t>
            </a:r>
            <a:r>
              <a:rPr lang="el-GR" altLang="el-GR" sz="3500" b="1" dirty="0" smtClean="0"/>
              <a:t>:</a:t>
            </a:r>
          </a:p>
          <a:p>
            <a:pPr>
              <a:buFontTx/>
              <a:buNone/>
            </a:pPr>
            <a:r>
              <a:rPr lang="el-GR" altLang="el-GR" sz="3500" b="1" dirty="0" smtClean="0"/>
              <a:t>		Η</a:t>
            </a:r>
            <a:r>
              <a:rPr lang="el-GR" altLang="el-GR" sz="3500" b="1" baseline="-25000" dirty="0" smtClean="0"/>
              <a:t>0</a:t>
            </a:r>
            <a:r>
              <a:rPr lang="el-GR" altLang="el-GR" sz="3500" b="1" dirty="0" smtClean="0"/>
              <a:t>: μ = 5</a:t>
            </a:r>
          </a:p>
          <a:p>
            <a:pPr>
              <a:buFontTx/>
              <a:buNone/>
            </a:pPr>
            <a:r>
              <a:rPr lang="el-GR" altLang="el-GR" sz="3500" dirty="0" smtClean="0"/>
              <a:t>		</a:t>
            </a:r>
            <a:r>
              <a:rPr lang="el-GR" altLang="el-GR" sz="3500" b="1" dirty="0" err="1" smtClean="0"/>
              <a:t>Η</a:t>
            </a:r>
            <a:r>
              <a:rPr lang="el-GR" altLang="el-GR" sz="3500" b="1" baseline="-25000" dirty="0" err="1" smtClean="0"/>
              <a:t>ε</a:t>
            </a:r>
            <a:r>
              <a:rPr lang="el-GR" altLang="el-GR" sz="3500" b="1" dirty="0" smtClean="0"/>
              <a:t>: μ &lt; 5 </a:t>
            </a:r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  <a:p>
            <a:pPr>
              <a:buFontTx/>
              <a:buNone/>
            </a:pPr>
            <a:endParaRPr lang="el-GR" altLang="el-GR" dirty="0" smtClean="0"/>
          </a:p>
        </p:txBody>
      </p:sp>
      <p:sp>
        <p:nvSpPr>
          <p:cNvPr id="614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sp>
        <p:nvSpPr>
          <p:cNvPr id="10" name="9 - Επεξήγηση με στρογγυλεμένο παραλληλόγραμμο"/>
          <p:cNvSpPr/>
          <p:nvPr/>
        </p:nvSpPr>
        <p:spPr>
          <a:xfrm>
            <a:off x="4860032" y="5085184"/>
            <a:ext cx="4071938" cy="1184275"/>
          </a:xfrm>
          <a:prstGeom prst="wedgeRoundRectCallout">
            <a:avLst>
              <a:gd name="adj1" fmla="val -86477"/>
              <a:gd name="adj2" fmla="val 494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Βάζω ως εναλλακτική αυτή που θα οδηγήσει σε αλλαγές</a:t>
            </a: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10800000">
            <a:off x="2714625" y="5572125"/>
            <a:ext cx="642938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 - Τίτλος"/>
          <p:cNvSpPr txBox="1">
            <a:spLocks/>
          </p:cNvSpPr>
          <p:nvPr/>
        </p:nvSpPr>
        <p:spPr>
          <a:xfrm>
            <a:off x="467544" y="548680"/>
            <a:ext cx="709456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(σελ. 430)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b="1" dirty="0" smtClean="0"/>
              <a:t>3. </a:t>
            </a:r>
            <a:r>
              <a:rPr lang="el-GR" altLang="el-GR" b="1" u="sng" dirty="0" smtClean="0"/>
              <a:t>Το κριτήριο αποφάσεως</a:t>
            </a:r>
            <a:r>
              <a:rPr lang="el-GR" altLang="el-GR" b="1" dirty="0" smtClean="0"/>
              <a:t>: </a:t>
            </a:r>
            <a:r>
              <a:rPr lang="el-GR" altLang="el-GR" dirty="0" smtClean="0"/>
              <a:t>Για </a:t>
            </a:r>
            <a:r>
              <a:rPr lang="el-GR" altLang="el-GR" dirty="0" err="1" smtClean="0"/>
              <a:t>ν</a:t>
            </a:r>
            <a:r>
              <a:rPr lang="el-GR" altLang="el-GR" dirty="0" err="1" smtClean="0">
                <a:sym typeface="Symbol" pitchFamily="18" charset="2"/>
              </a:rPr>
              <a:t></a:t>
            </a:r>
            <a:r>
              <a:rPr lang="en-US" altLang="el-GR" dirty="0" smtClean="0"/>
              <a:t>n</a:t>
            </a:r>
            <a:r>
              <a:rPr lang="el-GR" altLang="el-GR" dirty="0" smtClean="0"/>
              <a:t>–1=19 βαθμούς ελευθερίας και α</a:t>
            </a:r>
            <a:r>
              <a:rPr lang="el-GR" altLang="el-GR" dirty="0" smtClean="0">
                <a:sym typeface="Symbol" pitchFamily="18" charset="2"/>
              </a:rPr>
              <a:t></a:t>
            </a:r>
            <a:r>
              <a:rPr lang="el-GR" altLang="el-GR" dirty="0" smtClean="0"/>
              <a:t>0.01 βρίσκουμε από τον πίνακα 6 στο τέλος του βιβλίου </a:t>
            </a:r>
          </a:p>
          <a:p>
            <a:pPr>
              <a:buFontTx/>
              <a:buNone/>
            </a:pPr>
            <a:r>
              <a:rPr lang="en-US" altLang="el-GR" dirty="0" smtClean="0"/>
              <a:t>t</a:t>
            </a:r>
            <a:r>
              <a:rPr lang="el-GR" altLang="el-GR" baseline="-25000" dirty="0" smtClean="0"/>
              <a:t>ν,1-α</a:t>
            </a:r>
            <a:r>
              <a:rPr lang="el-GR" altLang="el-GR" dirty="0" smtClean="0"/>
              <a:t> = </a:t>
            </a:r>
            <a:r>
              <a:rPr lang="en-US" altLang="el-GR" dirty="0" smtClean="0"/>
              <a:t>t</a:t>
            </a:r>
            <a:r>
              <a:rPr lang="el-GR" altLang="el-GR" baseline="-25000" dirty="0" smtClean="0"/>
              <a:t>19(0.99)</a:t>
            </a:r>
            <a:r>
              <a:rPr lang="el-GR" altLang="el-GR" dirty="0" smtClean="0"/>
              <a:t>=2.539.    Επομένως αν</a:t>
            </a:r>
          </a:p>
          <a:p>
            <a:pPr>
              <a:buFontTx/>
              <a:buNone/>
            </a:pPr>
            <a:endParaRPr lang="el-GR" altLang="el-GR" b="1" dirty="0" smtClean="0"/>
          </a:p>
          <a:p>
            <a:pPr>
              <a:buFontTx/>
              <a:buNone/>
            </a:pPr>
            <a:r>
              <a:rPr lang="el-GR" altLang="el-GR" b="1" dirty="0" smtClean="0"/>
              <a:t>  </a:t>
            </a:r>
          </a:p>
          <a:p>
            <a:pPr>
              <a:buFontTx/>
              <a:buNone/>
            </a:pPr>
            <a:r>
              <a:rPr lang="el-GR" altLang="el-GR" b="1" dirty="0" smtClean="0"/>
              <a:t>    θα απορρίψουμε την Η</a:t>
            </a:r>
            <a:r>
              <a:rPr lang="el-GR" altLang="el-GR" b="1" baseline="-25000" dirty="0" smtClean="0"/>
              <a:t>0</a:t>
            </a:r>
            <a:r>
              <a:rPr lang="el-GR" altLang="el-GR" b="1" dirty="0" smtClean="0"/>
              <a:t>, υπέρ της </a:t>
            </a:r>
            <a:r>
              <a:rPr lang="el-GR" altLang="el-GR" b="1" dirty="0" err="1" smtClean="0"/>
              <a:t>Η</a:t>
            </a:r>
            <a:r>
              <a:rPr lang="el-GR" altLang="el-GR" b="1" baseline="-25000" dirty="0" err="1" smtClean="0"/>
              <a:t>ε</a:t>
            </a:r>
            <a:r>
              <a:rPr lang="el-GR" altLang="el-GR" b="1" dirty="0" smtClean="0"/>
              <a:t>.</a:t>
            </a:r>
          </a:p>
          <a:p>
            <a:endParaRPr lang="el-GR" altLang="el-GR" dirty="0" smtClean="0"/>
          </a:p>
        </p:txBody>
      </p:sp>
      <p:graphicFrame>
        <p:nvGraphicFramePr>
          <p:cNvPr id="62471" name="Object 2"/>
          <p:cNvGraphicFramePr>
            <a:graphicFrameLocks noChangeAspect="1"/>
          </p:cNvGraphicFramePr>
          <p:nvPr/>
        </p:nvGraphicFramePr>
        <p:xfrm>
          <a:off x="2051720" y="3645024"/>
          <a:ext cx="3643313" cy="1285875"/>
        </p:xfrm>
        <a:graphic>
          <a:graphicData uri="http://schemas.openxmlformats.org/presentationml/2006/ole">
            <p:oleObj spid="_x0000_s270338" r:id="rId3" imgW="1295400" imgH="393700" progId="">
              <p:embed/>
            </p:oleObj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- Τίτλος"/>
          <p:cNvSpPr txBox="1">
            <a:spLocks/>
          </p:cNvSpPr>
          <p:nvPr/>
        </p:nvSpPr>
        <p:spPr>
          <a:xfrm>
            <a:off x="467544" y="548680"/>
            <a:ext cx="709456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(σελ. 430)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b="1" dirty="0" smtClean="0">
                <a:latin typeface="+mn-lt"/>
              </a:rPr>
              <a:t>Περιεχόμενα  ενότητας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1520" y="1529572"/>
            <a:ext cx="844562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l-GR" sz="3200" dirty="0" smtClean="0"/>
              <a:t>Έλεγχος των στατιστικών υποθέσεων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Μονόπλευρο (</a:t>
            </a:r>
            <a:r>
              <a:rPr lang="el-GR" sz="3200" dirty="0" err="1" smtClean="0"/>
              <a:t>one</a:t>
            </a:r>
            <a:r>
              <a:rPr lang="el-GR" sz="3200" dirty="0" smtClean="0"/>
              <a:t>-</a:t>
            </a:r>
            <a:r>
              <a:rPr lang="el-GR" sz="3200" dirty="0" err="1" smtClean="0"/>
              <a:t>sided</a:t>
            </a:r>
            <a:r>
              <a:rPr lang="el-GR" sz="3200" dirty="0" smtClean="0"/>
              <a:t>) πρόβλημα ελέγχου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err="1" smtClean="0"/>
              <a:t>Eπίπεδο</a:t>
            </a:r>
            <a:r>
              <a:rPr lang="el-GR" sz="3200" dirty="0" smtClean="0"/>
              <a:t> σημαντικότητας α</a:t>
            </a:r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Σφάλμα τύπου Ι</a:t>
            </a:r>
          </a:p>
          <a:p>
            <a:pPr>
              <a:buFont typeface="Arial" pitchFamily="34" charset="0"/>
              <a:buChar char="•"/>
            </a:pPr>
            <a:r>
              <a:rPr lang="el-GR" sz="3200" smtClean="0"/>
              <a:t>Σφάλμα τύπου ΙΙ</a:t>
            </a:r>
            <a:endParaRPr lang="el-GR" sz="3200" dirty="0" smtClean="0"/>
          </a:p>
          <a:p>
            <a:pPr>
              <a:buFont typeface="Arial" pitchFamily="34" charset="0"/>
              <a:buChar char="•"/>
            </a:pPr>
            <a:r>
              <a:rPr lang="el-GR" sz="3200" dirty="0" smtClean="0"/>
              <a:t>Παραδείγματα-ασκήσεις</a:t>
            </a:r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>
              <a:buFont typeface="Arial" pitchFamily="34" charset="0"/>
              <a:buChar char="•"/>
            </a:pPr>
            <a:endParaRPr lang="el-GR" sz="3200" dirty="0" smtClean="0"/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b="1" dirty="0" smtClean="0"/>
              <a:t>δ.</a:t>
            </a:r>
            <a:r>
              <a:rPr lang="el-GR" altLang="el-GR" dirty="0" smtClean="0"/>
              <a:t> </a:t>
            </a:r>
            <a:r>
              <a:rPr lang="el-GR" altLang="el-GR" b="1" u="sng" dirty="0" smtClean="0"/>
              <a:t>Η απόφαση</a:t>
            </a:r>
            <a:r>
              <a:rPr lang="el-GR" altLang="el-GR" u="sng" dirty="0" smtClean="0"/>
              <a:t>: </a:t>
            </a:r>
            <a:r>
              <a:rPr lang="el-GR" altLang="el-GR" dirty="0" smtClean="0"/>
              <a:t>Επειδή </a:t>
            </a:r>
          </a:p>
          <a:p>
            <a:pPr>
              <a:buFontTx/>
              <a:buNone/>
            </a:pPr>
            <a:r>
              <a:rPr lang="el-GR" altLang="el-GR" b="1" dirty="0" smtClean="0"/>
              <a:t>	 </a:t>
            </a:r>
          </a:p>
          <a:p>
            <a:pPr>
              <a:buFontTx/>
              <a:buNone/>
            </a:pPr>
            <a:r>
              <a:rPr lang="el-GR" altLang="el-GR" b="1" dirty="0" smtClean="0"/>
              <a:t> </a:t>
            </a:r>
          </a:p>
          <a:p>
            <a:pPr>
              <a:buFontTx/>
              <a:buNone/>
            </a:pPr>
            <a:r>
              <a:rPr lang="el-GR" altLang="el-GR" b="1" dirty="0" smtClean="0"/>
              <a:t> </a:t>
            </a:r>
          </a:p>
          <a:p>
            <a:pPr>
              <a:buFontTx/>
              <a:buNone/>
            </a:pPr>
            <a:r>
              <a:rPr lang="el-GR" altLang="el-GR" b="1" dirty="0" smtClean="0"/>
              <a:t>δεν μπορούμε να απορρίψουμε την Η</a:t>
            </a:r>
            <a:r>
              <a:rPr lang="el-GR" altLang="el-GR" b="1" baseline="-25000" dirty="0" smtClean="0"/>
              <a:t>0</a:t>
            </a:r>
            <a:r>
              <a:rPr lang="el-GR" altLang="el-GR" b="1" dirty="0" smtClean="0"/>
              <a:t>.</a:t>
            </a:r>
          </a:p>
          <a:p>
            <a:endParaRPr lang="el-GR" altLang="el-GR" b="1" dirty="0" smtClean="0"/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3495" name="Object 3"/>
          <p:cNvGraphicFramePr>
            <a:graphicFrameLocks noChangeAspect="1"/>
          </p:cNvGraphicFramePr>
          <p:nvPr/>
        </p:nvGraphicFramePr>
        <p:xfrm>
          <a:off x="1285875" y="2357438"/>
          <a:ext cx="5500688" cy="1357312"/>
        </p:xfrm>
        <a:graphic>
          <a:graphicData uri="http://schemas.openxmlformats.org/presentationml/2006/ole">
            <p:oleObj spid="_x0000_s271362" r:id="rId3" imgW="1739900" imgH="393700" progId="">
              <p:embed/>
            </p:oleObj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(σελ. 430)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1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altLang="el-GR" smtClean="0"/>
              <a:t>   </a:t>
            </a:r>
            <a:r>
              <a:rPr lang="el-GR" altLang="el-GR" b="1" smtClean="0"/>
              <a:t>Η μηδενική υπόθεση όμως απορρίπτεται για μεγαλύτερα επίπεδα σημαντικότητας, π.χ. για α</a:t>
            </a:r>
            <a:r>
              <a:rPr lang="el-GR" altLang="el-GR" b="1" smtClean="0">
                <a:sym typeface="Symbol" pitchFamily="18" charset="2"/>
              </a:rPr>
              <a:t></a:t>
            </a:r>
            <a:r>
              <a:rPr lang="el-GR" altLang="el-GR" b="1" smtClean="0"/>
              <a:t>0.05. Πράγματι, </a:t>
            </a:r>
          </a:p>
          <a:p>
            <a:endParaRPr lang="el-GR" altLang="el-GR" b="1" smtClean="0"/>
          </a:p>
          <a:p>
            <a:pPr>
              <a:buFontTx/>
              <a:buNone/>
            </a:pPr>
            <a:r>
              <a:rPr lang="el-GR" altLang="el-GR" b="1" smtClean="0"/>
              <a:t>   </a:t>
            </a:r>
          </a:p>
          <a:p>
            <a:pPr>
              <a:buFontTx/>
              <a:buNone/>
            </a:pPr>
            <a:r>
              <a:rPr lang="el-GR" altLang="el-GR" b="1" smtClean="0"/>
              <a:t>    και ισχύει  </a:t>
            </a:r>
          </a:p>
        </p:txBody>
      </p:sp>
      <p:sp>
        <p:nvSpPr>
          <p:cNvPr id="6451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4519" name="Object 12"/>
          <p:cNvGraphicFramePr>
            <a:graphicFrameLocks noChangeAspect="1"/>
          </p:cNvGraphicFramePr>
          <p:nvPr/>
        </p:nvGraphicFramePr>
        <p:xfrm>
          <a:off x="2071688" y="3643313"/>
          <a:ext cx="3286125" cy="928687"/>
        </p:xfrm>
        <a:graphic>
          <a:graphicData uri="http://schemas.openxmlformats.org/presentationml/2006/ole">
            <p:oleObj spid="_x0000_s272386" r:id="rId3" imgW="863225" imgH="228501" progId="">
              <p:embed/>
            </p:oleObj>
          </a:graphicData>
        </a:graphic>
      </p:graphicFrame>
      <p:sp>
        <p:nvSpPr>
          <p:cNvPr id="6452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 altLang="el-GR"/>
          </a:p>
        </p:txBody>
      </p:sp>
      <p:graphicFrame>
        <p:nvGraphicFramePr>
          <p:cNvPr id="64521" name="Object 14"/>
          <p:cNvGraphicFramePr>
            <a:graphicFrameLocks noChangeAspect="1"/>
          </p:cNvGraphicFramePr>
          <p:nvPr/>
        </p:nvGraphicFramePr>
        <p:xfrm>
          <a:off x="2357438" y="5286375"/>
          <a:ext cx="2611437" cy="785813"/>
        </p:xfrm>
        <a:graphic>
          <a:graphicData uri="http://schemas.openxmlformats.org/presentationml/2006/ole">
            <p:oleObj spid="_x0000_s272387" r:id="rId4" imgW="685800" imgH="203200" progId="">
              <p:embed/>
            </p:oleObj>
          </a:graphicData>
        </a:graphic>
      </p:graphicFrame>
      <p:sp>
        <p:nvSpPr>
          <p:cNvPr id="10" name="9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(σελ. 430)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1" descr="13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80010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- Τίτλος"/>
          <p:cNvSpPr txBox="1">
            <a:spLocks/>
          </p:cNvSpPr>
          <p:nvPr/>
        </p:nvSpPr>
        <p:spPr>
          <a:xfrm>
            <a:off x="467544" y="548680"/>
            <a:ext cx="7094562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Παράδειγμα (σελ. 430)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0" y="3861048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η </a:t>
            </a:r>
            <a:r>
              <a:rPr lang="en-US" sz="3200" dirty="0" smtClean="0"/>
              <a:t>p-</a:t>
            </a:r>
            <a:r>
              <a:rPr lang="el-GR" sz="3200" dirty="0" smtClean="0"/>
              <a:t>τιμή του ελέγχου είναι μεταξύ του 1% και 5%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Σε κάθε έλεγχο είναι πιθανά και τα δύο είδη σφάλματος.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Η πιθανότητα σφάλματος τύπου Ι ισούται με 0.01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3200" dirty="0" smtClean="0"/>
              <a:t>Η πιθανότητα σφάλματος τύπου ΙΙ δεν είναι μηδενική για πολλές τιμές της  </a:t>
            </a:r>
          </a:p>
          <a:p>
            <a:pPr>
              <a:buFont typeface="Arial" pitchFamily="34" charset="0"/>
              <a:buChar char="•"/>
              <a:defRPr/>
            </a:pPr>
            <a:endParaRPr lang="el-GR" sz="3200" dirty="0" smtClean="0"/>
          </a:p>
          <a:p>
            <a:pPr>
              <a:defRPr/>
            </a:pP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6559550"/>
            <a:ext cx="6286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B116AAB-93E3-4041-84FC-C7AC93EFAFCB}" type="slidenum">
              <a:rPr lang="el-GR" altLang="el-GR">
                <a:solidFill>
                  <a:schemeClr val="bg1"/>
                </a:solidFill>
              </a:rPr>
              <a:pPr/>
              <a:t>63</a:t>
            </a:fld>
            <a:endParaRPr lang="el-GR" altLang="el-GR">
              <a:solidFill>
                <a:schemeClr val="bg1"/>
              </a:solidFill>
            </a:endParaRPr>
          </a:p>
        </p:txBody>
      </p:sp>
      <p:sp>
        <p:nvSpPr>
          <p:cNvPr id="79875" name="Rectangle 14"/>
          <p:cNvSpPr>
            <a:spLocks noChangeArrowheads="1"/>
          </p:cNvSpPr>
          <p:nvPr/>
        </p:nvSpPr>
        <p:spPr bwMode="auto">
          <a:xfrm>
            <a:off x="2317750" y="2894013"/>
            <a:ext cx="4572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/>
              <a:t>Σημειώματα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9,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dirty="0" smtClean="0">
                <a:solidFill>
                  <a:schemeClr val="bg1"/>
                </a:solidFill>
              </a:rPr>
              <a:t>Ενότητα 9, </a:t>
            </a:r>
            <a:r>
              <a:rPr lang="el-GR" sz="1200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Στατιστική και λογισμικά στις επιστήμες της συμπεριφοράς.</a:t>
            </a:r>
          </a:p>
          <a:p>
            <a:pPr algn="just"/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Έκδοση: 1.0 Ιωάννινα, 2015. </a:t>
            </a:r>
            <a:endParaRPr lang="el-GR" sz="2400" smtClean="0">
              <a:solidFill>
                <a:srgbClr val="7F7F7F"/>
              </a:solidFill>
              <a:latin typeface="Calibri" pitchFamily="34" charset="0"/>
            </a:endParaRPr>
          </a:p>
          <a:p>
            <a:pPr algn="just"/>
            <a:r>
              <a:rPr lang="el-GR" sz="2400" smtClean="0">
                <a:solidFill>
                  <a:srgbClr val="7F7F7F"/>
                </a:solidFill>
                <a:latin typeface="Calibri" pitchFamily="34" charset="0"/>
              </a:rPr>
              <a:t>Διαθέσιμο </a:t>
            </a:r>
            <a:r>
              <a:rPr lang="el-GR" sz="2400" dirty="0" smtClean="0">
                <a:solidFill>
                  <a:srgbClr val="7F7F7F"/>
                </a:solidFill>
                <a:latin typeface="Calibri" pitchFamily="34" charset="0"/>
              </a:rPr>
              <a:t>από τη δικτυακή διεύθυνση: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9, </a:t>
            </a:r>
            <a:r>
              <a:rPr lang="el-GR" sz="1200" b="1" dirty="0" smtClean="0">
                <a:solidFill>
                  <a:schemeClr val="bg1"/>
                </a:solidFill>
              </a:rPr>
              <a:t>ΤΜΗΜΑ ΛΟΓΟΘΕΡΑΠΕΙΑΣ, </a:t>
            </a: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763688" y="2996952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5" name="Rectangle 12"/>
          <p:cNvSpPr/>
          <p:nvPr/>
        </p:nvSpPr>
        <p:spPr>
          <a:xfrm>
            <a:off x="1547664" y="4221089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err="1" smtClean="0"/>
              <a:t>Βαΐτσα</a:t>
            </a:r>
            <a:r>
              <a:rPr lang="el-GR" sz="2900" b="1" dirty="0" smtClean="0"/>
              <a:t> </a:t>
            </a:r>
            <a:r>
              <a:rPr lang="el-GR" sz="2900" b="1" dirty="0" err="1" smtClean="0"/>
              <a:t>Τσακστάρα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8" y="5589241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4" y="5661249"/>
            <a:ext cx="1581685" cy="46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Αναφοράς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412776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 smtClean="0"/>
          </a:p>
          <a:p>
            <a:pPr lvl="0" algn="just"/>
            <a:r>
              <a:rPr lang="el-GR" sz="2400" dirty="0" err="1" smtClean="0">
                <a:solidFill>
                  <a:prstClr val="white">
                    <a:lumMod val="50000"/>
                  </a:prstClr>
                </a:solidFill>
              </a:rPr>
              <a:t>Copyright</a:t>
            </a:r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 Τεχνολογικό Ίδρυμα Ηπείρου. Γεράσιμος Μελετίου.</a:t>
            </a:r>
          </a:p>
          <a:p>
            <a:pPr lvl="0" algn="just"/>
            <a:r>
              <a:rPr lang="el-GR" sz="2400" dirty="0" smtClean="0">
                <a:solidFill>
                  <a:prstClr val="white">
                    <a:lumMod val="50000"/>
                  </a:prstClr>
                </a:solidFill>
              </a:rPr>
              <a:t>Στατιστική και λογισμικά στις επιστήμες της συμπεριφοράς</a:t>
            </a:r>
          </a:p>
          <a:p>
            <a:pPr lvl="0" algn="just"/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hlinkClick r:id="rId4"/>
              </a:rPr>
              <a:t>http://eclass.teiep.gr/courses/LOGO100/</a:t>
            </a:r>
            <a:endParaRPr lang="el-GR" sz="2400" dirty="0" smtClean="0">
              <a:solidFill>
                <a:prstClr val="white">
                  <a:lumMod val="50000"/>
                </a:prstClr>
              </a:solidFill>
            </a:endParaRPr>
          </a:p>
          <a:p>
            <a:pPr lvl="0" algn="just"/>
            <a:endParaRPr lang="en-US" sz="1400" dirty="0" smtClean="0"/>
          </a:p>
          <a:p>
            <a:pPr marL="447675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n-US" sz="1400" dirty="0" smtClean="0"/>
          </a:p>
          <a:p>
            <a:pPr marL="447675" lvl="0" indent="-447675" algn="just">
              <a:lnSpc>
                <a:spcPts val="2065"/>
              </a:lnSpc>
              <a:buClr>
                <a:srgbClr val="000000"/>
              </a:buClr>
              <a:buSzPts val="1200"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+mn-lt"/>
              </a:rPr>
              <a:t>Σημείωμα </a:t>
            </a:r>
            <a:r>
              <a:rPr lang="el-GR" dirty="0" err="1" smtClean="0">
                <a:latin typeface="+mn-lt"/>
              </a:rPr>
              <a:t>Αδειοδότησης</a:t>
            </a:r>
            <a:endParaRPr lang="el-GR" b="1" dirty="0"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2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</a:t>
            </a:r>
            <a:r>
              <a:rPr lang="el-GR" sz="1200" b="1" dirty="0" smtClean="0">
                <a:solidFill>
                  <a:schemeClr val="bg1"/>
                </a:solidFill>
              </a:rPr>
              <a:t>Ενότητα 9, </a:t>
            </a:r>
            <a:r>
              <a:rPr lang="el-GR" sz="1200" b="1" dirty="0" smtClean="0">
                <a:solidFill>
                  <a:schemeClr val="bg1"/>
                </a:solidFill>
              </a:rPr>
              <a:t>ΤΜΗΜΑ </a:t>
            </a:r>
            <a:r>
              <a:rPr lang="el-GR" sz="1200" b="1" dirty="0" smtClean="0">
                <a:solidFill>
                  <a:schemeClr val="bg1"/>
                </a:solidFill>
              </a:rPr>
              <a:t>ΛΟΓΟΘΕΡΑΠΕΙΑΣ, </a:t>
            </a:r>
            <a:endParaRPr lang="el-GR" sz="12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/>
          <p:nvPr/>
        </p:nvSpPr>
        <p:spPr>
          <a:xfrm>
            <a:off x="467544" y="2132856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pic>
        <p:nvPicPr>
          <p:cNvPr id="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8" y="4149081"/>
            <a:ext cx="1581685" cy="461161"/>
          </a:xfrm>
          <a:prstGeom prst="rect">
            <a:avLst/>
          </a:prstGeom>
        </p:spPr>
      </p:pic>
      <p:sp>
        <p:nvSpPr>
          <p:cNvPr id="10" name="Rectangle 3"/>
          <p:cNvSpPr/>
          <p:nvPr/>
        </p:nvSpPr>
        <p:spPr>
          <a:xfrm>
            <a:off x="539552" y="5085185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sp>
        <p:nvSpPr>
          <p:cNvPr id="13" name="Rectangle 2"/>
          <p:cNvSpPr/>
          <p:nvPr/>
        </p:nvSpPr>
        <p:spPr>
          <a:xfrm>
            <a:off x="683569" y="6165304"/>
            <a:ext cx="633499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14" name="Rectangle 11"/>
          <p:cNvSpPr/>
          <p:nvPr/>
        </p:nvSpPr>
        <p:spPr>
          <a:xfrm>
            <a:off x="827586" y="6237312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buFont typeface="Wingdings" pitchFamily="2" charset="2"/>
              <a:buChar char="§"/>
            </a:pPr>
            <a:endParaRPr lang="el-GR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381000" y="560388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b="1" dirty="0">
                <a:solidFill>
                  <a:srgbClr val="000000"/>
                </a:solidFill>
                <a:latin typeface="Calibri" pitchFamily="34" charset="0"/>
              </a:rPr>
              <a:t>Βιβλιογραφία</a:t>
            </a:r>
            <a:endParaRPr lang="en-US" sz="4000" b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rgbClr val="1F497D"/>
          </a:solidFill>
        </p:spPr>
        <p:txBody>
          <a:bodyPr>
            <a:spAutoFit/>
          </a:bodyPr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 ΤΜΗΜΑ </a:t>
            </a:r>
            <a:r>
              <a:rPr lang="el-GR" sz="1200" b="1" dirty="0" smtClean="0">
                <a:solidFill>
                  <a:schemeClr val="bg1"/>
                </a:solidFill>
              </a:rPr>
              <a:t>ΛΟΓΟΘΕΡΑΠΕΙΑΣ, </a:t>
            </a:r>
            <a:endParaRPr lang="el-GR" sz="1200" b="1" dirty="0" smtClean="0">
              <a:solidFill>
                <a:schemeClr val="bg1"/>
              </a:solidFill>
            </a:endParaRPr>
          </a:p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ΤΕΙ ΗΠΕΙΡΟΥ- 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1044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111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38150" y="1300163"/>
            <a:ext cx="8239125" cy="3208957"/>
          </a:xfrm>
          <a:prstGeom prst="rect">
            <a:avLst/>
          </a:prstGeom>
        </p:spPr>
        <p:txBody>
          <a:bodyPr/>
          <a:lstStyle/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 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Μωυσιάδης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Ν.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Χατζηπαντελής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(1999) Ανάλυση δεδομένων με τη βοήθεια στατιστικών πακέτων : SPSS 7.5, Excel 97, S-</a:t>
            </a:r>
            <a:r>
              <a:rPr lang="el-GR" sz="1400" kern="0" dirty="0" err="1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endParaRPr lang="el-GR" sz="1400" dirty="0" smtClean="0"/>
          </a:p>
          <a:p>
            <a:pPr marL="447675" indent="-447675" algn="just" eaLnBrk="0" hangingPunct="0">
              <a:lnSpc>
                <a:spcPts val="2065"/>
              </a:lnSpc>
              <a:buClr>
                <a:srgbClr val="000000"/>
              </a:buClr>
              <a:buSzPts val="1200"/>
              <a:defRPr/>
            </a:pPr>
            <a:r>
              <a:rPr lang="el-GR" sz="1400" dirty="0" smtClean="0"/>
              <a:t> M.R. </a:t>
            </a:r>
            <a:r>
              <a:rPr lang="el-GR" sz="1400" dirty="0" err="1" smtClean="0"/>
              <a:t>Spiegel</a:t>
            </a:r>
            <a:r>
              <a:rPr lang="el-GR" sz="1400" dirty="0" smtClean="0"/>
              <a:t>: Πιθανότητες και Στατιστική (</a:t>
            </a:r>
            <a:r>
              <a:rPr lang="el-GR" sz="1400" dirty="0" err="1" smtClean="0"/>
              <a:t>Schaum’s</a:t>
            </a:r>
            <a:r>
              <a:rPr lang="el-GR" sz="1400" dirty="0" smtClean="0"/>
              <a:t> </a:t>
            </a:r>
            <a:r>
              <a:rPr lang="el-GR" sz="1400" dirty="0" err="1" smtClean="0"/>
              <a:t>Outline</a:t>
            </a:r>
            <a:r>
              <a:rPr lang="el-GR" sz="1400" dirty="0" smtClean="0"/>
              <a:t> </a:t>
            </a:r>
            <a:r>
              <a:rPr lang="el-GR" sz="1400" dirty="0" err="1" smtClean="0"/>
              <a:t>Series</a:t>
            </a:r>
            <a:r>
              <a:rPr lang="el-GR" sz="1400" dirty="0" smtClean="0"/>
              <a:t>), ελληνική μετάφραση Αθήνα, ΕΣΠΙ 1977 </a:t>
            </a: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447675" indent="-447675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defRPr/>
            </a:pPr>
            <a:endParaRPr lang="el-GR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Τέλος Ενότητας</a:t>
            </a:r>
            <a:endParaRPr lang="el-GR" dirty="0">
              <a:latin typeface="+mn-lt"/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9" y="5827936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latin typeface="+mn-lt"/>
              </a:rPr>
              <a:t>Χρήση Διατάξεων</a:t>
            </a:r>
            <a:endParaRPr lang="el-GR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+mn-lt"/>
              </a:rPr>
              <a:t>Στατιστική και λογισμικά στις επιστήμες συμπεριφοράς </a:t>
            </a:r>
            <a:endParaRPr lang="el-GR" dirty="0">
              <a:latin typeface="+mn-lt"/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Έλεγχοι υποθέσεων Ι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 idx="4294967295"/>
          </p:nvPr>
        </p:nvSpPr>
        <p:spPr>
          <a:xfrm>
            <a:off x="285750" y="692696"/>
            <a:ext cx="8858250" cy="9286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 smtClean="0"/>
              <a:t>Έ</a:t>
            </a:r>
            <a:r>
              <a:rPr lang="el-GR" b="1" dirty="0" smtClean="0"/>
              <a:t>λεγχος των στατιστικών υποθέσεων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dirty="0" smtClean="0"/>
          </a:p>
        </p:txBody>
      </p:sp>
      <p:sp>
        <p:nvSpPr>
          <p:cNvPr id="3077" name="4 - Θέση περιεχομένου"/>
          <p:cNvSpPr>
            <a:spLocks noGrp="1"/>
          </p:cNvSpPr>
          <p:nvPr>
            <p:ph idx="4294967295"/>
          </p:nvPr>
        </p:nvSpPr>
        <p:spPr>
          <a:xfrm>
            <a:off x="251520" y="1700808"/>
            <a:ext cx="8229600" cy="4054475"/>
          </a:xfrm>
        </p:spPr>
        <p:txBody>
          <a:bodyPr/>
          <a:lstStyle/>
          <a:p>
            <a:pPr>
              <a:buFontTx/>
              <a:buNone/>
            </a:pPr>
            <a:r>
              <a:rPr lang="el-GR" altLang="el-GR" b="1" dirty="0" smtClean="0">
                <a:cs typeface="Arial" charset="0"/>
              </a:rPr>
              <a:t>   </a:t>
            </a:r>
            <a:r>
              <a:rPr lang="el-GR" altLang="el-GR" dirty="0" smtClean="0">
                <a:cs typeface="Arial" charset="0"/>
              </a:rPr>
              <a:t>Και εδώ (</a:t>
            </a:r>
            <a:r>
              <a:rPr lang="el-GR" altLang="el-GR" i="1" dirty="0" smtClean="0">
                <a:cs typeface="Arial" charset="0"/>
              </a:rPr>
              <a:t>όπως και στην εκτιμητική</a:t>
            </a:r>
            <a:r>
              <a:rPr lang="el-GR" altLang="el-GR" dirty="0" smtClean="0">
                <a:cs typeface="Arial" charset="0"/>
              </a:rPr>
              <a:t>)  συνάγουμε συμπεράσματα για τον πληθυσμό με   βάση τις πληροφορίες τυχαίου  δείγματος μεγέθους </a:t>
            </a:r>
            <a:r>
              <a:rPr lang="en-US" altLang="el-GR" dirty="0" smtClean="0">
                <a:cs typeface="Arial" charset="0"/>
              </a:rPr>
              <a:t>n</a:t>
            </a:r>
            <a:r>
              <a:rPr lang="el-GR" altLang="el-GR" dirty="0" smtClean="0">
                <a:cs typeface="Arial" charset="0"/>
              </a:rPr>
              <a:t>. </a:t>
            </a:r>
          </a:p>
          <a:p>
            <a:pPr>
              <a:buFontTx/>
              <a:buNone/>
            </a:pPr>
            <a:r>
              <a:rPr lang="el-GR" altLang="el-GR" dirty="0" smtClean="0">
                <a:cs typeface="Arial" charset="0"/>
              </a:rPr>
              <a:t>    Η προσέγγιση είναι διαφορετική</a:t>
            </a:r>
            <a:endParaRPr lang="en-US" altLang="el-GR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ΣΤΑΤΙΣΤΙΚΗ &amp; ΛΟΓΙΣΜΙΚΑ ΣΤΙΣ ΕΠΙΣΤΗΜΕΣ ΣΥΜΠΕΡΙΦΟΡΑΣ, Ενότητα 9, ΤΜΗΜΑ </a:t>
            </a:r>
            <a:r>
              <a:rPr lang="el-GR" sz="1200" dirty="0" smtClean="0">
                <a:solidFill>
                  <a:schemeClr val="bg1"/>
                </a:solidFill>
              </a:rPr>
              <a:t>ΛΟΓΟΘΕΡΑΠΕΙΑΣ, </a:t>
            </a:r>
            <a:endParaRPr lang="el-GR" sz="1200" dirty="0" smtClean="0">
              <a:solidFill>
                <a:schemeClr val="bg1"/>
              </a:solidFill>
            </a:endParaRPr>
          </a:p>
          <a:p>
            <a:pPr algn="ctr"/>
            <a:r>
              <a:rPr lang="el-GR" sz="1200" dirty="0" smtClean="0">
                <a:solidFill>
                  <a:schemeClr val="bg1"/>
                </a:solidFill>
              </a:rPr>
              <a:t>ΤΕΙ ΗΠΕΙΡΟΥ- </a:t>
            </a:r>
            <a:r>
              <a:rPr lang="el-GR" sz="1200" b="1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11559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3"/>
            <a:ext cx="75557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3401</Words>
  <Application>Microsoft Office PowerPoint</Application>
  <PresentationFormat>Προβολή στην οθόνη (4:3)</PresentationFormat>
  <Paragraphs>461</Paragraphs>
  <Slides>69</Slides>
  <Notes>8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69</vt:i4>
      </vt:variant>
    </vt:vector>
  </HeadingPairs>
  <TitlesOfParts>
    <vt:vector size="73" baseType="lpstr">
      <vt:lpstr>Θέμα του Office</vt:lpstr>
      <vt:lpstr>1_Θέμα του Office</vt:lpstr>
      <vt:lpstr>2_Θέμα του Office</vt:lpstr>
      <vt:lpstr>Equation</vt:lpstr>
      <vt:lpstr>Στατιστική και λογισμικά στις επιστήμες συμπεριφοράς </vt:lpstr>
      <vt:lpstr>Διαφάνεια 2</vt:lpstr>
      <vt:lpstr>Άδειες Χρήσης</vt:lpstr>
      <vt:lpstr>Χρηματοδότηση</vt:lpstr>
      <vt:lpstr>Σκοποί  ενότητας</vt:lpstr>
      <vt:lpstr>Περιεχόμενα  ενότητας</vt:lpstr>
      <vt:lpstr>Χρήση Διατάξεων</vt:lpstr>
      <vt:lpstr>Στατιστική και λογισμικά στις επιστήμες συμπεριφοράς </vt:lpstr>
      <vt:lpstr> Έλεγχος των στατιστικών υποθέσεων </vt:lpstr>
      <vt:lpstr>Έλεγχος  για τη μέση τιμή </vt:lpstr>
      <vt:lpstr>Έλεγχος  για τη μέση τιμή </vt:lpstr>
      <vt:lpstr> </vt:lpstr>
      <vt:lpstr>Ελεγχος για τη μέση τιμή</vt:lpstr>
      <vt:lpstr>Ελεγχος για τη μέση τιμή</vt:lpstr>
      <vt:lpstr>Ελεγχος για τη μέση τιμή</vt:lpstr>
      <vt:lpstr>Ελεγχος για τη μέση τιμή </vt:lpstr>
      <vt:lpstr>Ελεγχος για τη μέση τιμή </vt:lpstr>
      <vt:lpstr>Ελεγχος για τη μέση τιμή</vt:lpstr>
      <vt:lpstr>Διαφάνεια 19</vt:lpstr>
      <vt:lpstr>Ελεγχος για τη μέση τιμή</vt:lpstr>
      <vt:lpstr>Αν λοιπόν σε τυχαίο δείγμα n εργαζομένων</vt:lpstr>
      <vt:lpstr>Ελεγχος για τη μέση τιμή</vt:lpstr>
      <vt:lpstr>Ελεγχος για τη μέση τιμή</vt:lpstr>
      <vt:lpstr>Ελεγχος για τη μέση τιμή</vt:lpstr>
      <vt:lpstr>Διαφάνεια 25</vt:lpstr>
      <vt:lpstr>Aν</vt:lpstr>
      <vt:lpstr>Διαφάνεια 27</vt:lpstr>
      <vt:lpstr>Διαφάνεια 28</vt:lpstr>
      <vt:lpstr>Διαφάνεια 29</vt:lpstr>
      <vt:lpstr>Διαφάνεια 30</vt:lpstr>
      <vt:lpstr>  </vt:lpstr>
      <vt:lpstr>Σφάλμα τύπου Ι</vt:lpstr>
      <vt:lpstr>Σφάλμα τύπου ΙI</vt:lpstr>
      <vt:lpstr>Παράδειγμα (άσκηση 4 σελ. 479)</vt:lpstr>
      <vt:lpstr>Παράδειγμα (άσκηση 4 σελ. 479)</vt:lpstr>
      <vt:lpstr>Διαφάνεια 36</vt:lpstr>
      <vt:lpstr>Παράδειγμα (άσκηση 4 σελ. 479)</vt:lpstr>
      <vt:lpstr>Παράδειγμα (άσκηση 4 σελ. 479)</vt:lpstr>
      <vt:lpstr>Διαφάνεια 39</vt:lpstr>
      <vt:lpstr>Παράδειγμα (άσκηση 4 σελ. 479)</vt:lpstr>
      <vt:lpstr>Διαφάνεια 41</vt:lpstr>
      <vt:lpstr>  </vt:lpstr>
      <vt:lpstr> </vt:lpstr>
      <vt:lpstr>Διαφάνεια 44</vt:lpstr>
      <vt:lpstr>Διαφάνεια 45</vt:lpstr>
      <vt:lpstr>Το σφάλμα τύπου ΙΙ</vt:lpstr>
      <vt:lpstr>Το σφάλμα τύπου ΙΙ</vt:lpstr>
      <vt:lpstr>Διαφάνεια 48</vt:lpstr>
      <vt:lpstr>Διαφάνεια 49</vt:lpstr>
      <vt:lpstr>Η β είναι τόσο μικρότερη… </vt:lpstr>
      <vt:lpstr>         παράδειγμα (άσκ.4 σελ 47)        Να υπολογιστεί η πιθανότητα  σφάλματος τύπου ΙΙ για μ = 7.1 (που  είναι η διαφημιζόμενη κατανάλωση  ανταγωνιστικού αυτοκινήτου)</vt:lpstr>
      <vt:lpstr>παράδειγμα (άσκ.4 σελ 47)</vt:lpstr>
      <vt:lpstr>παράδειγμα (άσκ.4 σελ 47)</vt:lpstr>
      <vt:lpstr>Διαφάνεια 54</vt:lpstr>
      <vt:lpstr>Διαφάνεια 55</vt:lpstr>
      <vt:lpstr>Παράδειγμα (σελ. 430)</vt:lpstr>
      <vt:lpstr>Διαφάνεια 57</vt:lpstr>
      <vt:lpstr>  </vt:lpstr>
      <vt:lpstr>Διαφάνεια 59</vt:lpstr>
      <vt:lpstr>Παράδειγμα (σελ. 430)</vt:lpstr>
      <vt:lpstr>Παράδειγμα (σελ. 430)</vt:lpstr>
      <vt:lpstr>Διαφάνεια 62</vt:lpstr>
      <vt:lpstr>Διαφάνεια 63</vt:lpstr>
      <vt:lpstr>Σημείωμα Αναφοράς</vt:lpstr>
      <vt:lpstr>Διαφάνεια 65</vt:lpstr>
      <vt:lpstr>Σημείωμα Αναφοράς</vt:lpstr>
      <vt:lpstr>Σημείωμα Αδειοδότησης</vt:lpstr>
      <vt:lpstr>Διαφάνεια 68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Συστήματα Τηλεκπαίδευσης</dc:title>
  <dc:creator>vaitsa</dc:creator>
  <cp:lastModifiedBy>Vaitsa Tsakstara</cp:lastModifiedBy>
  <cp:revision>139</cp:revision>
  <dcterms:created xsi:type="dcterms:W3CDTF">2015-04-14T16:45:01Z</dcterms:created>
  <dcterms:modified xsi:type="dcterms:W3CDTF">2015-07-19T17:01:35Z</dcterms:modified>
</cp:coreProperties>
</file>