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89" r:id="rId3"/>
    <p:sldId id="257" r:id="rId4"/>
    <p:sldId id="259" r:id="rId5"/>
    <p:sldId id="261" r:id="rId6"/>
    <p:sldId id="262" r:id="rId7"/>
    <p:sldId id="264" r:id="rId8"/>
    <p:sldId id="267" r:id="rId9"/>
    <p:sldId id="288" r:id="rId10"/>
    <p:sldId id="297" r:id="rId11"/>
    <p:sldId id="298" r:id="rId12"/>
    <p:sldId id="299" r:id="rId13"/>
    <p:sldId id="300" r:id="rId14"/>
    <p:sldId id="301" r:id="rId15"/>
    <p:sldId id="302" r:id="rId16"/>
    <p:sldId id="303" r:id="rId17"/>
    <p:sldId id="327"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290" r:id="rId42"/>
    <p:sldId id="291" r:id="rId43"/>
    <p:sldId id="292" r:id="rId44"/>
    <p:sldId id="293" r:id="rId45"/>
    <p:sldId id="294" r:id="rId46"/>
    <p:sldId id="295" r:id="rId47"/>
    <p:sldId id="280" r:id="rId48"/>
  </p:sldIdLst>
  <p:sldSz cx="9144000" cy="5715000" type="screen16x10"/>
  <p:notesSz cx="6858000" cy="9144000"/>
  <p:custDataLst>
    <p:tags r:id="rId5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6" autoAdjust="0"/>
    <p:restoredTop sz="84478" autoAdjust="0"/>
  </p:normalViewPr>
  <p:slideViewPr>
    <p:cSldViewPr>
      <p:cViewPr varScale="1">
        <p:scale>
          <a:sx n="90" d="100"/>
          <a:sy n="90" d="100"/>
        </p:scale>
        <p:origin x="1440" y="6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09/10/2015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620129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86315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347952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087643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7363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852106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75928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98364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904417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78323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477165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659139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823673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295548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35492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552926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623219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700598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157398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42811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489213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493056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080269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996299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131292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215093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421522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4727143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45</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mtClean="0"/>
          </a:p>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1664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70449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smtClean="0">
                <a:solidFill>
                  <a:schemeClr val="bg1"/>
                </a:solidFill>
              </a:rPr>
              <a:t>Μικροοικονομική –Ανάλυση</a:t>
            </a:r>
            <a:r>
              <a:rPr lang="el-GR" sz="1000" b="1" baseline="0" smtClean="0">
                <a:solidFill>
                  <a:schemeClr val="bg1"/>
                </a:solidFill>
              </a:rPr>
              <a:t> ζήτησης</a:t>
            </a:r>
            <a:r>
              <a:rPr lang="el-GR" sz="1000" smtClean="0">
                <a:solidFill>
                  <a:schemeClr val="bg1"/>
                </a:solidFill>
              </a:rPr>
              <a:t>, τμήμα λογιστικής και χρηματοοικονομικής,</a:t>
            </a:r>
            <a:r>
              <a:rPr lang="el-GR" sz="1000" baseline="0" smtClean="0">
                <a:solidFill>
                  <a:schemeClr val="bg1"/>
                </a:solidFill>
              </a:rPr>
              <a:t> </a:t>
            </a:r>
            <a:r>
              <a:rPr lang="el-GR" sz="1000" smtClean="0">
                <a:solidFill>
                  <a:schemeClr val="bg1"/>
                </a:solidFill>
              </a:rPr>
              <a:t>ΤΕΙ </a:t>
            </a:r>
            <a:r>
              <a:rPr lang="el-GR" sz="1000">
                <a:solidFill>
                  <a:schemeClr val="bg1"/>
                </a:solidFill>
              </a:rPr>
              <a:t>ΗΠΕΙΡΟΥ </a:t>
            </a:r>
            <a:r>
              <a:rPr lang="el-GR" sz="1000" b="1">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eclass.teiep.gr/OpenClass/courses/ACC140/" TargetMode="Externa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mtClean="0"/>
              <a:t>Μικροοικονομική</a:t>
            </a:r>
            <a:endParaRPr lang="el-GR"/>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smtClean="0"/>
              <a:t>Ενότητα </a:t>
            </a:r>
            <a:r>
              <a:rPr lang="el-GR" sz="2800"/>
              <a:t>3</a:t>
            </a:r>
            <a:r>
              <a:rPr lang="en-US" sz="2800" smtClean="0"/>
              <a:t> </a:t>
            </a:r>
            <a:r>
              <a:rPr lang="el-GR" sz="2800" smtClean="0"/>
              <a:t>:</a:t>
            </a:r>
            <a:r>
              <a:rPr lang="en-US" sz="2800" smtClean="0"/>
              <a:t> </a:t>
            </a:r>
            <a:r>
              <a:rPr lang="el-GR" sz="2800" b="1" smtClean="0"/>
              <a:t>Ανάλυση ζήτησης </a:t>
            </a:r>
            <a:endParaRPr lang="el-GR" sz="2800" b="1"/>
          </a:p>
          <a:p>
            <a:r>
              <a:rPr lang="el-GR" sz="2800" smtClean="0"/>
              <a:t>Καραμάνης Κωνσταντίνος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smtClean="0"/>
                <a:t>Ελληνική Δημοκρατία</a:t>
              </a:r>
            </a:p>
            <a:p>
              <a:pPr>
                <a:lnSpc>
                  <a:spcPts val="2600"/>
                </a:lnSpc>
              </a:pPr>
              <a:r>
                <a:rPr lang="el-GR" sz="2000" smtClean="0"/>
                <a:t>Τεχνολογικό Εκπαιδευτικό Ίδρυμα Ηπείρου</a:t>
              </a:r>
              <a:endParaRPr lang="en-GB" sz="200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ΚΛΙΜΑΚΑ ΚΑΙ ΚΑΜΠΥΛΗ ΖΗΤΗΣΗΣ</a:t>
            </a:r>
          </a:p>
        </p:txBody>
      </p:sp>
      <p:sp>
        <p:nvSpPr>
          <p:cNvPr id="3" name="Θέση περιεχομένου 2"/>
          <p:cNvSpPr>
            <a:spLocks noGrp="1"/>
          </p:cNvSpPr>
          <p:nvPr>
            <p:ph idx="1"/>
          </p:nvPr>
        </p:nvSpPr>
        <p:spPr>
          <a:xfrm>
            <a:off x="457200" y="985293"/>
            <a:ext cx="8291264" cy="4311666"/>
          </a:xfrm>
        </p:spPr>
        <p:txBody>
          <a:bodyPr>
            <a:normAutofit fontScale="92500" lnSpcReduction="10000"/>
          </a:bodyPr>
          <a:lstStyle/>
          <a:p>
            <a:pPr algn="just"/>
            <a:r>
              <a:rPr lang="el-GR" b="1"/>
              <a:t>Κλίµακα ζήτησης αγαθού: µας δείχνει τις αγοραζόµενες ποσότητες του αγαθού που οι καταναλωτές επιθυµούν να αποκτήσουν σε διάφορες τιµές.</a:t>
            </a:r>
          </a:p>
          <a:p>
            <a:pPr algn="just"/>
            <a:r>
              <a:rPr lang="el-GR" b="1" smtClean="0"/>
              <a:t>Σε </a:t>
            </a:r>
            <a:r>
              <a:rPr lang="el-GR" b="1"/>
              <a:t>κάθε τιµή αντιστοιχεί µια ζητούµενη αγοραζόµενη ποσότητα ορισµένου αγαθού και κάθε συνδυασµός µπορεί να παρασταθεί γραφικά µε ένα σηµείο πάνω σε ένα σύστηµα συντεταγµένων.</a:t>
            </a:r>
          </a:p>
          <a:p>
            <a:pPr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10</a:t>
            </a:fld>
            <a:endParaRPr lang="el-GR"/>
          </a:p>
        </p:txBody>
      </p:sp>
    </p:spTree>
    <p:extLst>
      <p:ext uri="{BB962C8B-B14F-4D97-AF65-F5344CB8AC3E}">
        <p14:creationId xmlns:p14="http://schemas.microsoft.com/office/powerpoint/2010/main" val="2410785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ΚΛΙΜΑΚΑ ΚΑΙ ΚΑΜΠΥΛΗ ΖΗΤΗΣΗΣ</a:t>
            </a:r>
          </a:p>
        </p:txBody>
      </p:sp>
      <p:sp>
        <p:nvSpPr>
          <p:cNvPr id="3" name="Θέση περιεχομένου 2"/>
          <p:cNvSpPr>
            <a:spLocks noGrp="1"/>
          </p:cNvSpPr>
          <p:nvPr>
            <p:ph idx="1"/>
          </p:nvPr>
        </p:nvSpPr>
        <p:spPr>
          <a:xfrm>
            <a:off x="457200" y="985293"/>
            <a:ext cx="8291264" cy="4311666"/>
          </a:xfrm>
        </p:spPr>
        <p:txBody>
          <a:bodyPr>
            <a:normAutofit fontScale="77500" lnSpcReduction="20000"/>
          </a:bodyPr>
          <a:lstStyle/>
          <a:p>
            <a:pPr marL="0" indent="357188" algn="just"/>
            <a:r>
              <a:rPr lang="el-GR" b="1"/>
              <a:t>Το σύνολο των εφικτών συνδυασµών τιµών και ζητούµενων ποσοτήτων διαµορφώνουν  την καµπύλη ζήτησης του αγαθού (στον κάθετο </a:t>
            </a:r>
            <a:r>
              <a:rPr lang="el-GR" b="1" smtClean="0"/>
              <a:t>άξονα µετράµε τις τιµές και</a:t>
            </a:r>
            <a:r>
              <a:rPr lang="el-GR" b="1"/>
              <a:t>	στον	οριζόντιο	τις ποσότητες).</a:t>
            </a:r>
          </a:p>
          <a:p>
            <a:pPr marL="0" indent="357188" algn="just"/>
            <a:r>
              <a:rPr lang="el-GR" b="1" smtClean="0"/>
              <a:t>Ο </a:t>
            </a:r>
            <a:r>
              <a:rPr lang="el-GR" b="1"/>
              <a:t>χώρος των εφικτών συνδυασµών είναι ο χώρος που χαράσσεται από την καµπύλη ζήτησης (όλοι οι συνδυασµοί πάνω σε αυτή) και ο χώρος κάτω από αυτή σε µια συγκεκριµένη χρονική περίοδο.</a:t>
            </a:r>
          </a:p>
          <a:p>
            <a:pPr marL="0" indent="357188" algn="just"/>
            <a:r>
              <a:rPr lang="el-GR" b="1" smtClean="0"/>
              <a:t>Η </a:t>
            </a:r>
            <a:r>
              <a:rPr lang="el-GR" b="1"/>
              <a:t>καµπύλη είναι συνεχής και έχει αρνητική κλήση από αριστερά προς τα δεξιά, καθώς η τιµή και η ποσότητα είναι δυνάµεις αντίρροπες µεταξύ τους (όταν αυξάνεται η µια µειώνεται η άλλη).</a:t>
            </a:r>
          </a:p>
          <a:p>
            <a:pPr marL="0" indent="357188"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11</a:t>
            </a:fld>
            <a:endParaRPr lang="el-GR"/>
          </a:p>
        </p:txBody>
      </p:sp>
    </p:spTree>
    <p:extLst>
      <p:ext uri="{BB962C8B-B14F-4D97-AF65-F5344CB8AC3E}">
        <p14:creationId xmlns:p14="http://schemas.microsoft.com/office/powerpoint/2010/main" val="2922881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ΚΛΙΜΑΚΑ ΚΑΙ ΚΑΜΠΥΛΗ ΖΗΤΗΣΗΣ</a:t>
            </a:r>
          </a:p>
        </p:txBody>
      </p:sp>
      <p:sp>
        <p:nvSpPr>
          <p:cNvPr id="3" name="Θέση περιεχομένου 2"/>
          <p:cNvSpPr>
            <a:spLocks noGrp="1"/>
          </p:cNvSpPr>
          <p:nvPr>
            <p:ph idx="1"/>
          </p:nvPr>
        </p:nvSpPr>
        <p:spPr>
          <a:xfrm>
            <a:off x="457200" y="985293"/>
            <a:ext cx="8291264" cy="4311666"/>
          </a:xfrm>
        </p:spPr>
        <p:txBody>
          <a:bodyPr>
            <a:normAutofit/>
          </a:bodyPr>
          <a:lstStyle/>
          <a:p>
            <a:pPr marL="0" indent="357188"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12</a:t>
            </a:fld>
            <a:endParaRPr lang="el-GR"/>
          </a:p>
        </p:txBody>
      </p:sp>
      <p:pic>
        <p:nvPicPr>
          <p:cNvPr id="4" name="Picture 3"/>
          <p:cNvPicPr>
            <a:picLocks noChangeAspect="1"/>
          </p:cNvPicPr>
          <p:nvPr/>
        </p:nvPicPr>
        <p:blipFill>
          <a:blip r:embed="rId3"/>
          <a:stretch>
            <a:fillRect/>
          </a:stretch>
        </p:blipFill>
        <p:spPr>
          <a:xfrm>
            <a:off x="611560" y="1005070"/>
            <a:ext cx="7785383" cy="4197649"/>
          </a:xfrm>
          <a:prstGeom prst="rect">
            <a:avLst/>
          </a:prstGeom>
        </p:spPr>
      </p:pic>
      <p:sp>
        <p:nvSpPr>
          <p:cNvPr id="6" name="Rectangle 5"/>
          <p:cNvSpPr/>
          <p:nvPr/>
        </p:nvSpPr>
        <p:spPr>
          <a:xfrm>
            <a:off x="3059832" y="5345668"/>
            <a:ext cx="3225627" cy="369332"/>
          </a:xfrm>
          <a:prstGeom prst="rect">
            <a:avLst/>
          </a:prstGeom>
        </p:spPr>
        <p:txBody>
          <a:bodyPr wrap="none">
            <a:spAutoFit/>
          </a:bodyPr>
          <a:lstStyle/>
          <a:p>
            <a:r>
              <a:rPr lang="el-GR" smtClean="0"/>
              <a:t>ΠΗΓΗ: </a:t>
            </a:r>
            <a:r>
              <a:rPr lang="en-US"/>
              <a:t>MANKIW &amp; TAYLOR, 2010</a:t>
            </a:r>
            <a:endParaRPr lang="el-GR"/>
          </a:p>
        </p:txBody>
      </p:sp>
    </p:spTree>
    <p:extLst>
      <p:ext uri="{BB962C8B-B14F-4D97-AF65-F5344CB8AC3E}">
        <p14:creationId xmlns:p14="http://schemas.microsoft.com/office/powerpoint/2010/main" val="1352442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ΑΤΟΜΙΚΗ ΚΑΜΠΥΛΗ ΖΗΤΗΣΗΣ</a:t>
            </a:r>
          </a:p>
        </p:txBody>
      </p:sp>
      <p:sp>
        <p:nvSpPr>
          <p:cNvPr id="3" name="Θέση περιεχομένου 2"/>
          <p:cNvSpPr>
            <a:spLocks noGrp="1"/>
          </p:cNvSpPr>
          <p:nvPr>
            <p:ph idx="1"/>
          </p:nvPr>
        </p:nvSpPr>
        <p:spPr>
          <a:xfrm>
            <a:off x="457200" y="985293"/>
            <a:ext cx="8291264" cy="4311666"/>
          </a:xfrm>
        </p:spPr>
        <p:txBody>
          <a:bodyPr>
            <a:normAutofit lnSpcReduction="10000"/>
          </a:bodyPr>
          <a:lstStyle/>
          <a:p>
            <a:pPr marL="0" indent="357188" algn="just"/>
            <a:r>
              <a:rPr lang="el-GR" b="1" smtClean="0"/>
              <a:t>Ατοµική </a:t>
            </a:r>
            <a:r>
              <a:rPr lang="el-GR" b="1"/>
              <a:t>καµπύλη ζήτησης: ο γεωµετρικός τόπος όλων των δυνατών συνδυασµών ποσοτήτων µε τις αντίστοιχες τιµές σε µια συγκεκριµένη  χρονική  περίοδο  ενός  </a:t>
            </a:r>
            <a:r>
              <a:rPr lang="el-GR" b="1" smtClean="0"/>
              <a:t>και µόνο </a:t>
            </a:r>
            <a:r>
              <a:rPr lang="el-GR" b="1"/>
              <a:t>αγοραστή.</a:t>
            </a:r>
          </a:p>
          <a:p>
            <a:pPr marL="0" indent="357188" algn="just"/>
            <a:r>
              <a:rPr lang="el-GR" b="1" smtClean="0"/>
              <a:t>Η </a:t>
            </a:r>
            <a:r>
              <a:rPr lang="el-GR" b="1"/>
              <a:t>µορφή κάθε ατοµικής καµπύλης διαφέρει από αγοραστή σε αγοραστή, δεδοµένου ότι ο καθένας εκτιµά µε το δικό του τρόπο τη σχέση τιµής και ποσότητας.</a:t>
            </a:r>
          </a:p>
          <a:p>
            <a:pPr marL="0" indent="357188"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13</a:t>
            </a:fld>
            <a:endParaRPr lang="el-GR"/>
          </a:p>
        </p:txBody>
      </p:sp>
    </p:spTree>
    <p:extLst>
      <p:ext uri="{BB962C8B-B14F-4D97-AF65-F5344CB8AC3E}">
        <p14:creationId xmlns:p14="http://schemas.microsoft.com/office/powerpoint/2010/main" val="1697682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ΣΥΝΟΛΙΚΗ ΚΑΜΠΥΛΗ ΖΗΤΗΣΗΣ</a:t>
            </a:r>
          </a:p>
        </p:txBody>
      </p:sp>
      <p:sp>
        <p:nvSpPr>
          <p:cNvPr id="3" name="Θέση περιεχομένου 2"/>
          <p:cNvSpPr>
            <a:spLocks noGrp="1"/>
          </p:cNvSpPr>
          <p:nvPr>
            <p:ph idx="1"/>
          </p:nvPr>
        </p:nvSpPr>
        <p:spPr>
          <a:xfrm>
            <a:off x="457200" y="985293"/>
            <a:ext cx="8291264" cy="4311666"/>
          </a:xfrm>
        </p:spPr>
        <p:txBody>
          <a:bodyPr>
            <a:normAutofit fontScale="77500" lnSpcReduction="20000"/>
          </a:bodyPr>
          <a:lstStyle/>
          <a:p>
            <a:pPr marL="0" indent="357188" algn="just"/>
            <a:r>
              <a:rPr lang="el-GR" b="1"/>
              <a:t>Συνολική καµπύλη ζήτησης: είναι το άθροισµα όλων των επιµέρους ατοµικών καµπυλών ζήτησης, δηλαδή µας δείχνει τη ζήτηση όλων των αγοραστών για συγκεκριµένο αγαθό στην αγορά. Για αυτό καλείται και καµπύλη ζήτησης του προϊόντος στην αγορά.</a:t>
            </a:r>
          </a:p>
          <a:p>
            <a:pPr marL="0" indent="357188" algn="just"/>
            <a:r>
              <a:rPr lang="el-GR" b="1" smtClean="0"/>
              <a:t>Μεταβολή </a:t>
            </a:r>
            <a:r>
              <a:rPr lang="el-GR" b="1"/>
              <a:t>της τιµής φέρνει αλλαγή της ζητούµενης ποσότητας που πραγµατοποιείται πάντα στην αυτή καµπύλη ζήτησης, δηλαδή µε µετατόπιση από ένα σηµείο σε ένα άλλο σηµείο της ίδιας καµπύλης.</a:t>
            </a:r>
          </a:p>
          <a:p>
            <a:pPr marL="0" indent="357188" algn="just"/>
            <a:r>
              <a:rPr lang="el-GR" b="1" smtClean="0"/>
              <a:t>Αλλαγή </a:t>
            </a:r>
            <a:r>
              <a:rPr lang="el-GR" b="1"/>
              <a:t>στη ζήτηση έχουµε όταν µεταβάλλονται ένας ή περισσότεροι παράγοντες που προσδιορίζουν αυτήν, µετατοπίζοντας ολόκληρη την καµπύλη ζήτησης.</a:t>
            </a:r>
          </a:p>
          <a:p>
            <a:pPr marL="0" indent="357188"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14</a:t>
            </a:fld>
            <a:endParaRPr lang="el-GR"/>
          </a:p>
        </p:txBody>
      </p:sp>
    </p:spTree>
    <p:extLst>
      <p:ext uri="{BB962C8B-B14F-4D97-AF65-F5344CB8AC3E}">
        <p14:creationId xmlns:p14="http://schemas.microsoft.com/office/powerpoint/2010/main" val="4026179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ΑΤΟΜΙΚΗ &amp; ΣΥΝΟΛΙΚΗ ΚΑΜΠΥΛΗ ΖΗΤΗΣΗΣ</a:t>
            </a:r>
          </a:p>
        </p:txBody>
      </p:sp>
      <p:pic>
        <p:nvPicPr>
          <p:cNvPr id="4" name="Content Placeholder 3"/>
          <p:cNvPicPr>
            <a:picLocks noGrp="1" noChangeAspect="1"/>
          </p:cNvPicPr>
          <p:nvPr>
            <p:ph idx="1"/>
          </p:nvPr>
        </p:nvPicPr>
        <p:blipFill>
          <a:blip r:embed="rId3"/>
          <a:stretch>
            <a:fillRect/>
          </a:stretch>
        </p:blipFill>
        <p:spPr>
          <a:xfrm>
            <a:off x="611560" y="1223818"/>
            <a:ext cx="7679459" cy="407314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15</a:t>
            </a:fld>
            <a:endParaRPr lang="el-GR"/>
          </a:p>
        </p:txBody>
      </p:sp>
      <p:sp>
        <p:nvSpPr>
          <p:cNvPr id="6" name="Rectangle 5"/>
          <p:cNvSpPr/>
          <p:nvPr/>
        </p:nvSpPr>
        <p:spPr>
          <a:xfrm>
            <a:off x="2838475" y="5296959"/>
            <a:ext cx="3225627" cy="369332"/>
          </a:xfrm>
          <a:prstGeom prst="rect">
            <a:avLst/>
          </a:prstGeom>
        </p:spPr>
        <p:txBody>
          <a:bodyPr wrap="none">
            <a:spAutoFit/>
          </a:bodyPr>
          <a:lstStyle/>
          <a:p>
            <a:pPr lvl="0"/>
            <a:r>
              <a:rPr lang="el-GR">
                <a:solidFill>
                  <a:prstClr val="black"/>
                </a:solidFill>
              </a:rPr>
              <a:t>ΠΗΓΗ: </a:t>
            </a:r>
            <a:r>
              <a:rPr lang="en-US">
                <a:solidFill>
                  <a:prstClr val="black"/>
                </a:solidFill>
              </a:rPr>
              <a:t>MANKIW &amp; TAYLOR, 2010</a:t>
            </a:r>
            <a:endParaRPr lang="el-GR">
              <a:solidFill>
                <a:prstClr val="black"/>
              </a:solidFill>
            </a:endParaRPr>
          </a:p>
        </p:txBody>
      </p:sp>
    </p:spTree>
    <p:extLst>
      <p:ext uri="{BB962C8B-B14F-4D97-AF65-F5344CB8AC3E}">
        <p14:creationId xmlns:p14="http://schemas.microsoft.com/office/powerpoint/2010/main" val="3149269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ΠΡΟΣΔΙΟΡΙΣΤΙΚΟΙ ΠΑΡΑΓΟΝΤΕΣ ΖΗΤΗΣΗΣ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16</a:t>
            </a:fld>
            <a:endParaRPr lang="el-GR"/>
          </a:p>
        </p:txBody>
      </p:sp>
      <p:sp>
        <p:nvSpPr>
          <p:cNvPr id="3" name="Content Placeholder 2"/>
          <p:cNvSpPr>
            <a:spLocks noGrp="1"/>
          </p:cNvSpPr>
          <p:nvPr>
            <p:ph idx="1"/>
          </p:nvPr>
        </p:nvSpPr>
        <p:spPr>
          <a:xfrm>
            <a:off x="457200" y="1333500"/>
            <a:ext cx="8291264" cy="4044280"/>
          </a:xfrm>
        </p:spPr>
        <p:txBody>
          <a:bodyPr>
            <a:normAutofit fontScale="77500" lnSpcReduction="20000"/>
          </a:bodyPr>
          <a:lstStyle/>
          <a:p>
            <a:r>
              <a:rPr lang="el-GR"/>
              <a:t>Εκτός της τιµής, προσδιοριστικοί παράγοντες είναι:</a:t>
            </a:r>
          </a:p>
          <a:p>
            <a:r>
              <a:rPr lang="el-GR"/>
              <a:t>1.	Το µέγεθος του εισοδήµατος.</a:t>
            </a:r>
          </a:p>
          <a:p>
            <a:r>
              <a:rPr lang="el-GR"/>
              <a:t>2.	Η κατανοµή του εισοδήµατος.</a:t>
            </a:r>
          </a:p>
          <a:p>
            <a:r>
              <a:rPr lang="el-GR"/>
              <a:t>3.	Το µέγεθος του πληθυσµού.</a:t>
            </a:r>
          </a:p>
          <a:p>
            <a:r>
              <a:rPr lang="el-GR"/>
              <a:t>4.	Οι προτιµήσεις των καταναλωτών.</a:t>
            </a:r>
          </a:p>
          <a:p>
            <a:r>
              <a:rPr lang="el-GR"/>
              <a:t>5.	</a:t>
            </a:r>
            <a:r>
              <a:rPr lang="el-GR" smtClean="0"/>
              <a:t>Η τιµή των αγαθών που</a:t>
            </a:r>
            <a:r>
              <a:rPr lang="el-GR"/>
              <a:t>	</a:t>
            </a:r>
            <a:r>
              <a:rPr lang="el-GR" smtClean="0"/>
              <a:t>σχετίζονται µε το </a:t>
            </a:r>
            <a:r>
              <a:rPr lang="el-GR"/>
              <a:t>ζητούµενο αγαθό.</a:t>
            </a:r>
          </a:p>
          <a:p>
            <a:r>
              <a:rPr lang="el-GR"/>
              <a:t>6.	Η ποικιλία των αγαθών.</a:t>
            </a:r>
          </a:p>
          <a:p>
            <a:r>
              <a:rPr lang="el-GR"/>
              <a:t>7.	Οι προσδοκίες των καταναλωτών.</a:t>
            </a:r>
          </a:p>
          <a:p>
            <a:endParaRPr lang="el-GR"/>
          </a:p>
        </p:txBody>
      </p:sp>
    </p:spTree>
    <p:extLst>
      <p:ext uri="{BB962C8B-B14F-4D97-AF65-F5344CB8AC3E}">
        <p14:creationId xmlns:p14="http://schemas.microsoft.com/office/powerpoint/2010/main" val="1828969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21196"/>
            <a:ext cx="8229600" cy="952500"/>
          </a:xfrm>
        </p:spPr>
        <p:txBody>
          <a:bodyPr>
            <a:normAutofit/>
          </a:bodyPr>
          <a:lstStyle/>
          <a:p>
            <a:r>
              <a:rPr lang="el-GR" sz="3200"/>
              <a:t>ΑΛΛΑΓΗ ΖΗΤΗΣΗΣ–ΜΕΤΑΤΟΠΙΣΗ ΚΑΜΠΥΛΗΣ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17</a:t>
            </a:fld>
            <a:endParaRPr lang="el-GR">
              <a:solidFill>
                <a:prstClr val="black"/>
              </a:solidFill>
            </a:endParaRPr>
          </a:p>
        </p:txBody>
      </p:sp>
      <p:sp>
        <p:nvSpPr>
          <p:cNvPr id="3" name="Content Placeholder 2"/>
          <p:cNvSpPr>
            <a:spLocks noGrp="1"/>
          </p:cNvSpPr>
          <p:nvPr>
            <p:ph idx="1"/>
          </p:nvPr>
        </p:nvSpPr>
        <p:spPr>
          <a:xfrm>
            <a:off x="121400" y="738633"/>
            <a:ext cx="9036496" cy="5037691"/>
          </a:xfrm>
        </p:spPr>
        <p:txBody>
          <a:bodyPr>
            <a:noAutofit/>
          </a:bodyPr>
          <a:lstStyle/>
          <a:p>
            <a:pPr algn="just"/>
            <a:r>
              <a:rPr lang="el-GR" sz="2800"/>
              <a:t>Όταν µεταβάλλεται η τιµή ενός αγαθού, τότε έχουµε µετακίνηση από σηµείο σε  σηµείο  επί της ίδιας καµπύλης ζήτησης και κατ΄ επέκταση αλλάζει και η ζητούµενη ποσότητα του αγαθού.</a:t>
            </a:r>
          </a:p>
          <a:p>
            <a:pPr algn="just"/>
            <a:r>
              <a:rPr lang="el-GR" sz="2800" smtClean="0"/>
              <a:t>Αντίθετα</a:t>
            </a:r>
            <a:r>
              <a:rPr lang="el-GR" sz="2800"/>
              <a:t>, όταν µεταβάλλεται ένας ή περισσότεροι από τους προσδιοριστικούς παράγοντες     της     ζήτησης,     τότε     </a:t>
            </a:r>
            <a:r>
              <a:rPr lang="el-GR" sz="2800" smtClean="0"/>
              <a:t>έχουµε µετατόπιση </a:t>
            </a:r>
            <a:r>
              <a:rPr lang="el-GR" sz="2800"/>
              <a:t>της καµπύλης της ζήτησης από την αρχική της θέση είτε προς τα δεξιά (αύξηση ζήτησης) είτε προς τα αριστερά (µείωση της ζήτησης) και τελικά αλλάζει και η σχέση µεταξύ τιµής και ποσότητας του αγαθού.</a:t>
            </a:r>
          </a:p>
          <a:p>
            <a:pPr algn="just"/>
            <a:endParaRPr lang="el-GR" sz="2800"/>
          </a:p>
        </p:txBody>
      </p:sp>
    </p:spTree>
    <p:extLst>
      <p:ext uri="{BB962C8B-B14F-4D97-AF65-F5344CB8AC3E}">
        <p14:creationId xmlns:p14="http://schemas.microsoft.com/office/powerpoint/2010/main" val="368591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1. ΤΟ ΜΕΓΕΘΟΣ ΤΟΥ ΕΙΣΟΔΗΜΑΤΟΣ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18</a:t>
            </a:fld>
            <a:endParaRPr lang="el-GR"/>
          </a:p>
        </p:txBody>
      </p:sp>
      <p:sp>
        <p:nvSpPr>
          <p:cNvPr id="3" name="Content Placeholder 2"/>
          <p:cNvSpPr>
            <a:spLocks noGrp="1"/>
          </p:cNvSpPr>
          <p:nvPr>
            <p:ph idx="1"/>
          </p:nvPr>
        </p:nvSpPr>
        <p:spPr>
          <a:xfrm>
            <a:off x="457200" y="1333500"/>
            <a:ext cx="8291264" cy="4044280"/>
          </a:xfrm>
        </p:spPr>
        <p:txBody>
          <a:bodyPr>
            <a:normAutofit fontScale="77500" lnSpcReduction="20000"/>
          </a:bodyPr>
          <a:lstStyle/>
          <a:p>
            <a:pPr algn="just"/>
            <a:r>
              <a:rPr lang="el-GR"/>
              <a:t>Όσο µεγαλύτερο το εισόδηµα, τόσο µεγαλύτερη είναι η αγοραστική δύναµη του καταναλωτή να καλύψει πληρέστερα τις ανάγκες του µε την αγορά περισσοτέρων αγαθών, αυξάνοντας έτσι την ζήτηση των αγαθών.</a:t>
            </a:r>
          </a:p>
          <a:p>
            <a:pPr algn="just"/>
            <a:r>
              <a:rPr lang="el-GR" smtClean="0"/>
              <a:t>Ο </a:t>
            </a:r>
            <a:r>
              <a:rPr lang="el-GR"/>
              <a:t>καταναλωτής αφού καλύψει πρώτα τις βασικές του ανάγκες, θα στραφεί σταδιακά προς την αγορά αγαθών πολυτελείας (κοσµηµάτων, αυτοκινήτων κ.λπ.).</a:t>
            </a:r>
          </a:p>
          <a:p>
            <a:pPr algn="just"/>
            <a:r>
              <a:rPr lang="el-GR" smtClean="0"/>
              <a:t>Υπάρχει </a:t>
            </a:r>
            <a:r>
              <a:rPr lang="el-GR"/>
              <a:t>όµως και µια κατηγορία αγαθών, τα επονοµαζόµενα κατώτερα αγαθά (δεύτερης διαλογής), των οποίων η ζήτηση µειώνεται, όταν το εισόδηµα αυξάνεται (π.χ. οι διαδροµές µε τα ΜΜΜ).</a:t>
            </a:r>
          </a:p>
          <a:p>
            <a:pPr algn="just"/>
            <a:endParaRPr lang="el-GR"/>
          </a:p>
        </p:txBody>
      </p:sp>
    </p:spTree>
    <p:extLst>
      <p:ext uri="{BB962C8B-B14F-4D97-AF65-F5344CB8AC3E}">
        <p14:creationId xmlns:p14="http://schemas.microsoft.com/office/powerpoint/2010/main" val="3519636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ΜΕΤΑΒΟΛΗ ΤΟΥ ΜΕΓΕΘΟΥΣ ΤΟΥ ΕΙΣΟΔΗΜΑΤΟΣ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19</a:t>
            </a:fld>
            <a:endParaRPr lang="el-GR"/>
          </a:p>
        </p:txBody>
      </p:sp>
      <p:sp>
        <p:nvSpPr>
          <p:cNvPr id="3" name="Content Placeholder 2"/>
          <p:cNvSpPr>
            <a:spLocks noGrp="1"/>
          </p:cNvSpPr>
          <p:nvPr>
            <p:ph idx="1"/>
          </p:nvPr>
        </p:nvSpPr>
        <p:spPr>
          <a:xfrm>
            <a:off x="0" y="1181365"/>
            <a:ext cx="9036496" cy="4533635"/>
          </a:xfrm>
        </p:spPr>
        <p:txBody>
          <a:bodyPr>
            <a:noAutofit/>
          </a:bodyPr>
          <a:lstStyle/>
          <a:p>
            <a:pPr algn="just"/>
            <a:r>
              <a:rPr lang="el-GR" sz="2000"/>
              <a:t>Όταν το διαθέσιµο εισόδηµα αυξάνεται, τότε οι καταναλωτές µπορούν να αγοράσουν µεγαλύτερες ποσότητες ενός αγαθού σε όλες τις υπάρχουσες τιµές, ικανοποιώντας έτσι πληρέστερα τις ανάγκες τους.</a:t>
            </a:r>
          </a:p>
          <a:p>
            <a:pPr algn="just"/>
            <a:r>
              <a:rPr lang="el-GR" sz="2000" smtClean="0"/>
              <a:t>Η </a:t>
            </a:r>
            <a:r>
              <a:rPr lang="el-GR" sz="2000"/>
              <a:t>ζήτηση του συγκεκριµένου αγαθού αυξάνεται, που ερµηνεύεται µε µετατόπιση ολόκληρης της καµπύλης ζήτησης προς τα άνω και δεξιά της αρχικής θέσης.</a:t>
            </a:r>
          </a:p>
          <a:p>
            <a:pPr algn="just"/>
            <a:r>
              <a:rPr lang="el-GR" sz="2000" smtClean="0"/>
              <a:t>Όταν </a:t>
            </a:r>
            <a:r>
              <a:rPr lang="el-GR" sz="2000"/>
              <a:t>το διαθέσιµο εισόδηµα µειώνεται, οι αγοραζόµενες ποσότητες από το αγαθό περιορίζονται σε όλες τις υπάρχουσες τιµές.</a:t>
            </a:r>
          </a:p>
          <a:p>
            <a:pPr algn="just"/>
            <a:r>
              <a:rPr lang="el-GR" sz="2000" smtClean="0"/>
              <a:t>Η </a:t>
            </a:r>
            <a:r>
              <a:rPr lang="el-GR" sz="2000"/>
              <a:t>ζήτηση του αγαθού µειώνεται γεγονός που παριστάνεται γραφικά µε µετατόπιση ολόκληρης της καµπύλης ζήτησης προς τα κάτω και αριστερά τις αρχικής θέσης</a:t>
            </a:r>
          </a:p>
          <a:p>
            <a:pPr marL="0" indent="0" algn="just">
              <a:buNone/>
            </a:pPr>
            <a:endParaRPr lang="el-GR" sz="2400"/>
          </a:p>
        </p:txBody>
      </p:sp>
    </p:spTree>
    <p:extLst>
      <p:ext uri="{BB962C8B-B14F-4D97-AF65-F5344CB8AC3E}">
        <p14:creationId xmlns:p14="http://schemas.microsoft.com/office/powerpoint/2010/main" val="4110834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smtClean="0"/>
              <a:t>Λογιστικής και χρηματοοικονομικής</a:t>
            </a:r>
          </a:p>
          <a:p>
            <a:pPr algn="l"/>
            <a:r>
              <a:rPr lang="el-GR" b="1" smtClean="0"/>
              <a:t>Μικροοικονομική</a:t>
            </a:r>
            <a:endParaRPr lang="el-GR" b="1"/>
          </a:p>
          <a:p>
            <a:pPr algn="l"/>
            <a:r>
              <a:rPr lang="el-GR" sz="2800" b="1" smtClean="0"/>
              <a:t>Ενότητα 3:</a:t>
            </a:r>
            <a:r>
              <a:rPr lang="en-US" sz="2800" smtClean="0"/>
              <a:t> </a:t>
            </a:r>
            <a:r>
              <a:rPr lang="el-GR" sz="2800" smtClean="0"/>
              <a:t>Ανάλυση ζήτησης</a:t>
            </a:r>
            <a:endParaRPr lang="el-GR" sz="2800"/>
          </a:p>
          <a:p>
            <a:pPr algn="l"/>
            <a:r>
              <a:rPr lang="el-GR" sz="2800" smtClean="0">
                <a:solidFill>
                  <a:schemeClr val="tx2">
                    <a:lumMod val="50000"/>
                  </a:schemeClr>
                </a:solidFill>
              </a:rPr>
              <a:t>Καραμάνης Κωνσταντίνος</a:t>
            </a:r>
          </a:p>
          <a:p>
            <a:pPr algn="l">
              <a:lnSpc>
                <a:spcPts val="2600"/>
              </a:lnSpc>
            </a:pPr>
            <a:r>
              <a:rPr lang="el-GR" sz="2400" smtClean="0">
                <a:solidFill>
                  <a:schemeClr val="tx2">
                    <a:lumMod val="50000"/>
                  </a:schemeClr>
                </a:solidFill>
              </a:rPr>
              <a:t>Επίκουρος Καθηγητής</a:t>
            </a:r>
          </a:p>
          <a:p>
            <a:pPr algn="l">
              <a:lnSpc>
                <a:spcPts val="2600"/>
              </a:lnSpc>
            </a:pPr>
            <a:r>
              <a:rPr lang="el-GR" sz="2400" smtClean="0">
                <a:solidFill>
                  <a:schemeClr val="tx2">
                    <a:lumMod val="50000"/>
                  </a:schemeClr>
                </a:solidFill>
              </a:rPr>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smtClean="0">
                <a:solidFill>
                  <a:schemeClr val="bg1"/>
                </a:solidFill>
              </a:rPr>
              <a:t>Ανοιχτά Ακαδημαϊκά Μαθήματα στο ΤΕΙ Ηπείρου</a:t>
            </a:r>
            <a:endParaRPr lang="el-GR" sz="240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2. Η ΚΑΤΑΝΟΜΗ ΤΟΥ ΕΙΣΟΔΗΜΑΤΟΣ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20</a:t>
            </a:fld>
            <a:endParaRPr lang="el-GR"/>
          </a:p>
        </p:txBody>
      </p:sp>
      <p:sp>
        <p:nvSpPr>
          <p:cNvPr id="3" name="Content Placeholder 2"/>
          <p:cNvSpPr>
            <a:spLocks noGrp="1"/>
          </p:cNvSpPr>
          <p:nvPr>
            <p:ph idx="1"/>
          </p:nvPr>
        </p:nvSpPr>
        <p:spPr>
          <a:xfrm>
            <a:off x="0" y="1181365"/>
            <a:ext cx="9036496" cy="4533635"/>
          </a:xfrm>
        </p:spPr>
        <p:txBody>
          <a:bodyPr>
            <a:noAutofit/>
          </a:bodyPr>
          <a:lstStyle/>
          <a:p>
            <a:pPr algn="just"/>
            <a:r>
              <a:rPr lang="el-GR" sz="2800"/>
              <a:t>Ο τρόπος κατανοµής του εισοδήµατος επηρεάζει τόσο την ζήτηση των αγαθών πρώτης ανάγκης, όσο και τη ζήτηση των αγαθών πολυτελείας.</a:t>
            </a:r>
          </a:p>
          <a:p>
            <a:pPr algn="just"/>
            <a:r>
              <a:rPr lang="el-GR" sz="2800" smtClean="0"/>
              <a:t>Όσο </a:t>
            </a:r>
            <a:r>
              <a:rPr lang="el-GR" sz="2800"/>
              <a:t>µεγαλύτερη εισοδηµατική ανισοκατανοµή παρουσιάζει µια χώρα, τόσο µεγαλύτερες διακυµάνσεις παρουσιάζει στη ζήτηση των αγαθών (τα αγαθά πρώτης ανάγκης αγοράζονται από τα άτοµα µε χαµηλό εισόδηµα, ενώ τα αγαθά πολυτελείας ζητούνται µόνο από τα άτοµα µε µεγάλο εισόδηµα).</a:t>
            </a:r>
          </a:p>
          <a:p>
            <a:pPr marL="0" indent="0" algn="just">
              <a:buNone/>
            </a:pPr>
            <a:endParaRPr lang="el-GR" sz="2400"/>
          </a:p>
        </p:txBody>
      </p:sp>
    </p:spTree>
    <p:extLst>
      <p:ext uri="{BB962C8B-B14F-4D97-AF65-F5344CB8AC3E}">
        <p14:creationId xmlns:p14="http://schemas.microsoft.com/office/powerpoint/2010/main" val="903092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ΜΕΤΑΒΟΛΗ ΤΗΣ ΚΑΤΑΝΟΜΗΣ ΤΟΥ ΕΙΣΟΔΗΜΑΤΟΣ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21</a:t>
            </a:fld>
            <a:endParaRPr lang="el-GR"/>
          </a:p>
        </p:txBody>
      </p:sp>
      <p:sp>
        <p:nvSpPr>
          <p:cNvPr id="3" name="Content Placeholder 2"/>
          <p:cNvSpPr>
            <a:spLocks noGrp="1"/>
          </p:cNvSpPr>
          <p:nvPr>
            <p:ph idx="1"/>
          </p:nvPr>
        </p:nvSpPr>
        <p:spPr>
          <a:xfrm>
            <a:off x="0" y="1181365"/>
            <a:ext cx="9036496" cy="4533635"/>
          </a:xfrm>
        </p:spPr>
        <p:txBody>
          <a:bodyPr>
            <a:noAutofit/>
          </a:bodyPr>
          <a:lstStyle/>
          <a:p>
            <a:pPr algn="just"/>
            <a:r>
              <a:rPr lang="el-GR" sz="2800"/>
              <a:t>Η κυβερνητική πολιτική µιας χώρας µπορεί να αµβλύνει την εισοδηµατική ανισότητα µεταξύ των κατοίκων της, είτε π.χ. µε την παροχή επιδοµάτων, µε την χορήγηση αυξήσεων σε µισθούς και συντάξεις κ.λπ., για να ενισχύσει την αγοραστική δύναµη των φτωχότερων, είτε π.χ. µε την αύξηση της φορολογίας για τους πλουσιότερους γεγονός που θα µειώσει την αγοραστική τους δύναµη.</a:t>
            </a:r>
          </a:p>
          <a:p>
            <a:pPr algn="just"/>
            <a:endParaRPr lang="el-GR" sz="2400"/>
          </a:p>
        </p:txBody>
      </p:sp>
    </p:spTree>
    <p:extLst>
      <p:ext uri="{BB962C8B-B14F-4D97-AF65-F5344CB8AC3E}">
        <p14:creationId xmlns:p14="http://schemas.microsoft.com/office/powerpoint/2010/main" val="2301316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ΜΕΤΑΒΟΛΗ ΤΗΣ ΚΑΤΑΝΟΜΗΣ ΤΟΥ ΕΙΣΟΔΗΜΑΤΟΣ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22</a:t>
            </a:fld>
            <a:endParaRPr lang="el-GR"/>
          </a:p>
        </p:txBody>
      </p:sp>
      <p:sp>
        <p:nvSpPr>
          <p:cNvPr id="3" name="Content Placeholder 2"/>
          <p:cNvSpPr>
            <a:spLocks noGrp="1"/>
          </p:cNvSpPr>
          <p:nvPr>
            <p:ph idx="1"/>
          </p:nvPr>
        </p:nvSpPr>
        <p:spPr>
          <a:xfrm>
            <a:off x="0" y="1181365"/>
            <a:ext cx="9036496" cy="4533635"/>
          </a:xfrm>
        </p:spPr>
        <p:txBody>
          <a:bodyPr>
            <a:noAutofit/>
          </a:bodyPr>
          <a:lstStyle/>
          <a:p>
            <a:pPr algn="just"/>
            <a:r>
              <a:rPr lang="el-GR" sz="2800"/>
              <a:t>Στην πρώτη περίπτωση θα αυξηθεί η ζήτηση για τα αγαθά πρώτης ανάγκης, µε αποτέλεσµα η καµπύλη ζήτησης των αγαθών αυτών να µετατοπιστεί πάνω και δεξιά της αρχικής.</a:t>
            </a:r>
          </a:p>
          <a:p>
            <a:pPr algn="just"/>
            <a:r>
              <a:rPr lang="el-GR" sz="2800" smtClean="0"/>
              <a:t>Στη </a:t>
            </a:r>
            <a:r>
              <a:rPr lang="el-GR" sz="2800"/>
              <a:t>δεύτερη περίπτωση θα µειωθεί η ζήτηση για τα αγαθά πολυτελείας που ερµηνεύεται µε µετατόπιση της καµπύλης ζήτησης για τα συγκεκριµένα αγαθά προς τα κάτω και αριστερά της αρχικής.</a:t>
            </a:r>
          </a:p>
          <a:p>
            <a:pPr algn="just"/>
            <a:endParaRPr lang="el-GR" sz="2400"/>
          </a:p>
        </p:txBody>
      </p:sp>
    </p:spTree>
    <p:extLst>
      <p:ext uri="{BB962C8B-B14F-4D97-AF65-F5344CB8AC3E}">
        <p14:creationId xmlns:p14="http://schemas.microsoft.com/office/powerpoint/2010/main" val="786772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3. ΤΟ ΜΕΓΕΘΟΣ ΤΟΥ ΠΛΗΘΥΣΜΟΥ</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23</a:t>
            </a:fld>
            <a:endParaRPr lang="el-GR"/>
          </a:p>
        </p:txBody>
      </p:sp>
      <p:sp>
        <p:nvSpPr>
          <p:cNvPr id="3" name="Content Placeholder 2"/>
          <p:cNvSpPr>
            <a:spLocks noGrp="1"/>
          </p:cNvSpPr>
          <p:nvPr>
            <p:ph idx="1"/>
          </p:nvPr>
        </p:nvSpPr>
        <p:spPr>
          <a:xfrm>
            <a:off x="0" y="1181365"/>
            <a:ext cx="9036496" cy="4533635"/>
          </a:xfrm>
        </p:spPr>
        <p:txBody>
          <a:bodyPr>
            <a:noAutofit/>
          </a:bodyPr>
          <a:lstStyle/>
          <a:p>
            <a:pPr algn="just"/>
            <a:r>
              <a:rPr lang="el-GR" sz="2800" smtClean="0"/>
              <a:t>Όσο </a:t>
            </a:r>
            <a:r>
              <a:rPr lang="el-GR" sz="2800"/>
              <a:t>µεγαλύτερο είναι το µέγεθος του πληθυσµού µιας χώρας τόσο µεγαλύτερη είναι η ζήτηση.</a:t>
            </a:r>
          </a:p>
          <a:p>
            <a:pPr algn="just"/>
            <a:r>
              <a:rPr lang="el-GR" sz="2800" smtClean="0"/>
              <a:t>Επίσης</a:t>
            </a:r>
            <a:r>
              <a:rPr lang="el-GR" sz="2800"/>
              <a:t>, στη διαµόρφωση της ζήτησης διαφόρων αγαθών επιδρούν ουσιαστικά και τα χαρακτηριστικά της σύνθεσης ενός πληθυσµού, π.χ. από διαφορετικά αγαθά έχει ανάγκη µια κατ΄ εξοχήν γεωργική χώρα, από µια χώρα που κυρίως αποτελείται από αστικό πληθυσµό.</a:t>
            </a:r>
          </a:p>
          <a:p>
            <a:pPr marL="0" indent="0" algn="just">
              <a:buNone/>
            </a:pPr>
            <a:endParaRPr lang="el-GR" sz="2400"/>
          </a:p>
          <a:p>
            <a:pPr algn="just"/>
            <a:endParaRPr lang="el-GR" sz="2400"/>
          </a:p>
        </p:txBody>
      </p:sp>
    </p:spTree>
    <p:extLst>
      <p:ext uri="{BB962C8B-B14F-4D97-AF65-F5344CB8AC3E}">
        <p14:creationId xmlns:p14="http://schemas.microsoft.com/office/powerpoint/2010/main" val="2372783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ΜΕΤΑΒΟΛΗ ΤΟΥ ΜΕΓΕΘΟΥΣ ΤΟΥ ΠΛΗΘΥΣΜΟΥ</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24</a:t>
            </a:fld>
            <a:endParaRPr lang="el-GR"/>
          </a:p>
        </p:txBody>
      </p:sp>
      <p:sp>
        <p:nvSpPr>
          <p:cNvPr id="3" name="Content Placeholder 2"/>
          <p:cNvSpPr>
            <a:spLocks noGrp="1"/>
          </p:cNvSpPr>
          <p:nvPr>
            <p:ph idx="1"/>
          </p:nvPr>
        </p:nvSpPr>
        <p:spPr>
          <a:xfrm>
            <a:off x="0" y="1181365"/>
            <a:ext cx="9036496" cy="4533635"/>
          </a:xfrm>
        </p:spPr>
        <p:txBody>
          <a:bodyPr>
            <a:noAutofit/>
          </a:bodyPr>
          <a:lstStyle/>
          <a:p>
            <a:pPr algn="just"/>
            <a:r>
              <a:rPr lang="el-GR" sz="2800"/>
              <a:t>Η αύξηση του πληθυσµού µιας χώρας συνεπάγεται την αύξηση των αναγκών που µε τη σειρά της προκαλεί την αύξηση της ζήτησης για όλα τα αγαθά (πρώτης ανάγκης και πολυτελείας).</a:t>
            </a:r>
          </a:p>
          <a:p>
            <a:pPr algn="just"/>
            <a:r>
              <a:rPr lang="el-GR" sz="2800" smtClean="0"/>
              <a:t>Η </a:t>
            </a:r>
            <a:r>
              <a:rPr lang="el-GR" sz="2800"/>
              <a:t>καµπύλη ζήτησης για καθένα από τα αγαθά αυτά θα µετατοπιστεί προς τα πάνω και δεξιά της αρχικής της θέσης.</a:t>
            </a:r>
          </a:p>
          <a:p>
            <a:pPr marL="0" indent="0" algn="just">
              <a:buNone/>
            </a:pPr>
            <a:endParaRPr lang="el-GR" sz="2400"/>
          </a:p>
          <a:p>
            <a:pPr algn="just"/>
            <a:endParaRPr lang="el-GR" sz="2400"/>
          </a:p>
        </p:txBody>
      </p:sp>
    </p:spTree>
    <p:extLst>
      <p:ext uri="{BB962C8B-B14F-4D97-AF65-F5344CB8AC3E}">
        <p14:creationId xmlns:p14="http://schemas.microsoft.com/office/powerpoint/2010/main" val="4152398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ΜΕΤΑΒΟΛΗ ΤΟΥ ΜΕΓΕΘΟΥΣ ΤΟΥ ΠΛΗΘΥΣΜΟΥ</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25</a:t>
            </a:fld>
            <a:endParaRPr lang="el-GR"/>
          </a:p>
        </p:txBody>
      </p:sp>
      <p:sp>
        <p:nvSpPr>
          <p:cNvPr id="3" name="Content Placeholder 2"/>
          <p:cNvSpPr>
            <a:spLocks noGrp="1"/>
          </p:cNvSpPr>
          <p:nvPr>
            <p:ph idx="1"/>
          </p:nvPr>
        </p:nvSpPr>
        <p:spPr>
          <a:xfrm>
            <a:off x="0" y="1181365"/>
            <a:ext cx="9036496" cy="4533635"/>
          </a:xfrm>
        </p:spPr>
        <p:txBody>
          <a:bodyPr>
            <a:noAutofit/>
          </a:bodyPr>
          <a:lstStyle/>
          <a:p>
            <a:pPr algn="just"/>
            <a:r>
              <a:rPr lang="el-GR" sz="2800" smtClean="0"/>
              <a:t>Αντίθετα, η µείωση του πληθυσµού συνεπάγεται µείωση των</a:t>
            </a:r>
            <a:r>
              <a:rPr lang="el-GR" sz="2800"/>
              <a:t>	</a:t>
            </a:r>
            <a:r>
              <a:rPr lang="el-GR" sz="2800" smtClean="0"/>
              <a:t> αναγκών και άρα</a:t>
            </a:r>
            <a:r>
              <a:rPr lang="el-GR" sz="2800"/>
              <a:t>	περιορισµό	</a:t>
            </a:r>
            <a:r>
              <a:rPr lang="el-GR" sz="2800" smtClean="0"/>
              <a:t>των ζητούµενων ποσοτήτων </a:t>
            </a:r>
            <a:r>
              <a:rPr lang="el-GR" sz="2800"/>
              <a:t>όλων των </a:t>
            </a:r>
            <a:r>
              <a:rPr lang="el-GR" sz="2800" smtClean="0"/>
              <a:t>αγαθών.</a:t>
            </a:r>
          </a:p>
          <a:p>
            <a:pPr algn="just"/>
            <a:r>
              <a:rPr lang="el-GR" sz="2800" smtClean="0"/>
              <a:t>Η </a:t>
            </a:r>
            <a:r>
              <a:rPr lang="el-GR" sz="2800"/>
              <a:t>καµπύλη ζήτησης για καθένα από τα αγαθά αυτά θα µετατοπιστεί προς τα κάτω και αριστερά.</a:t>
            </a:r>
          </a:p>
          <a:p>
            <a:pPr marL="0" indent="0" algn="just">
              <a:buNone/>
            </a:pPr>
            <a:endParaRPr lang="el-GR" sz="2400"/>
          </a:p>
          <a:p>
            <a:pPr algn="just"/>
            <a:endParaRPr lang="el-GR" sz="2400"/>
          </a:p>
        </p:txBody>
      </p:sp>
    </p:spTree>
    <p:extLst>
      <p:ext uri="{BB962C8B-B14F-4D97-AF65-F5344CB8AC3E}">
        <p14:creationId xmlns:p14="http://schemas.microsoft.com/office/powerpoint/2010/main" val="862411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4. ΟΙ ΠΡΟΤΙΜΗΣΕΙΣ ΤΩΝ ΚΑΤΑΝΑΛΩΤΩΝ</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26</a:t>
            </a:fld>
            <a:endParaRPr lang="el-GR"/>
          </a:p>
        </p:txBody>
      </p:sp>
      <p:sp>
        <p:nvSpPr>
          <p:cNvPr id="3" name="Content Placeholder 2"/>
          <p:cNvSpPr>
            <a:spLocks noGrp="1"/>
          </p:cNvSpPr>
          <p:nvPr>
            <p:ph idx="1"/>
          </p:nvPr>
        </p:nvSpPr>
        <p:spPr>
          <a:xfrm>
            <a:off x="0" y="1181365"/>
            <a:ext cx="9036496" cy="4533635"/>
          </a:xfrm>
        </p:spPr>
        <p:txBody>
          <a:bodyPr>
            <a:noAutofit/>
          </a:bodyPr>
          <a:lstStyle/>
          <a:p>
            <a:pPr algn="just"/>
            <a:r>
              <a:rPr lang="el-GR" sz="2800" smtClean="0"/>
              <a:t>Η ζήτηση ενός αγαθού εξαρτάται σε µεγάλο </a:t>
            </a:r>
            <a:r>
              <a:rPr lang="el-GR" sz="2800"/>
              <a:t>βαθµό από το πόσο προτιµάται από τους καταναλωτές.</a:t>
            </a:r>
          </a:p>
          <a:p>
            <a:pPr algn="just"/>
            <a:r>
              <a:rPr lang="el-GR" sz="2800" smtClean="0"/>
              <a:t>Οι </a:t>
            </a:r>
            <a:r>
              <a:rPr lang="el-GR" sz="2800"/>
              <a:t>προτιµήσεις των καταναλωτών εξαρτώνται κατά ένα µεγάλο µέρος από καθαρά υποκειµενικούς παράγοντες (ο κάθε καταναλωτής επιλέγει για να καλύψει τις ανάγκες του, το αγαθό εκείνο που αυτός νοµίζει ότι τις καλύπτει καλύτερα).</a:t>
            </a:r>
          </a:p>
          <a:p>
            <a:pPr marL="0" indent="0" algn="just">
              <a:buNone/>
            </a:pPr>
            <a:endParaRPr lang="el-GR" sz="2400"/>
          </a:p>
          <a:p>
            <a:pPr algn="just"/>
            <a:endParaRPr lang="el-GR" sz="2400"/>
          </a:p>
        </p:txBody>
      </p:sp>
    </p:spTree>
    <p:extLst>
      <p:ext uri="{BB962C8B-B14F-4D97-AF65-F5344CB8AC3E}">
        <p14:creationId xmlns:p14="http://schemas.microsoft.com/office/powerpoint/2010/main" val="3234785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ΜΕΤΑΒΟΛΗ ΣΤΙΣ ΠΡΟΤΙΜΗΣΕΙΣ ΤΩΝ  ΚΑΤΑΝΑΛΩΤΩΝ</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27</a:t>
            </a:fld>
            <a:endParaRPr lang="el-GR"/>
          </a:p>
        </p:txBody>
      </p:sp>
      <p:sp>
        <p:nvSpPr>
          <p:cNvPr id="3" name="Content Placeholder 2"/>
          <p:cNvSpPr>
            <a:spLocks noGrp="1"/>
          </p:cNvSpPr>
          <p:nvPr>
            <p:ph idx="1"/>
          </p:nvPr>
        </p:nvSpPr>
        <p:spPr>
          <a:xfrm>
            <a:off x="0" y="1181365"/>
            <a:ext cx="9036496" cy="4533635"/>
          </a:xfrm>
        </p:spPr>
        <p:txBody>
          <a:bodyPr>
            <a:noAutofit/>
          </a:bodyPr>
          <a:lstStyle/>
          <a:p>
            <a:pPr algn="just"/>
            <a:r>
              <a:rPr lang="el-GR" sz="2800"/>
              <a:t>Για να επηρεαστεί η ζήτηση ενός αγαθού από τις προτιµήσεις, πρέπει να υπάρξει </a:t>
            </a:r>
            <a:r>
              <a:rPr lang="el-GR" sz="2800" smtClean="0"/>
              <a:t>ταυτόχρονη µεταβολή </a:t>
            </a:r>
            <a:r>
              <a:rPr lang="el-GR" sz="2800"/>
              <a:t>στις προτιµήσεις πολλών καταναλωτών, καθώς ένας καταναλωτής δεν είναι δυνατόν να επηρεάσει τη ζήτηση ενός αγαθού.</a:t>
            </a:r>
          </a:p>
          <a:p>
            <a:pPr algn="just"/>
            <a:r>
              <a:rPr lang="el-GR" sz="2800" smtClean="0"/>
              <a:t>Εάν</a:t>
            </a:r>
            <a:r>
              <a:rPr lang="el-GR" sz="2800"/>
              <a:t>	</a:t>
            </a:r>
            <a:r>
              <a:rPr lang="el-GR" sz="2800" smtClean="0"/>
              <a:t> οι καταναλωτές µιας χώρας εγκαταλείψουν µαζικά </a:t>
            </a:r>
            <a:r>
              <a:rPr lang="el-GR" sz="2800"/>
              <a:t>ένα αγαθό, η ζήτησή αυτού θα µειωθεί και η καµπύλη ζήτησής του θα µετατοπιστεί προς τα κάτω και αριστερά.</a:t>
            </a:r>
          </a:p>
          <a:p>
            <a:pPr marL="0" indent="0" algn="just">
              <a:buNone/>
            </a:pPr>
            <a:endParaRPr lang="el-GR" sz="2400"/>
          </a:p>
          <a:p>
            <a:pPr algn="just"/>
            <a:endParaRPr lang="el-GR" sz="2400"/>
          </a:p>
        </p:txBody>
      </p:sp>
    </p:spTree>
    <p:extLst>
      <p:ext uri="{BB962C8B-B14F-4D97-AF65-F5344CB8AC3E}">
        <p14:creationId xmlns:p14="http://schemas.microsoft.com/office/powerpoint/2010/main" val="1628006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ΜΕΤΑΒΟΛΗ ΣΤΙΣ ΠΡΟΤΙΜΗΣΕΙΣ ΤΩΝ  ΚΑΤΑΝΑΛΩΤΩΝ</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28</a:t>
            </a:fld>
            <a:endParaRPr lang="el-GR"/>
          </a:p>
        </p:txBody>
      </p:sp>
      <p:sp>
        <p:nvSpPr>
          <p:cNvPr id="3" name="Content Placeholder 2"/>
          <p:cNvSpPr>
            <a:spLocks noGrp="1"/>
          </p:cNvSpPr>
          <p:nvPr>
            <p:ph idx="1"/>
          </p:nvPr>
        </p:nvSpPr>
        <p:spPr>
          <a:xfrm>
            <a:off x="0" y="1181365"/>
            <a:ext cx="9036496" cy="4533635"/>
          </a:xfrm>
        </p:spPr>
        <p:txBody>
          <a:bodyPr>
            <a:noAutofit/>
          </a:bodyPr>
          <a:lstStyle/>
          <a:p>
            <a:pPr algn="just"/>
            <a:r>
              <a:rPr lang="el-GR" sz="2800"/>
              <a:t>Εάν ταυτόχρονα υπάρχει οµόρροπη προτίµηση των καταναλωτών προς ένα άλλο αγαθό, η ζήτηση του αγαθού αυτού θα αυξηθεί και η καµπύλη της ζήτησής του θα µετατοπιστεί προς τα πάνω και δεξιά της αρχικής της θέσης.</a:t>
            </a:r>
          </a:p>
          <a:p>
            <a:pPr marL="0" indent="0" algn="just">
              <a:buNone/>
            </a:pPr>
            <a:endParaRPr lang="el-GR" sz="2400"/>
          </a:p>
          <a:p>
            <a:pPr algn="just"/>
            <a:endParaRPr lang="el-GR" sz="2400"/>
          </a:p>
        </p:txBody>
      </p:sp>
    </p:spTree>
    <p:extLst>
      <p:ext uri="{BB962C8B-B14F-4D97-AF65-F5344CB8AC3E}">
        <p14:creationId xmlns:p14="http://schemas.microsoft.com/office/powerpoint/2010/main" val="2788726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5. ΤΙΜΗ ΣΧΕΤΙΖΟΜΕΝΩΝ ΑΓΑΘΩΝ ΜΕ ΤΟ ΖΗΤΟΥΜΕΝΟ ΑΓΑΘΟ</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29</a:t>
            </a:fld>
            <a:endParaRPr lang="el-GR"/>
          </a:p>
        </p:txBody>
      </p:sp>
      <p:sp>
        <p:nvSpPr>
          <p:cNvPr id="3" name="Content Placeholder 2"/>
          <p:cNvSpPr>
            <a:spLocks noGrp="1"/>
          </p:cNvSpPr>
          <p:nvPr>
            <p:ph idx="1"/>
          </p:nvPr>
        </p:nvSpPr>
        <p:spPr>
          <a:xfrm>
            <a:off x="0" y="1181365"/>
            <a:ext cx="9036496" cy="4533635"/>
          </a:xfrm>
        </p:spPr>
        <p:txBody>
          <a:bodyPr>
            <a:noAutofit/>
          </a:bodyPr>
          <a:lstStyle/>
          <a:p>
            <a:pPr algn="just"/>
            <a:r>
              <a:rPr lang="el-GR" sz="2800"/>
              <a:t>Υποκατάστατα: όσα αγαθά µπορούν να αντικαταστήσουν τη χρησιµότητα ενός αγαθού ικανοποιώντας τις ίδιες ανάγκες ολοκληρωτικά ή µερικά (π.χ. σπίρτα µε αναπτήρα).</a:t>
            </a:r>
            <a:endParaRPr lang="el-GR" sz="2400"/>
          </a:p>
          <a:p>
            <a:pPr algn="just"/>
            <a:endParaRPr lang="el-GR" sz="2400"/>
          </a:p>
        </p:txBody>
      </p:sp>
    </p:spTree>
    <p:extLst>
      <p:ext uri="{BB962C8B-B14F-4D97-AF65-F5344CB8AC3E}">
        <p14:creationId xmlns:p14="http://schemas.microsoft.com/office/powerpoint/2010/main" val="1731110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Άδειες Χρήσης</a:t>
            </a:r>
            <a:endParaRPr lang="el-G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9" name="Subtitle 8"/>
          <p:cNvSpPr>
            <a:spLocks noGrp="1"/>
          </p:cNvSpPr>
          <p:nvPr>
            <p:ph idx="1"/>
          </p:nvPr>
        </p:nvSpPr>
        <p:spPr/>
        <p:txBody>
          <a:bodyPr>
            <a:normAutofit/>
          </a:bodyPr>
          <a:lstStyle/>
          <a:p>
            <a:r>
              <a:rPr lang="el-GR" sz="2800"/>
              <a:t>Το παρόν εκπαιδευτικό υλικό υπόκειται σε άδειες χρήσης Creative Commons. </a:t>
            </a:r>
          </a:p>
          <a:p>
            <a:r>
              <a:rPr lang="el-GR" sz="2800"/>
              <a:t>Για εκπαιδευτικό υλικό, όπως εικόνες, που υπόκειται σε άλλου τύπου άδειας χρήσης, η άδεια χρήσης αναφέρεται ρητώς. </a:t>
            </a:r>
            <a:endParaRPr lang="el-GR" sz="2800" smtClean="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5. ΤΙΜΗ ΣΧΕΤΙΖΟΜΕΝΩΝ ΑΓΑΘΩΝ ΜΕ ΤΟ ΖΗΤΟΥΜΕΝΟ ΑΓΑΘΟ</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30</a:t>
            </a:fld>
            <a:endParaRPr lang="el-GR"/>
          </a:p>
        </p:txBody>
      </p:sp>
      <p:sp>
        <p:nvSpPr>
          <p:cNvPr id="3" name="Content Placeholder 2"/>
          <p:cNvSpPr>
            <a:spLocks noGrp="1"/>
          </p:cNvSpPr>
          <p:nvPr>
            <p:ph idx="1"/>
          </p:nvPr>
        </p:nvSpPr>
        <p:spPr>
          <a:xfrm>
            <a:off x="0" y="1181365"/>
            <a:ext cx="9036496" cy="4533635"/>
          </a:xfrm>
        </p:spPr>
        <p:txBody>
          <a:bodyPr>
            <a:noAutofit/>
          </a:bodyPr>
          <a:lstStyle/>
          <a:p>
            <a:pPr algn="just"/>
            <a:r>
              <a:rPr lang="el-GR" sz="2800"/>
              <a:t>Συµπληρωµατικά: τα αγαθά που χρησιµοποιούνται συγχρόνως και τις περισσότερες φορές µε σταθερή αναλογία µε το κύριο αγαθό (π.χ. τσιγάρο µε αναπτήρα).</a:t>
            </a:r>
          </a:p>
        </p:txBody>
      </p:sp>
    </p:spTree>
    <p:extLst>
      <p:ext uri="{BB962C8B-B14F-4D97-AF65-F5344CB8AC3E}">
        <p14:creationId xmlns:p14="http://schemas.microsoft.com/office/powerpoint/2010/main" val="2224553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mtClean="0"/>
              <a:t/>
            </a:r>
            <a:br>
              <a:rPr lang="el-GR" smtClean="0"/>
            </a:br>
            <a:r>
              <a:rPr lang="el-GR" smtClean="0"/>
              <a:t>ΜΕΤΑΒΟΛΗ </a:t>
            </a:r>
            <a:r>
              <a:rPr lang="el-GR"/>
              <a:t>ΣΤΗΝ ΤΙΜΗ ΤΩΝ ΣΧΕΤΙΖΟΜΕΝΩΝ  ΑΓΑΘΩΝ</a:t>
            </a:r>
            <a:br>
              <a:rPr lang="el-GR"/>
            </a:br>
            <a:r>
              <a:rPr lang="el-GR"/>
              <a:t>Ι. ΥΠΟΚΑΤΑΣΤΑΤΑ ΑΓΑΘΑ</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31</a:t>
            </a:fld>
            <a:endParaRPr lang="el-GR"/>
          </a:p>
        </p:txBody>
      </p:sp>
      <p:sp>
        <p:nvSpPr>
          <p:cNvPr id="3" name="Content Placeholder 2"/>
          <p:cNvSpPr>
            <a:spLocks noGrp="1"/>
          </p:cNvSpPr>
          <p:nvPr>
            <p:ph idx="1"/>
          </p:nvPr>
        </p:nvSpPr>
        <p:spPr>
          <a:xfrm>
            <a:off x="107504" y="1849388"/>
            <a:ext cx="9036496" cy="4533635"/>
          </a:xfrm>
        </p:spPr>
        <p:txBody>
          <a:bodyPr>
            <a:noAutofit/>
          </a:bodyPr>
          <a:lstStyle/>
          <a:p>
            <a:pPr algn="just"/>
            <a:r>
              <a:rPr lang="el-GR" sz="2800" smtClean="0"/>
              <a:t>Η αύξηση της τιµής ενός υποκατάστατου </a:t>
            </a:r>
            <a:r>
              <a:rPr lang="el-GR" sz="2800"/>
              <a:t>αγαθού</a:t>
            </a:r>
            <a:r>
              <a:rPr lang="el-GR" sz="2800" smtClean="0"/>
              <a:t>, έχει ως αποτέλεσµα την</a:t>
            </a:r>
            <a:r>
              <a:rPr lang="el-GR" sz="2800"/>
              <a:t>	</a:t>
            </a:r>
            <a:r>
              <a:rPr lang="el-GR" sz="2800" smtClean="0"/>
              <a:t>µείωση της </a:t>
            </a:r>
            <a:r>
              <a:rPr lang="el-GR" sz="2800"/>
              <a:t>αγοραζόµενης ποσότητας και κατά συνέπεια την </a:t>
            </a:r>
            <a:r>
              <a:rPr lang="el-GR" sz="2800" smtClean="0"/>
              <a:t>αύξηση της ζήτησης του κύριου αγαθού ( </a:t>
            </a:r>
            <a:r>
              <a:rPr lang="el-GR" sz="2800"/>
              <a:t>σχέση ισχύει και αντίστροφα).</a:t>
            </a:r>
          </a:p>
          <a:p>
            <a:pPr algn="just"/>
            <a:r>
              <a:rPr lang="el-GR" sz="2800" smtClean="0"/>
              <a:t>Η </a:t>
            </a:r>
            <a:r>
              <a:rPr lang="el-GR" sz="2800"/>
              <a:t>καµπύλη της ζήτησης του κύριου αγαθού </a:t>
            </a:r>
            <a:r>
              <a:rPr lang="el-GR" sz="2800" smtClean="0"/>
              <a:t>θα µετατοπιστεί </a:t>
            </a:r>
            <a:r>
              <a:rPr lang="el-GR" sz="2800"/>
              <a:t>προς τα πάνω και δεξιά της αρχικής της θέσης, ενώ του υποκατάστατου αγαθού θα µετατοπιστεί προς τα κάτω και αριστερά.</a:t>
            </a:r>
          </a:p>
          <a:p>
            <a:pPr algn="just"/>
            <a:endParaRPr lang="el-GR" sz="2800"/>
          </a:p>
        </p:txBody>
      </p:sp>
    </p:spTree>
    <p:extLst>
      <p:ext uri="{BB962C8B-B14F-4D97-AF65-F5344CB8AC3E}">
        <p14:creationId xmlns:p14="http://schemas.microsoft.com/office/powerpoint/2010/main" val="3143173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mtClean="0"/>
              <a:t/>
            </a:r>
            <a:br>
              <a:rPr lang="el-GR" smtClean="0"/>
            </a:br>
            <a:r>
              <a:rPr lang="el-GR" smtClean="0"/>
              <a:t>ΜΕΤΑΒΟΛΗ </a:t>
            </a:r>
            <a:r>
              <a:rPr lang="el-GR"/>
              <a:t>ΣΤΗΝ ΤΙΜΗ ΤΩΝ ΣΧΕΤΙΖΟΜΕΝΩΝ  ΑΓΑΘΩΝ</a:t>
            </a:r>
            <a:br>
              <a:rPr lang="el-GR"/>
            </a:br>
            <a:r>
              <a:rPr lang="el-GR"/>
              <a:t>Ι. ΥΠΟΚΑΤΑΣΤΑΤΑ ΑΓΑΘΑ</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32</a:t>
            </a:fld>
            <a:endParaRPr lang="el-GR"/>
          </a:p>
        </p:txBody>
      </p:sp>
      <p:sp>
        <p:nvSpPr>
          <p:cNvPr id="3" name="Content Placeholder 2"/>
          <p:cNvSpPr>
            <a:spLocks noGrp="1"/>
          </p:cNvSpPr>
          <p:nvPr>
            <p:ph idx="1"/>
          </p:nvPr>
        </p:nvSpPr>
        <p:spPr>
          <a:xfrm>
            <a:off x="107504" y="1849388"/>
            <a:ext cx="9036496" cy="4533635"/>
          </a:xfrm>
        </p:spPr>
        <p:txBody>
          <a:bodyPr>
            <a:noAutofit/>
          </a:bodyPr>
          <a:lstStyle/>
          <a:p>
            <a:pPr algn="just"/>
            <a:r>
              <a:rPr lang="el-GR" sz="2800"/>
              <a:t>Εάν	</a:t>
            </a:r>
            <a:r>
              <a:rPr lang="el-GR" sz="2800" smtClean="0"/>
              <a:t>η τιµή</a:t>
            </a:r>
            <a:r>
              <a:rPr lang="el-GR" sz="2800"/>
              <a:t>	</a:t>
            </a:r>
            <a:r>
              <a:rPr lang="el-GR" sz="2800" smtClean="0"/>
              <a:t> του υποκατάστατου αγαθού µειωθεί</a:t>
            </a:r>
            <a:r>
              <a:rPr lang="el-GR" sz="2800"/>
              <a:t>, η ζήτησή του θα αυξηθεί, γεγονός που θα µειώσει τις ζητούµενες ποσότητες για το κύριο </a:t>
            </a:r>
            <a:r>
              <a:rPr lang="el-GR" sz="2800" smtClean="0"/>
              <a:t>αγαθό(Η σχέση ισχύει και αντίστροφα) </a:t>
            </a:r>
            <a:r>
              <a:rPr lang="el-GR" sz="2800"/>
              <a:t>.</a:t>
            </a:r>
          </a:p>
          <a:p>
            <a:pPr algn="just"/>
            <a:r>
              <a:rPr lang="el-GR" sz="2800" smtClean="0"/>
              <a:t>Η </a:t>
            </a:r>
            <a:r>
              <a:rPr lang="el-GR" sz="2800"/>
              <a:t>καµπύλη της ζήτησης του κύριου αγαθού </a:t>
            </a:r>
            <a:r>
              <a:rPr lang="el-GR" sz="2800" smtClean="0"/>
              <a:t>θα µετατοπιστεί </a:t>
            </a:r>
            <a:r>
              <a:rPr lang="el-GR" sz="2800"/>
              <a:t>προς τα κάτω και αριστερά, ενώ του υποκατάστατου αγαθού θα µετατοπιστεί προς τα πάνω και δεξιά της αρχικής της θέσης.</a:t>
            </a:r>
          </a:p>
          <a:p>
            <a:pPr algn="just"/>
            <a:endParaRPr lang="el-GR" sz="2800"/>
          </a:p>
        </p:txBody>
      </p:sp>
    </p:spTree>
    <p:extLst>
      <p:ext uri="{BB962C8B-B14F-4D97-AF65-F5344CB8AC3E}">
        <p14:creationId xmlns:p14="http://schemas.microsoft.com/office/powerpoint/2010/main" val="565779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mtClean="0"/>
              <a:t/>
            </a:r>
            <a:br>
              <a:rPr lang="el-GR" smtClean="0"/>
            </a:br>
            <a:r>
              <a:rPr lang="el-GR" sz="4000" smtClean="0"/>
              <a:t>ΜΕΤΑΒΟΛΗ </a:t>
            </a:r>
            <a:r>
              <a:rPr lang="el-GR" sz="4000"/>
              <a:t>ΣΤΗΝ ΤΙΜΗ ΤΩΝ ΣΧΕΤΙΖΟΜΕΝΩΝ  ΑΓΑΘΩΝ</a:t>
            </a:r>
            <a:br>
              <a:rPr lang="el-GR" sz="4000"/>
            </a:br>
            <a:r>
              <a:rPr lang="el-GR" sz="4000"/>
              <a:t>ΙΙ. ΣΥΜΠΛΗΡΩΜΑΤΙΚΑ ΑΓΑΘΑ</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33</a:t>
            </a:fld>
            <a:endParaRPr lang="el-GR"/>
          </a:p>
        </p:txBody>
      </p:sp>
      <p:sp>
        <p:nvSpPr>
          <p:cNvPr id="3" name="Content Placeholder 2"/>
          <p:cNvSpPr>
            <a:spLocks noGrp="1"/>
          </p:cNvSpPr>
          <p:nvPr>
            <p:ph idx="1"/>
          </p:nvPr>
        </p:nvSpPr>
        <p:spPr>
          <a:xfrm>
            <a:off x="143496" y="1561356"/>
            <a:ext cx="9036496" cy="4533635"/>
          </a:xfrm>
        </p:spPr>
        <p:txBody>
          <a:bodyPr>
            <a:noAutofit/>
          </a:bodyPr>
          <a:lstStyle/>
          <a:p>
            <a:pPr algn="just"/>
            <a:r>
              <a:rPr lang="el-GR" sz="2800"/>
              <a:t>Η αύξηση της τιµής του  κύριου  αγαθού,  περιορίζει την κατανάλωση και του συµπληρωµατικού αγαθού, µε αποτέλεσµα η καµπύλη ζήτησης και των δύο αγαθών </a:t>
            </a:r>
            <a:r>
              <a:rPr lang="el-GR" sz="2800" smtClean="0"/>
              <a:t>να µετατοπιστεί </a:t>
            </a:r>
            <a:r>
              <a:rPr lang="el-GR" sz="2800"/>
              <a:t>προς τα κάτω και αριστερά της αρχικής.</a:t>
            </a:r>
          </a:p>
          <a:p>
            <a:pPr algn="just"/>
            <a:r>
              <a:rPr lang="el-GR" sz="2800" smtClean="0"/>
              <a:t>Η </a:t>
            </a:r>
            <a:r>
              <a:rPr lang="el-GR" sz="2800"/>
              <a:t>µείωση της τιµής του κύριου αγαθού θα αυξήσει τις ζητούµενες ποσότητές του, γεγονός που θα συµπαρασύρει θετικά και την ζήτηση για το συµπληρωµατικό αγαθό και οι καµπύλες ζήτησής τους θα µετατοπιστούν προς τα πάνω και δεξιά.</a:t>
            </a:r>
          </a:p>
          <a:p>
            <a:pPr algn="just"/>
            <a:endParaRPr lang="el-GR" sz="2800"/>
          </a:p>
        </p:txBody>
      </p:sp>
    </p:spTree>
    <p:extLst>
      <p:ext uri="{BB962C8B-B14F-4D97-AF65-F5344CB8AC3E}">
        <p14:creationId xmlns:p14="http://schemas.microsoft.com/office/powerpoint/2010/main" val="3916765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mtClean="0"/>
              <a:t/>
            </a:r>
            <a:br>
              <a:rPr lang="el-GR" smtClean="0"/>
            </a:br>
            <a:r>
              <a:rPr lang="el-GR" sz="4000" smtClean="0"/>
              <a:t>ΜΕΤΑΒΟΛΗ </a:t>
            </a:r>
            <a:r>
              <a:rPr lang="el-GR" sz="4000"/>
              <a:t>ΣΤΗΝ ΤΙΜΗ ΤΩΝ ΣΧΕΤΙΖΟΜΕΝΩΝ  ΑΓΑΘΩΝ</a:t>
            </a:r>
            <a:br>
              <a:rPr lang="el-GR" sz="4000"/>
            </a:br>
            <a:r>
              <a:rPr lang="el-GR" sz="4000"/>
              <a:t>ΙΙ. ΣΥΜΠΛΗΡΩΜΑΤΙΚΑ ΑΓΑΘΑ</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34</a:t>
            </a:fld>
            <a:endParaRPr lang="el-GR"/>
          </a:p>
        </p:txBody>
      </p:sp>
      <p:sp>
        <p:nvSpPr>
          <p:cNvPr id="3" name="Content Placeholder 2"/>
          <p:cNvSpPr>
            <a:spLocks noGrp="1"/>
          </p:cNvSpPr>
          <p:nvPr>
            <p:ph idx="1"/>
          </p:nvPr>
        </p:nvSpPr>
        <p:spPr>
          <a:xfrm>
            <a:off x="143496" y="1561356"/>
            <a:ext cx="9036496" cy="4533635"/>
          </a:xfrm>
        </p:spPr>
        <p:txBody>
          <a:bodyPr>
            <a:noAutofit/>
          </a:bodyPr>
          <a:lstStyle/>
          <a:p>
            <a:pPr algn="just"/>
            <a:r>
              <a:rPr lang="el-GR" sz="2800"/>
              <a:t>Μια µεταβολή στην τιµή του συµπληρωµατικού αγαθού δεν µπορεί να µεταβάλλει την ζήτηση του κύριου αγαθού.</a:t>
            </a:r>
          </a:p>
          <a:p>
            <a:pPr marL="0" indent="0" algn="just">
              <a:buNone/>
            </a:pPr>
            <a:endParaRPr lang="el-GR" sz="2800"/>
          </a:p>
        </p:txBody>
      </p:sp>
    </p:spTree>
    <p:extLst>
      <p:ext uri="{BB962C8B-B14F-4D97-AF65-F5344CB8AC3E}">
        <p14:creationId xmlns:p14="http://schemas.microsoft.com/office/powerpoint/2010/main" val="2447072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smtClean="0"/>
              <a:t>6. </a:t>
            </a:r>
            <a:r>
              <a:rPr lang="el-GR" sz="4000"/>
              <a:t>Η ΠΟΙΚΙΛΙΑ ΤΩΝ ΑΓΑΘΩΝ</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35</a:t>
            </a:fld>
            <a:endParaRPr lang="el-GR"/>
          </a:p>
        </p:txBody>
      </p:sp>
      <p:sp>
        <p:nvSpPr>
          <p:cNvPr id="3" name="Content Placeholder 2"/>
          <p:cNvSpPr>
            <a:spLocks noGrp="1"/>
          </p:cNvSpPr>
          <p:nvPr>
            <p:ph idx="1"/>
          </p:nvPr>
        </p:nvSpPr>
        <p:spPr>
          <a:xfrm>
            <a:off x="143496" y="1057300"/>
            <a:ext cx="9036496" cy="5037691"/>
          </a:xfrm>
        </p:spPr>
        <p:txBody>
          <a:bodyPr>
            <a:noAutofit/>
          </a:bodyPr>
          <a:lstStyle/>
          <a:p>
            <a:pPr algn="just"/>
            <a:r>
              <a:rPr lang="el-GR" sz="2800" smtClean="0"/>
              <a:t>Σε </a:t>
            </a:r>
            <a:r>
              <a:rPr lang="el-GR" sz="2800"/>
              <a:t>µια αγορά στην οποία υπάρχει µεγάλη ποικιλία αγαθών, η αγοραζόµενη ποσότητα για κάθε ένα αγαθό ξεχωριστά θα είναι µικρή.</a:t>
            </a:r>
          </a:p>
          <a:p>
            <a:pPr algn="just"/>
            <a:r>
              <a:rPr lang="el-GR" sz="2800" smtClean="0"/>
              <a:t>Ο </a:t>
            </a:r>
            <a:r>
              <a:rPr lang="el-GR" sz="2800"/>
              <a:t>καταναλωτής έχει την ευχέρεια να διαλέξει µεταξύ πολλών αγαθών που ικανοποιούν την ίδια ανάγκη, µε αποτέλεσµα να διασπάται το µέγεθος της ζήτησης σε πολλά αγαθά. Αντίθετα, όταν δεν υπάρχει ποικιλία η ζήτηση συσσωρεύεται σε λίγα αγαθά.</a:t>
            </a:r>
          </a:p>
          <a:p>
            <a:pPr algn="just"/>
            <a:endParaRPr lang="el-GR" sz="2800"/>
          </a:p>
        </p:txBody>
      </p:sp>
    </p:spTree>
    <p:extLst>
      <p:ext uri="{BB962C8B-B14F-4D97-AF65-F5344CB8AC3E}">
        <p14:creationId xmlns:p14="http://schemas.microsoft.com/office/powerpoint/2010/main" val="1220445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a:t>ΜΕΤΑΒΟΛΗ ΣΤΗΝ ΠΟΙΚΙΛΙΑ ΤΩΝ ΑΓΑΘΩΝ</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36</a:t>
            </a:fld>
            <a:endParaRPr lang="el-GR"/>
          </a:p>
        </p:txBody>
      </p:sp>
      <p:sp>
        <p:nvSpPr>
          <p:cNvPr id="3" name="Content Placeholder 2"/>
          <p:cNvSpPr>
            <a:spLocks noGrp="1"/>
          </p:cNvSpPr>
          <p:nvPr>
            <p:ph idx="1"/>
          </p:nvPr>
        </p:nvSpPr>
        <p:spPr>
          <a:xfrm>
            <a:off x="143496" y="1057300"/>
            <a:ext cx="9036496" cy="5037691"/>
          </a:xfrm>
        </p:spPr>
        <p:txBody>
          <a:bodyPr>
            <a:noAutofit/>
          </a:bodyPr>
          <a:lstStyle/>
          <a:p>
            <a:pPr algn="just"/>
            <a:r>
              <a:rPr lang="el-GR" sz="2800"/>
              <a:t>Όσο σε µια χώρα (π.χ. τεχνολογική εξέλιξη, αύξηση ανταγωνισµού  κ.λπ.)  η   ποικιλία   των   </a:t>
            </a:r>
            <a:r>
              <a:rPr lang="el-GR" sz="2800" smtClean="0"/>
              <a:t>αγαθών µεγαλώνει</a:t>
            </a:r>
            <a:r>
              <a:rPr lang="el-GR" sz="2800"/>
              <a:t>, τόσο η ζήτηση για καθένα από αυτά τα αγαθά µειώνεται.</a:t>
            </a:r>
          </a:p>
          <a:p>
            <a:pPr algn="just"/>
            <a:r>
              <a:rPr lang="el-GR" sz="2800" smtClean="0"/>
              <a:t>Η </a:t>
            </a:r>
            <a:r>
              <a:rPr lang="el-GR" sz="2800"/>
              <a:t>καµπύλη ζήτησης για καθένα από τα αγαθά αυτά θα µετατοπιστεί προς τα κάτω και αριστερά της αρχικής της θέσης.</a:t>
            </a:r>
          </a:p>
          <a:p>
            <a:pPr algn="just"/>
            <a:endParaRPr lang="el-GR" sz="2800"/>
          </a:p>
        </p:txBody>
      </p:sp>
    </p:spTree>
    <p:extLst>
      <p:ext uri="{BB962C8B-B14F-4D97-AF65-F5344CB8AC3E}">
        <p14:creationId xmlns:p14="http://schemas.microsoft.com/office/powerpoint/2010/main" val="511782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a:t>ΜΕΤΑΒΟΛΗ ΣΤΗΝ ΠΟΙΚΙΛΙΑ ΤΩΝ ΑΓΑΘΩΝ</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37</a:t>
            </a:fld>
            <a:endParaRPr lang="el-GR"/>
          </a:p>
        </p:txBody>
      </p:sp>
      <p:sp>
        <p:nvSpPr>
          <p:cNvPr id="3" name="Content Placeholder 2"/>
          <p:cNvSpPr>
            <a:spLocks noGrp="1"/>
          </p:cNvSpPr>
          <p:nvPr>
            <p:ph idx="1"/>
          </p:nvPr>
        </p:nvSpPr>
        <p:spPr>
          <a:xfrm>
            <a:off x="143496" y="1057300"/>
            <a:ext cx="9036496" cy="5037691"/>
          </a:xfrm>
        </p:spPr>
        <p:txBody>
          <a:bodyPr>
            <a:noAutofit/>
          </a:bodyPr>
          <a:lstStyle/>
          <a:p>
            <a:pPr algn="just"/>
            <a:r>
              <a:rPr lang="el-GR" sz="2800"/>
              <a:t>Όσο η ποικιλία των αγαθών µικραίνει (π.χ. περιορισµένος εφοδιασµός, µεγάλη καταστροφή κ.λπ.) τόσο η ζήτηση για καθένα από αυτά τα αγαθά αυξάνεται.</a:t>
            </a:r>
          </a:p>
          <a:p>
            <a:pPr algn="just"/>
            <a:r>
              <a:rPr lang="el-GR" sz="2800" smtClean="0"/>
              <a:t>Η </a:t>
            </a:r>
            <a:r>
              <a:rPr lang="el-GR" sz="2800"/>
              <a:t>καµπύλη ζήτησης για καθένα από τα αγαθά αυτά θα µετατοπιστεί προς τα πάνω και δεξιά.</a:t>
            </a:r>
          </a:p>
          <a:p>
            <a:pPr algn="just"/>
            <a:endParaRPr lang="el-GR" sz="2800"/>
          </a:p>
        </p:txBody>
      </p:sp>
    </p:spTree>
    <p:extLst>
      <p:ext uri="{BB962C8B-B14F-4D97-AF65-F5344CB8AC3E}">
        <p14:creationId xmlns:p14="http://schemas.microsoft.com/office/powerpoint/2010/main" val="1464938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a:t>7.	ΟΙ ΠΡΟΣΔΟΚΙΕΣ ΤΩΝ ΚΑΤΑΝΑΛΩΤΩΝ</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38</a:t>
            </a:fld>
            <a:endParaRPr lang="el-GR"/>
          </a:p>
        </p:txBody>
      </p:sp>
      <p:sp>
        <p:nvSpPr>
          <p:cNvPr id="3" name="Content Placeholder 2"/>
          <p:cNvSpPr>
            <a:spLocks noGrp="1"/>
          </p:cNvSpPr>
          <p:nvPr>
            <p:ph idx="1"/>
          </p:nvPr>
        </p:nvSpPr>
        <p:spPr>
          <a:xfrm>
            <a:off x="107504" y="841276"/>
            <a:ext cx="9036496" cy="5037691"/>
          </a:xfrm>
        </p:spPr>
        <p:txBody>
          <a:bodyPr>
            <a:noAutofit/>
          </a:bodyPr>
          <a:lstStyle/>
          <a:p>
            <a:pPr algn="just"/>
            <a:r>
              <a:rPr lang="el-GR" sz="2800"/>
              <a:t>Η προσδοκία των καταναλωτών ότι µελλοντικά η τιµή κάποιου αγαθού θα αυξηθεί, θα προκαλέσει την αύξηση της ζήτησης για το συγκεκριµένο αγαθό. Αντίθετα, εάν προβλέπεται µείωση της τιµής, η ζήτηση για το είδος αυτό θα µειωθεί, προκειµένου να ωφεληθούν από τη διαφορά της τιµής.</a:t>
            </a:r>
          </a:p>
          <a:p>
            <a:pPr marL="0" indent="0" algn="just">
              <a:buNone/>
            </a:pPr>
            <a:endParaRPr lang="el-GR" sz="2800"/>
          </a:p>
        </p:txBody>
      </p:sp>
    </p:spTree>
    <p:extLst>
      <p:ext uri="{BB962C8B-B14F-4D97-AF65-F5344CB8AC3E}">
        <p14:creationId xmlns:p14="http://schemas.microsoft.com/office/powerpoint/2010/main" val="804551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a:t>7.	ΟΙ ΠΡΟΣΔΟΚΙΕΣ ΤΩΝ ΚΑΤΑΝΑΛΩΤΩΝ</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39</a:t>
            </a:fld>
            <a:endParaRPr lang="el-GR"/>
          </a:p>
        </p:txBody>
      </p:sp>
      <p:sp>
        <p:nvSpPr>
          <p:cNvPr id="3" name="Content Placeholder 2"/>
          <p:cNvSpPr>
            <a:spLocks noGrp="1"/>
          </p:cNvSpPr>
          <p:nvPr>
            <p:ph idx="1"/>
          </p:nvPr>
        </p:nvSpPr>
        <p:spPr>
          <a:xfrm>
            <a:off x="107504" y="841276"/>
            <a:ext cx="9036496" cy="5037691"/>
          </a:xfrm>
        </p:spPr>
        <p:txBody>
          <a:bodyPr>
            <a:noAutofit/>
          </a:bodyPr>
          <a:lstStyle/>
          <a:p>
            <a:pPr algn="just"/>
            <a:r>
              <a:rPr lang="el-GR" sz="2800"/>
              <a:t>Σε αυτές τις περιπτώσεις είναι δυνατόν να παρατηρηθεί ανατροπή του νόµου της ζήτησης, όταν οι καταναλωτές αυξάνουν τη ζήτηση για ένα αγαθό παρότι η τιµή του αυξάνεται, καθώς προβλέπουν ότι η τιµή αυτού του αγαθού θα αυξηθεί ακόµη περισσότερο στο εγγύς ή απώτερο µέλλον.</a:t>
            </a:r>
          </a:p>
          <a:p>
            <a:pPr marL="0" indent="0" algn="just">
              <a:buNone/>
            </a:pPr>
            <a:endParaRPr lang="el-GR" sz="2800"/>
          </a:p>
        </p:txBody>
      </p:sp>
    </p:spTree>
    <p:extLst>
      <p:ext uri="{BB962C8B-B14F-4D97-AF65-F5344CB8AC3E}">
        <p14:creationId xmlns:p14="http://schemas.microsoft.com/office/powerpoint/2010/main" val="1212759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Χρηματοδότηση</a:t>
            </a:r>
            <a:endParaRPr lang="el-GR"/>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a:t>Το έργο υλοποιείται στο πλαίσιο του Επιχειρησιακού Προγράμματος «</a:t>
            </a:r>
            <a:r>
              <a:rPr lang="el-GR" altLang="el-GR" sz="2000" b="1"/>
              <a:t>Εκπαίδευση και Δια Βίου Μάθηση</a:t>
            </a:r>
            <a:r>
              <a:rPr lang="el-GR" altLang="el-GR" sz="2000"/>
              <a:t>» και συγχρηματοδοτείται από την Ευρωπαϊκή Ένωση (Ευρωπαϊκό Κοινωνικό Ταμείο) και από εθνικούς πόρους.</a:t>
            </a:r>
          </a:p>
          <a:p>
            <a:pPr marL="342886" indent="-342886" algn="just"/>
            <a:r>
              <a:rPr lang="el-GR" altLang="el-GR" sz="2000"/>
              <a:t>Το έργο «</a:t>
            </a:r>
            <a:r>
              <a:rPr lang="el-GR" altLang="el-GR" sz="2000" b="1"/>
              <a:t>Ανοικτά Ακαδημαϊκά Μαθήματα στο TEI Ηπείρου</a:t>
            </a:r>
            <a:r>
              <a:rPr lang="el-GR" altLang="el-GR" sz="2000"/>
              <a:t>» έχει χρηματοδοτήσει μόνο τη αναδιαμόρφωση του εκπαιδευτικού υλικού.</a:t>
            </a:r>
          </a:p>
          <a:p>
            <a:pPr marL="342886" indent="-342886" algn="just"/>
            <a:r>
              <a:rPr lang="el-GR" altLang="el-GR" sz="200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21196"/>
            <a:ext cx="8229600" cy="952500"/>
          </a:xfrm>
        </p:spPr>
        <p:txBody>
          <a:bodyPr>
            <a:normAutofit/>
          </a:bodyPr>
          <a:lstStyle/>
          <a:p>
            <a:r>
              <a:rPr lang="el-GR" sz="4000"/>
              <a:t>Ο ΟΡΟΣ </a:t>
            </a:r>
            <a:r>
              <a:rPr lang="en-US" sz="4000"/>
              <a:t>CETERIS PARIBUS</a:t>
            </a:r>
            <a:endParaRPr lang="el-GR" sz="400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40</a:t>
            </a:fld>
            <a:endParaRPr lang="el-GR"/>
          </a:p>
        </p:txBody>
      </p:sp>
      <p:sp>
        <p:nvSpPr>
          <p:cNvPr id="3" name="Content Placeholder 2"/>
          <p:cNvSpPr>
            <a:spLocks noGrp="1"/>
          </p:cNvSpPr>
          <p:nvPr>
            <p:ph idx="1"/>
          </p:nvPr>
        </p:nvSpPr>
        <p:spPr>
          <a:xfrm>
            <a:off x="121400" y="738633"/>
            <a:ext cx="9036496" cy="5037691"/>
          </a:xfrm>
        </p:spPr>
        <p:txBody>
          <a:bodyPr>
            <a:noAutofit/>
          </a:bodyPr>
          <a:lstStyle/>
          <a:p>
            <a:pPr algn="just"/>
            <a:r>
              <a:rPr lang="el-GR" sz="2800" smtClean="0"/>
              <a:t>Όπως </a:t>
            </a:r>
            <a:r>
              <a:rPr lang="el-GR" sz="2800"/>
              <a:t>είδαµε, η διαµόρφωση της ζήτησης στην αγορά για κάποιο αγαθό, εξαρτάται από πολλούς προσδιοριστικούς παράγοντες.</a:t>
            </a:r>
          </a:p>
          <a:p>
            <a:pPr algn="just"/>
            <a:r>
              <a:rPr lang="el-GR" sz="2800" smtClean="0"/>
              <a:t>Έτσι</a:t>
            </a:r>
            <a:r>
              <a:rPr lang="el-GR" sz="2800"/>
              <a:t>, για να εξετάσουµε την επίδραση ενός και µόνο παράγοντα στη ζήτηση, υποθέτουµε ότι όλοι οι λοιποί παράγοντες παραµένουν σταθεροί και αποµονώνουµε και εξετάζουµε την επίδραση του παράγοντα που µας ενδιαφέρει (ceteris paribus).</a:t>
            </a:r>
          </a:p>
          <a:p>
            <a:pPr algn="just"/>
            <a:endParaRPr lang="el-GR" sz="2800"/>
          </a:p>
        </p:txBody>
      </p:sp>
    </p:spTree>
    <p:extLst>
      <p:ext uri="{BB962C8B-B14F-4D97-AF65-F5344CB8AC3E}">
        <p14:creationId xmlns:p14="http://schemas.microsoft.com/office/powerpoint/2010/main" val="3220464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Βιβλιογραφία</a:t>
            </a:r>
            <a:endParaRPr lang="el-G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buClr>
                <a:srgbClr val="000000"/>
              </a:buClr>
              <a:buSzPts val="1200"/>
            </a:pPr>
            <a:r>
              <a:rPr lang="el-GR" sz="1400" smtClean="0">
                <a:solidFill>
                  <a:srgbClr val="000000"/>
                </a:solidFill>
                <a:ea typeface="Arial Unicode MS"/>
                <a:cs typeface="Times New Roman" pitchFamily="18" charset="0"/>
              </a:rPr>
              <a:t>Σύγχρονη </a:t>
            </a:r>
            <a:r>
              <a:rPr lang="el-GR" sz="1400">
                <a:solidFill>
                  <a:srgbClr val="000000"/>
                </a:solidFill>
                <a:ea typeface="Arial Unicode MS"/>
                <a:cs typeface="Times New Roman" pitchFamily="18" charset="0"/>
              </a:rPr>
              <a:t>Μικροοικονοµική Ανάλυση (2013), Κιόχος Π., Παπανικολάου Γ. και Κιόχος Α. </a:t>
            </a:r>
            <a:endParaRPr lang="el-GR" sz="1400" smtClean="0">
              <a:solidFill>
                <a:srgbClr val="000000"/>
              </a:solidFill>
              <a:ea typeface="Arial Unicode MS"/>
              <a:cs typeface="Times New Roman" pitchFamily="18" charset="0"/>
            </a:endParaRPr>
          </a:p>
          <a:p>
            <a:pPr algn="just">
              <a:lnSpc>
                <a:spcPts val="2065"/>
              </a:lnSpc>
              <a:spcBef>
                <a:spcPts val="0"/>
              </a:spcBef>
              <a:buClr>
                <a:srgbClr val="000000"/>
              </a:buClr>
              <a:buSzPts val="1200"/>
            </a:pPr>
            <a:r>
              <a:rPr lang="el-GR" sz="1400" smtClean="0">
                <a:solidFill>
                  <a:srgbClr val="000000"/>
                </a:solidFill>
                <a:ea typeface="Arial Unicode MS"/>
                <a:cs typeface="Times New Roman" pitchFamily="18" charset="0"/>
              </a:rPr>
              <a:t>Αρχές </a:t>
            </a:r>
            <a:r>
              <a:rPr lang="el-GR" sz="1400">
                <a:solidFill>
                  <a:srgbClr val="000000"/>
                </a:solidFill>
                <a:ea typeface="Arial Unicode MS"/>
                <a:cs typeface="Times New Roman" pitchFamily="18" charset="0"/>
              </a:rPr>
              <a:t>οικονοµικής θεωρίας (2010), Mankiw G.N. and Taylor M.P.</a:t>
            </a:r>
            <a:endParaRPr lang="el-GR" sz="140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val="4191388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5123" y="4908246"/>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a:solidFill>
                  <a:schemeClr val="bg1"/>
                </a:solidFill>
              </a:rPr>
              <a:t>ΔΙΑΤΑΡΑΧΕΣ ΦΩΝΗΣ</a:t>
            </a:r>
            <a:r>
              <a:rPr lang="el-GR" sz="1200">
                <a:solidFill>
                  <a:schemeClr val="bg1"/>
                </a:solidFill>
              </a:rPr>
              <a:t>, Ενότητα 0, ΤΜΗΜΑ ΛΟΓΟΘΕΡΑΠΕΙΑΣ, ΤΕΙ ΗΠΕΙΡΟΥ </a:t>
            </a:r>
            <a:r>
              <a:rPr lang="el-GR" sz="1200" b="1">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14" name="Τίτλος 1"/>
          <p:cNvSpPr>
            <a:spLocks noGrp="1"/>
          </p:cNvSpPr>
          <p:nvPr>
            <p:ph type="title"/>
          </p:nvPr>
        </p:nvSpPr>
        <p:spPr>
          <a:xfrm>
            <a:off x="453327" y="1"/>
            <a:ext cx="8062025" cy="1007390"/>
          </a:xfrm>
        </p:spPr>
        <p:txBody>
          <a:bodyPr/>
          <a:lstStyle/>
          <a:p>
            <a:r>
              <a:rPr lang="el-GR"/>
              <a:t>Σημείωμα </a:t>
            </a:r>
            <a:r>
              <a:rPr lang="el-GR" smtClean="0"/>
              <a:t>Αναφοράς</a:t>
            </a:r>
            <a:endParaRPr lang="el-GR"/>
          </a:p>
        </p:txBody>
      </p:sp>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42</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2" name="Rectangle 1"/>
          <p:cNvSpPr/>
          <p:nvPr/>
        </p:nvSpPr>
        <p:spPr>
          <a:xfrm>
            <a:off x="348176" y="2259034"/>
            <a:ext cx="7938137" cy="3416318"/>
          </a:xfrm>
          <a:prstGeom prst="rect">
            <a:avLst/>
          </a:prstGeom>
        </p:spPr>
        <p:txBody>
          <a:bodyPr wrap="square" lIns="91436" tIns="45719" rIns="91436" bIns="45719">
            <a:spAutoFit/>
          </a:bodyPr>
          <a:lstStyle/>
          <a:p>
            <a:pPr algn="just"/>
            <a:r>
              <a:rPr lang="el-GR" sz="2400">
                <a:solidFill>
                  <a:schemeClr val="bg1">
                    <a:lumMod val="50000"/>
                  </a:schemeClr>
                </a:solidFill>
              </a:rPr>
              <a:t>Copyright Τεχνολογικό Ίδρυμα Ηπείρου. </a:t>
            </a:r>
            <a:r>
              <a:rPr lang="el-GR" sz="2400" smtClean="0">
                <a:solidFill>
                  <a:schemeClr val="bg1">
                    <a:lumMod val="50000"/>
                  </a:schemeClr>
                </a:solidFill>
              </a:rPr>
              <a:t>Καραμάνης Κωνσταντίνος</a:t>
            </a:r>
            <a:endParaRPr lang="el-GR" sz="2400">
              <a:solidFill>
                <a:schemeClr val="bg1">
                  <a:lumMod val="50000"/>
                </a:schemeClr>
              </a:solidFill>
            </a:endParaRPr>
          </a:p>
          <a:p>
            <a:pPr algn="just"/>
            <a:r>
              <a:rPr lang="el-GR" sz="2400">
                <a:solidFill>
                  <a:schemeClr val="bg1">
                    <a:lumMod val="50000"/>
                  </a:schemeClr>
                </a:solidFill>
              </a:rPr>
              <a:t> </a:t>
            </a:r>
            <a:r>
              <a:rPr lang="el-GR" sz="2400" smtClean="0">
                <a:solidFill>
                  <a:schemeClr val="bg1">
                    <a:lumMod val="50000"/>
                  </a:schemeClr>
                </a:solidFill>
              </a:rPr>
              <a:t>Μικροοικονομική</a:t>
            </a:r>
            <a:endParaRPr lang="el-GR" sz="2400">
              <a:solidFill>
                <a:schemeClr val="bg1">
                  <a:lumMod val="50000"/>
                </a:schemeClr>
              </a:solidFill>
            </a:endParaRPr>
          </a:p>
          <a:p>
            <a:pPr algn="just"/>
            <a:r>
              <a:rPr lang="el-GR" sz="2400">
                <a:solidFill>
                  <a:schemeClr val="bg1">
                    <a:lumMod val="50000"/>
                  </a:schemeClr>
                </a:solidFill>
              </a:rPr>
              <a:t>Έκδοση: 1.0 </a:t>
            </a:r>
            <a:r>
              <a:rPr lang="el-GR" sz="2400" smtClean="0">
                <a:solidFill>
                  <a:schemeClr val="bg1">
                    <a:lumMod val="50000"/>
                  </a:schemeClr>
                </a:solidFill>
              </a:rPr>
              <a:t>Πρέβεζα,2015. </a:t>
            </a:r>
            <a:endParaRPr lang="el-GR" sz="2400" smtClean="0">
              <a:solidFill>
                <a:schemeClr val="bg1">
                  <a:lumMod val="50000"/>
                </a:schemeClr>
              </a:solidFill>
            </a:endParaRPr>
          </a:p>
          <a:p>
            <a:pPr algn="just"/>
            <a:r>
              <a:rPr lang="el-GR" sz="2400">
                <a:solidFill>
                  <a:schemeClr val="bg1">
                    <a:lumMod val="50000"/>
                  </a:schemeClr>
                </a:solidFill>
              </a:rPr>
              <a:t>Καραμάνης, Κ. (2015). Μικροοοικονομική. ΤΕΙ Ηπείρου</a:t>
            </a:r>
            <a:endParaRPr lang="el-GR" sz="2400" smtClean="0">
              <a:solidFill>
                <a:schemeClr val="bg1">
                  <a:lumMod val="50000"/>
                </a:schemeClr>
              </a:solidFill>
            </a:endParaRPr>
          </a:p>
          <a:p>
            <a:pPr algn="just"/>
            <a:r>
              <a:rPr lang="el-GR" sz="2400" smtClean="0">
                <a:solidFill>
                  <a:schemeClr val="bg1">
                    <a:lumMod val="50000"/>
                  </a:schemeClr>
                </a:solidFill>
              </a:rPr>
              <a:t>Διαθέσιμο </a:t>
            </a:r>
            <a:r>
              <a:rPr lang="el-GR" sz="2400">
                <a:solidFill>
                  <a:schemeClr val="bg1">
                    <a:lumMod val="50000"/>
                  </a:schemeClr>
                </a:solidFill>
              </a:rPr>
              <a:t>από τη δικτυακή διεύθυνση:</a:t>
            </a:r>
          </a:p>
          <a:p>
            <a:pPr lvl="0" algn="just"/>
            <a:r>
              <a:rPr lang="en-US" sz="2400">
                <a:solidFill>
                  <a:prstClr val="white">
                    <a:lumMod val="50000"/>
                  </a:prstClr>
                </a:solidFill>
                <a:hlinkClick r:id="rId5"/>
              </a:rPr>
              <a:t>http://eclass.teiep.gr/OpenClass/courses/ACC140/</a:t>
            </a:r>
            <a:endParaRPr lang="el-GR" sz="2400">
              <a:solidFill>
                <a:prstClr val="white">
                  <a:lumMod val="50000"/>
                </a:prstClr>
              </a:solidFill>
            </a:endParaRPr>
          </a:p>
          <a:p>
            <a:pPr algn="just"/>
            <a:endParaRPr lang="el-GR" sz="2400">
              <a:solidFill>
                <a:schemeClr val="bg1">
                  <a:lumMod val="50000"/>
                </a:schemeClr>
              </a:solidFill>
            </a:endParaRPr>
          </a:p>
          <a:p>
            <a:pPr algn="just"/>
            <a:endParaRPr lang="el-GR" sz="240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a:t>Σημείωμα </a:t>
            </a:r>
            <a:r>
              <a:rPr lang="el-GR" err="1"/>
              <a:t>Αδειοδότησης</a:t>
            </a:r>
            <a:endParaRPr lang="el-GR"/>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a:solidFill>
                  <a:schemeClr val="bg1">
                    <a:lumMod val="50000"/>
                  </a:schemeClr>
                </a:solidFill>
              </a:rPr>
              <a:t>Το</a:t>
            </a:r>
            <a:r>
              <a:rPr lang="en-US" sz="2000">
                <a:solidFill>
                  <a:schemeClr val="bg1">
                    <a:lumMod val="50000"/>
                  </a:schemeClr>
                </a:solidFill>
              </a:rPr>
              <a:t> </a:t>
            </a:r>
            <a:r>
              <a:rPr lang="el-GR" sz="2000">
                <a:solidFill>
                  <a:schemeClr val="bg1">
                    <a:lumMod val="50000"/>
                  </a:schemeClr>
                </a:solidFill>
              </a:rPr>
              <a:t>παρόν υλικό διατίθεται με τους όρους της άδειας χρήσης Creative</a:t>
            </a:r>
            <a:r>
              <a:rPr lang="en-US" sz="2000">
                <a:solidFill>
                  <a:schemeClr val="bg1">
                    <a:lumMod val="50000"/>
                  </a:schemeClr>
                </a:solidFill>
              </a:rPr>
              <a:t> </a:t>
            </a:r>
            <a:r>
              <a:rPr lang="el-GR" sz="2000">
                <a:solidFill>
                  <a:schemeClr val="bg1">
                    <a:lumMod val="50000"/>
                  </a:schemeClr>
                </a:solidFill>
              </a:rPr>
              <a:t>Commons</a:t>
            </a:r>
            <a:r>
              <a:rPr lang="en-US" sz="2000">
                <a:solidFill>
                  <a:schemeClr val="bg1">
                    <a:lumMod val="50000"/>
                  </a:schemeClr>
                </a:solidFill>
              </a:rPr>
              <a:t> </a:t>
            </a:r>
            <a:r>
              <a:rPr lang="el-GR" sz="2000">
                <a:solidFill>
                  <a:schemeClr val="bg1">
                    <a:lumMod val="50000"/>
                  </a:schemeClr>
                </a:solidFill>
              </a:rPr>
              <a:t>Αναφορά Δημιουργού-Μη Εμπορική Χρήση-Όχι Παράγωγα Έργα 4.0 Διεθνές [1] ή </a:t>
            </a:r>
            <a:r>
              <a:rPr lang="el-GR" sz="2000" smtClean="0">
                <a:solidFill>
                  <a:schemeClr val="bg1">
                    <a:lumMod val="50000"/>
                  </a:schemeClr>
                </a:solidFill>
              </a:rPr>
              <a:t>μεταγενέστερη.</a:t>
            </a:r>
            <a:r>
              <a:rPr lang="en-US" sz="2000" smtClean="0">
                <a:solidFill>
                  <a:schemeClr val="bg1">
                    <a:lumMod val="50000"/>
                  </a:schemeClr>
                </a:solidFill>
              </a:rPr>
              <a:t> </a:t>
            </a:r>
            <a:r>
              <a:rPr lang="el-GR" sz="2000">
                <a:solidFill>
                  <a:schemeClr val="bg1">
                    <a:lumMod val="50000"/>
                  </a:schemeClr>
                </a:solidFill>
              </a:rPr>
              <a:t>Εξαιρούνται</a:t>
            </a:r>
            <a:r>
              <a:rPr lang="en-US" sz="2000">
                <a:solidFill>
                  <a:schemeClr val="bg1">
                    <a:lumMod val="50000"/>
                  </a:schemeClr>
                </a:solidFill>
              </a:rPr>
              <a:t> </a:t>
            </a:r>
            <a:r>
              <a:rPr lang="el-GR" sz="2000">
                <a:solidFill>
                  <a:schemeClr val="bg1">
                    <a:lumMod val="50000"/>
                  </a:schemeClr>
                </a:solidFill>
              </a:rPr>
              <a:t>τα αυτοτελή έργα τρίτων π.χ. φωτογραφίες,</a:t>
            </a:r>
            <a:r>
              <a:rPr lang="en-US" sz="2000">
                <a:solidFill>
                  <a:schemeClr val="bg1">
                    <a:lumMod val="50000"/>
                  </a:schemeClr>
                </a:solidFill>
              </a:rPr>
              <a:t> </a:t>
            </a:r>
            <a:r>
              <a:rPr lang="el-GR" sz="2000">
                <a:solidFill>
                  <a:schemeClr val="bg1">
                    <a:lumMod val="50000"/>
                  </a:schemeClr>
                </a:solidFill>
              </a:rPr>
              <a:t>Διαγράμματα</a:t>
            </a:r>
            <a:r>
              <a:rPr lang="en-US" sz="2000">
                <a:solidFill>
                  <a:schemeClr val="bg1">
                    <a:lumMod val="50000"/>
                  </a:schemeClr>
                </a:solidFill>
              </a:rPr>
              <a:t> </a:t>
            </a:r>
            <a:r>
              <a:rPr lang="el-GR" sz="2000" err="1">
                <a:solidFill>
                  <a:schemeClr val="bg1">
                    <a:lumMod val="50000"/>
                  </a:schemeClr>
                </a:solidFill>
              </a:rPr>
              <a:t>κ.λ.π</a:t>
            </a:r>
            <a:r>
              <a:rPr lang="el-GR" sz="2000">
                <a:solidFill>
                  <a:schemeClr val="bg1">
                    <a:lumMod val="50000"/>
                  </a:schemeClr>
                </a:solidFill>
              </a:rPr>
              <a:t>.,</a:t>
            </a:r>
            <a:r>
              <a:rPr lang="en-US" sz="2000">
                <a:solidFill>
                  <a:schemeClr val="bg1">
                    <a:lumMod val="50000"/>
                  </a:schemeClr>
                </a:solidFill>
              </a:rPr>
              <a:t> </a:t>
            </a:r>
            <a:r>
              <a:rPr lang="el-GR" sz="2000">
                <a:solidFill>
                  <a:schemeClr val="bg1">
                    <a:lumMod val="50000"/>
                  </a:schemeClr>
                </a:solidFill>
              </a:rPr>
              <a:t>τα</a:t>
            </a:r>
            <a:r>
              <a:rPr lang="en-US" sz="2000">
                <a:solidFill>
                  <a:schemeClr val="bg1">
                    <a:lumMod val="50000"/>
                  </a:schemeClr>
                </a:solidFill>
              </a:rPr>
              <a:t> </a:t>
            </a:r>
            <a:r>
              <a:rPr lang="el-GR" sz="2000">
                <a:solidFill>
                  <a:schemeClr val="bg1">
                    <a:lumMod val="50000"/>
                  </a:schemeClr>
                </a:solidFill>
              </a:rPr>
              <a:t>οποία εμπεριέχονται σε αυτό και τα οποία</a:t>
            </a:r>
            <a:r>
              <a:rPr lang="en-US" sz="2000">
                <a:solidFill>
                  <a:schemeClr val="bg1">
                    <a:lumMod val="50000"/>
                  </a:schemeClr>
                </a:solidFill>
              </a:rPr>
              <a:t> </a:t>
            </a:r>
            <a:r>
              <a:rPr lang="el-GR" sz="2000">
                <a:solidFill>
                  <a:schemeClr val="bg1">
                    <a:lumMod val="50000"/>
                  </a:schemeClr>
                </a:solidFill>
              </a:rPr>
              <a:t>αναφέρονται μαζί με τους όρους χρήσης τους στο «Σημείωμα Χρήσης</a:t>
            </a:r>
            <a:r>
              <a:rPr lang="en-US" sz="2000">
                <a:solidFill>
                  <a:schemeClr val="bg1">
                    <a:lumMod val="50000"/>
                  </a:schemeClr>
                </a:solidFill>
              </a:rPr>
              <a:t> </a:t>
            </a:r>
            <a:r>
              <a:rPr lang="el-GR" sz="2000">
                <a:solidFill>
                  <a:schemeClr val="bg1">
                    <a:lumMod val="50000"/>
                  </a:schemeClr>
                </a:solidFill>
              </a:rPr>
              <a:t>Έργων</a:t>
            </a:r>
            <a:r>
              <a:rPr lang="en-US" sz="2000">
                <a:solidFill>
                  <a:schemeClr val="bg1">
                    <a:lumMod val="50000"/>
                  </a:schemeClr>
                </a:solidFill>
              </a:rPr>
              <a:t> </a:t>
            </a:r>
            <a:r>
              <a:rPr lang="el-GR" sz="200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a:hlinkClick r:id="rId3"/>
              </a:rPr>
              <a:t>http://</a:t>
            </a:r>
            <a:r>
              <a:rPr lang="en-US" smtClean="0">
                <a:hlinkClick r:id="rId3"/>
              </a:rPr>
              <a:t>creativecommons.org/licenses/by-nc-nd/4.0/deed.el</a:t>
            </a:r>
            <a:r>
              <a:rPr lang="el-GR"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a:solidFill>
                  <a:prstClr val="white">
                    <a:lumMod val="50000"/>
                  </a:prstClr>
                </a:solidFill>
              </a:rPr>
              <a:t>[1] </a:t>
            </a:r>
            <a:endParaRPr lang="en-US"/>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a:solidFill>
                  <a:schemeClr val="bg1">
                    <a:lumMod val="50000"/>
                  </a:schemeClr>
                </a:solidFill>
              </a:rPr>
              <a:t>Ο δικαιούχος μπορεί να παρέχει στον </a:t>
            </a:r>
            <a:r>
              <a:rPr lang="el-GR" sz="2000" err="1">
                <a:solidFill>
                  <a:schemeClr val="bg1">
                    <a:lumMod val="50000"/>
                  </a:schemeClr>
                </a:solidFill>
              </a:rPr>
              <a:t>αδειοδόχο</a:t>
            </a:r>
            <a:r>
              <a:rPr lang="en-US" sz="2000">
                <a:solidFill>
                  <a:schemeClr val="bg1">
                    <a:lumMod val="50000"/>
                  </a:schemeClr>
                </a:solidFill>
              </a:rPr>
              <a:t> </a:t>
            </a:r>
            <a:r>
              <a:rPr lang="el-GR" sz="2000">
                <a:solidFill>
                  <a:schemeClr val="bg1">
                    <a:lumMod val="50000"/>
                  </a:schemeClr>
                </a:solidFill>
              </a:rPr>
              <a:t>ξεχωριστή άδεια να </a:t>
            </a:r>
            <a:r>
              <a:rPr lang="en-US" sz="2000">
                <a:solidFill>
                  <a:schemeClr val="bg1">
                    <a:lumMod val="50000"/>
                  </a:schemeClr>
                </a:solidFill>
              </a:rPr>
              <a:t> </a:t>
            </a:r>
            <a:r>
              <a:rPr lang="el-GR" sz="2000">
                <a:solidFill>
                  <a:schemeClr val="bg1">
                    <a:lumMod val="50000"/>
                  </a:schemeClr>
                </a:solidFill>
              </a:rPr>
              <a:t>χρησιμοποιεί το έργο για εμπορική χρήση, εφόσον αυτό του </a:t>
            </a:r>
            <a:r>
              <a:rPr lang="en-US" sz="2000">
                <a:solidFill>
                  <a:schemeClr val="bg1">
                    <a:lumMod val="50000"/>
                  </a:schemeClr>
                </a:solidFill>
              </a:rPr>
              <a:t> </a:t>
            </a:r>
            <a:r>
              <a:rPr lang="el-GR" sz="200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a:t>Επεξεργασία: </a:t>
            </a:r>
            <a:r>
              <a:rPr lang="el-GR" sz="2900" b="1" smtClean="0"/>
              <a:t>Δαπόντας Δημήτριος </a:t>
            </a:r>
          </a:p>
          <a:p>
            <a:pPr algn="r"/>
            <a:r>
              <a:rPr lang="el-GR" sz="2900" b="1" smtClean="0"/>
              <a:t>Πρέβεζα</a:t>
            </a:r>
            <a:r>
              <a:rPr lang="el-GR" sz="2900" smtClean="0"/>
              <a:t>,2015</a:t>
            </a:r>
            <a:endParaRPr lang="el-GR" sz="290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251520" y="5447257"/>
            <a:ext cx="8972930" cy="346247"/>
          </a:xfrm>
          <a:prstGeom prst="rect">
            <a:avLst/>
          </a:prstGeom>
          <a:noFill/>
        </p:spPr>
        <p:txBody>
          <a:bodyPr wrap="square" lIns="91436" tIns="45719" rIns="91436" bIns="45719" rtlCol="0">
            <a:spAutoFit/>
          </a:bodyPr>
          <a:lstStyle/>
          <a:p>
            <a:pPr>
              <a:lnSpc>
                <a:spcPct val="150000"/>
              </a:lnSpc>
              <a:spcBef>
                <a:spcPts val="500"/>
              </a:spcBef>
              <a:defRPr/>
            </a:pPr>
            <a:r>
              <a:rPr lang="el-GR" sz="1100" b="1" smtClean="0">
                <a:solidFill>
                  <a:schemeClr val="bg1"/>
                </a:solidFill>
              </a:rPr>
              <a:t>Μικροοικονομική</a:t>
            </a:r>
            <a:r>
              <a:rPr lang="el-GR" sz="1100" smtClean="0">
                <a:solidFill>
                  <a:schemeClr val="bg1"/>
                </a:solidFill>
              </a:rPr>
              <a:t>, Ενότητα </a:t>
            </a:r>
            <a:r>
              <a:rPr lang="en-US" sz="1100" smtClean="0">
                <a:solidFill>
                  <a:schemeClr val="bg1"/>
                </a:solidFill>
              </a:rPr>
              <a:t>3</a:t>
            </a:r>
            <a:r>
              <a:rPr lang="el-GR" sz="1100" smtClean="0">
                <a:solidFill>
                  <a:schemeClr val="bg1"/>
                </a:solidFill>
              </a:rPr>
              <a:t> ΤΜΗΜΑ ΛΟΓΙΣΤΙΚΗΣ ΚΑΙ ΧΡΗΜΑΤΟΙΚΟΝΟΜΙΚΗΣ , ΤΕΙ ΗΠΕΙΡΟΥ </a:t>
            </a:r>
            <a:r>
              <a:rPr lang="el-GR" sz="1100" b="1" smtClean="0">
                <a:solidFill>
                  <a:schemeClr val="bg1"/>
                </a:solidFill>
              </a:rPr>
              <a:t>- Ανοιχτά Ακαδημαϊκά Μαθήματα στο ΤΕΙ Ηπείρου</a:t>
            </a:r>
            <a:endParaRPr lang="el-GR" sz="1100" b="1">
              <a:solidFill>
                <a:schemeClr val="bg1"/>
              </a:solidFill>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45</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9086" y="5250793"/>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a:t>Σημειώματα</a:t>
            </a:r>
          </a:p>
        </p:txBody>
      </p:sp>
    </p:spTree>
    <p:extLst>
      <p:ext uri="{BB962C8B-B14F-4D97-AF65-F5344CB8AC3E}">
        <p14:creationId xmlns:p14="http://schemas.microsoft.com/office/powerpoint/2010/main" val="41097392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0" y="5474677"/>
            <a:ext cx="9144000"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a:solidFill>
                  <a:schemeClr val="bg1"/>
                </a:solidFill>
              </a:rPr>
              <a:t>Μικροοικονομική, Ενότητα </a:t>
            </a:r>
            <a:r>
              <a:rPr lang="en-US" sz="1200" b="1" smtClean="0">
                <a:solidFill>
                  <a:schemeClr val="bg1"/>
                </a:solidFill>
              </a:rPr>
              <a:t>3</a:t>
            </a:r>
            <a:r>
              <a:rPr lang="el-GR" sz="1200" b="1" smtClean="0">
                <a:solidFill>
                  <a:schemeClr val="bg1"/>
                </a:solidFill>
              </a:rPr>
              <a:t> </a:t>
            </a:r>
            <a:r>
              <a:rPr lang="el-GR" sz="1200" b="1">
                <a:solidFill>
                  <a:schemeClr val="bg1"/>
                </a:solidFill>
              </a:rPr>
              <a:t>ΤΜΗΜΑ ΛΟΓΙΣΤΙΚΗΣ ΚΑΙ ΧΡΗΜΑΤΟΙΚΟΝΟΜΙΚΗΣ , ΤΕΙ ΗΠΕΙΡΟΥ -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smtClean="0"/>
              <a:t>Διατήρηση Σημειωμάτων</a:t>
            </a:r>
            <a:endParaRPr lang="el-GR"/>
          </a:p>
        </p:txBody>
      </p:sp>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46</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5350" y="5128276"/>
            <a:ext cx="364880" cy="317287"/>
          </a:xfrm>
          <a:prstGeom prst="rect">
            <a:avLst/>
          </a:prstGeom>
        </p:spPr>
      </p:pic>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a:solidFill>
                  <a:schemeClr val="bg1">
                    <a:lumMod val="50000"/>
                  </a:schemeClr>
                </a:solidFill>
              </a:rPr>
              <a:t>Οποιαδήποτε  αναπαραγωγή ή διασκευή του υλικού θα πρέπει  να συμπεριλαμβάνει:</a:t>
            </a:r>
          </a:p>
          <a:p>
            <a:pPr algn="just"/>
            <a:endParaRPr lang="el-GR" sz="2600">
              <a:solidFill>
                <a:schemeClr val="bg1">
                  <a:lumMod val="50000"/>
                </a:schemeClr>
              </a:solidFill>
            </a:endParaRPr>
          </a:p>
          <a:p>
            <a:pPr marL="342886" indent="-342886" algn="just">
              <a:buFont typeface="Arial" pitchFamily="34" charset="0"/>
              <a:buChar char="•"/>
            </a:pPr>
            <a:r>
              <a:rPr lang="el-GR" sz="2600">
                <a:solidFill>
                  <a:schemeClr val="bg1">
                    <a:lumMod val="50000"/>
                  </a:schemeClr>
                </a:solidFill>
              </a:rPr>
              <a:t>το Σημείωμα Αναφοράς</a:t>
            </a:r>
          </a:p>
          <a:p>
            <a:pPr marL="342886" indent="-342886" algn="just">
              <a:buFont typeface="Arial" pitchFamily="34" charset="0"/>
              <a:buChar char="•"/>
            </a:pPr>
            <a:r>
              <a:rPr lang="el-GR" sz="2600">
                <a:solidFill>
                  <a:schemeClr val="bg1">
                    <a:lumMod val="50000"/>
                  </a:schemeClr>
                </a:solidFill>
              </a:rPr>
              <a:t>το  Σημείωμα </a:t>
            </a:r>
            <a:r>
              <a:rPr lang="el-GR" sz="2600" err="1">
                <a:solidFill>
                  <a:schemeClr val="bg1">
                    <a:lumMod val="50000"/>
                  </a:schemeClr>
                </a:solidFill>
              </a:rPr>
              <a:t>Αδειοδότησης</a:t>
            </a:r>
            <a:endParaRPr lang="el-GR" sz="2600">
              <a:solidFill>
                <a:schemeClr val="bg1">
                  <a:lumMod val="50000"/>
                </a:schemeClr>
              </a:solidFill>
            </a:endParaRPr>
          </a:p>
          <a:p>
            <a:pPr marL="342886" indent="-342886" algn="just">
              <a:buFont typeface="Arial" pitchFamily="34" charset="0"/>
              <a:buChar char="•"/>
            </a:pPr>
            <a:r>
              <a:rPr lang="el-GR" sz="2600">
                <a:solidFill>
                  <a:schemeClr val="bg1">
                    <a:lumMod val="50000"/>
                  </a:schemeClr>
                </a:solidFill>
              </a:rPr>
              <a:t>τη Δήλωση Διατήρησης Σημειωμάτων</a:t>
            </a:r>
          </a:p>
          <a:p>
            <a:pPr marL="342886" indent="-342886" algn="just">
              <a:buFont typeface="Arial" pitchFamily="34" charset="0"/>
              <a:buChar char="•"/>
            </a:pPr>
            <a:r>
              <a:rPr lang="el-GR" sz="2600">
                <a:solidFill>
                  <a:schemeClr val="bg1">
                    <a:lumMod val="50000"/>
                  </a:schemeClr>
                </a:solidFill>
              </a:rPr>
              <a:t>το Σημείωμα Χρήσης Έργων Τρίτων (εφόσον υπάρχει) </a:t>
            </a:r>
          </a:p>
          <a:p>
            <a:pPr algn="just"/>
            <a:endParaRPr lang="el-GR" sz="2600">
              <a:solidFill>
                <a:schemeClr val="bg1">
                  <a:lumMod val="50000"/>
                </a:schemeClr>
              </a:solidFill>
            </a:endParaRPr>
          </a:p>
          <a:p>
            <a:pPr algn="just"/>
            <a:r>
              <a:rPr lang="el-GR" sz="2600">
                <a:solidFill>
                  <a:schemeClr val="bg1">
                    <a:lumMod val="50000"/>
                  </a:schemeClr>
                </a:solidFill>
              </a:rPr>
              <a:t>μαζί με τους συνοδευόμενους </a:t>
            </a:r>
            <a:r>
              <a:rPr lang="el-GR" sz="2600" err="1">
                <a:solidFill>
                  <a:schemeClr val="bg1">
                    <a:lumMod val="50000"/>
                  </a:schemeClr>
                </a:solidFill>
              </a:rPr>
              <a:t>υπερσυνδέσμους</a:t>
            </a:r>
            <a:r>
              <a:rPr lang="el-GR" sz="260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smtClean="0"/>
              <a:t>Τέλος Ενότητας</a:t>
            </a:r>
            <a:endParaRPr lang="el-G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Σκοποί  ενότητας</a:t>
            </a:r>
            <a:endParaRPr lang="el-GR"/>
          </a:p>
        </p:txBody>
      </p:sp>
      <p:sp>
        <p:nvSpPr>
          <p:cNvPr id="3" name="Content Placeholder 2"/>
          <p:cNvSpPr>
            <a:spLocks noGrp="1"/>
          </p:cNvSpPr>
          <p:nvPr>
            <p:ph idx="1"/>
          </p:nvPr>
        </p:nvSpPr>
        <p:spPr/>
        <p:txBody>
          <a:bodyPr>
            <a:normAutofit/>
          </a:bodyPr>
          <a:lstStyle/>
          <a:p>
            <a:pPr marL="0"/>
            <a:r>
              <a:rPr lang="el-GR" smtClean="0"/>
              <a:t>Ολοκληρώνοντας την ενότητα θα πρέπει να είστε σε θέση να :</a:t>
            </a:r>
          </a:p>
          <a:p>
            <a:pPr marL="0"/>
            <a:r>
              <a:rPr lang="el-GR" smtClean="0"/>
              <a:t>Γνωρίζετε το νόμο της ζήτησης  </a:t>
            </a:r>
          </a:p>
          <a:p>
            <a:pPr marL="0"/>
            <a:r>
              <a:rPr lang="el-GR" smtClean="0"/>
              <a:t>Τι επηρεάζει τη ζήτηση</a:t>
            </a:r>
          </a:p>
          <a:p>
            <a:pPr marL="0"/>
            <a:r>
              <a:rPr lang="el-GR" smtClean="0"/>
              <a:t>Ορίζετε τον όρο </a:t>
            </a:r>
            <a:r>
              <a:rPr lang="en-US" smtClean="0"/>
              <a:t>ceteris paribus</a:t>
            </a:r>
            <a:endParaRPr lang="el-GR" smtClean="0"/>
          </a:p>
          <a:p>
            <a:pPr marL="0"/>
            <a:endParaRPr lang="el-GR"/>
          </a:p>
          <a:p>
            <a:pPr marL="0"/>
            <a:endParaRPr lang="el-GR" smtClean="0"/>
          </a:p>
          <a:p>
            <a:pPr marL="0"/>
            <a:endParaRPr lang="el-GR"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Περιεχόμενα ενότητας</a:t>
            </a:r>
            <a:endParaRPr lang="el-GR"/>
          </a:p>
        </p:txBody>
      </p:sp>
      <p:sp>
        <p:nvSpPr>
          <p:cNvPr id="3" name="Content Placeholder 2"/>
          <p:cNvSpPr>
            <a:spLocks noGrp="1"/>
          </p:cNvSpPr>
          <p:nvPr>
            <p:ph idx="1"/>
          </p:nvPr>
        </p:nvSpPr>
        <p:spPr/>
        <p:txBody>
          <a:bodyPr/>
          <a:lstStyle/>
          <a:p>
            <a:r>
              <a:rPr lang="el-GR" smtClean="0"/>
              <a:t>Ζήτηση</a:t>
            </a:r>
          </a:p>
          <a:p>
            <a:r>
              <a:rPr lang="el-GR" smtClean="0"/>
              <a:t>Νόμος της ζήτησης </a:t>
            </a:r>
          </a:p>
          <a:p>
            <a:r>
              <a:rPr lang="el-GR" smtClean="0"/>
              <a:t> Προσδιοριστικοί παράγοντες ζήτησης</a:t>
            </a:r>
            <a:endParaRPr lang="en-US" smtClean="0"/>
          </a:p>
          <a:p>
            <a:r>
              <a:rPr lang="en-US" smtClean="0"/>
              <a:t>Ceteris paribus</a:t>
            </a:r>
            <a:endParaRPr lang="el-GR" smtClean="0"/>
          </a:p>
          <a:p>
            <a:endParaRPr lang="el-GR"/>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sz="4400" smtClean="0"/>
              <a:t>Χρήση Διατάξεων</a:t>
            </a:r>
            <a:endParaRPr lang="el-GR" sz="4400"/>
          </a:p>
        </p:txBody>
      </p:sp>
    </p:spTree>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722312" y="3672417"/>
            <a:ext cx="8314183" cy="1135063"/>
          </a:xfrm>
        </p:spPr>
        <p:txBody>
          <a:bodyPr>
            <a:normAutofit/>
          </a:bodyPr>
          <a:lstStyle/>
          <a:p>
            <a:r>
              <a:rPr lang="el-GR" sz="4400" smtClean="0"/>
              <a:t>Ενότητα 3 : Ανάλυση ζήτησης</a:t>
            </a:r>
            <a:endParaRPr lang="el-GR"/>
          </a:p>
        </p:txBody>
      </p:sp>
      <p:sp>
        <p:nvSpPr>
          <p:cNvPr id="10" name="Θέση κειμένου 9"/>
          <p:cNvSpPr>
            <a:spLocks noGrp="1"/>
          </p:cNvSpPr>
          <p:nvPr>
            <p:ph type="body" idx="1"/>
          </p:nvPr>
        </p:nvSpPr>
        <p:spPr/>
        <p:txBody>
          <a:bodyPr/>
          <a:lstStyle/>
          <a:p>
            <a:r>
              <a:rPr lang="el-GR" smtClean="0"/>
              <a:t>Μικροοικονομική</a:t>
            </a:r>
            <a:endParaRPr lang="en-GB"/>
          </a:p>
        </p:txBody>
      </p:sp>
    </p:spTree>
    <p:extLst>
      <p:ext uri="{BB962C8B-B14F-4D97-AF65-F5344CB8AC3E}">
        <p14:creationId xmlns:p14="http://schemas.microsoft.com/office/powerpoint/2010/main" val="1195502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ΑΝΑΛΥΣΗ ΤΗΣ ΖΗΤΗΣΗΣ</a:t>
            </a:r>
          </a:p>
        </p:txBody>
      </p:sp>
      <p:sp>
        <p:nvSpPr>
          <p:cNvPr id="3" name="Θέση περιεχομένου 2"/>
          <p:cNvSpPr>
            <a:spLocks noGrp="1"/>
          </p:cNvSpPr>
          <p:nvPr>
            <p:ph idx="1"/>
          </p:nvPr>
        </p:nvSpPr>
        <p:spPr>
          <a:xfrm>
            <a:off x="457200" y="985293"/>
            <a:ext cx="8291264" cy="4311666"/>
          </a:xfrm>
        </p:spPr>
        <p:txBody>
          <a:bodyPr>
            <a:normAutofit fontScale="77500" lnSpcReduction="20000"/>
          </a:bodyPr>
          <a:lstStyle/>
          <a:p>
            <a:pPr algn="just"/>
            <a:r>
              <a:rPr lang="el-GR" b="1"/>
              <a:t>Ζήτηση: καλείται το σύνολο των αγοραζόµενων ποσοτήτων από ένα αγαθό που θα ζητηθεί σε διάφορες τιµές και για µια ορισµένη  χρονική περίοδο.</a:t>
            </a:r>
          </a:p>
          <a:p>
            <a:pPr algn="just"/>
            <a:r>
              <a:rPr lang="el-GR" b="1"/>
              <a:t>Ο Νόµος Ζήτησης: οι ζητούµενες ποσότητες ενός αγαθού   αυξάνονται   όταν   η   τιµή   του   </a:t>
            </a:r>
            <a:r>
              <a:rPr lang="el-GR" b="1" smtClean="0"/>
              <a:t>αγαθού µειώνεται </a:t>
            </a:r>
            <a:r>
              <a:rPr lang="el-GR" b="1"/>
              <a:t>και αντίστροφα</a:t>
            </a:r>
          </a:p>
          <a:p>
            <a:pPr algn="just"/>
            <a:r>
              <a:rPr lang="el-GR" b="1" smtClean="0"/>
              <a:t>Η </a:t>
            </a:r>
            <a:r>
              <a:rPr lang="el-GR" b="1"/>
              <a:t>επιθυµία για την απόκτηση ενός αγαθού δεν µπορεί να επηρεάσει την τιµή του αγαθού στην αγορά, παρά µόνο όταν αυτή συνοδεύεται από τη δυνατότητα και την προθυµία του καταναλωτή να πληρώσει για αυτό.</a:t>
            </a:r>
          </a:p>
          <a:p>
            <a:pPr algn="just"/>
            <a:r>
              <a:rPr lang="el-GR" b="1"/>
              <a:t>Ο Σκοπός µας είναι ο καθορισµός των δυνάµεων που προσδιορίζουν την τιµή ενός αγαθού στην αγορά.</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9</a:t>
            </a:fld>
            <a:endParaRPr lang="el-GR"/>
          </a:p>
        </p:txBody>
      </p:sp>
    </p:spTree>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1317</TotalTime>
  <Words>2156</Words>
  <Application>Microsoft Office PowerPoint</Application>
  <PresentationFormat>On-screen Show (16:10)</PresentationFormat>
  <Paragraphs>250</Paragraphs>
  <Slides>47</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 Unicode MS</vt:lpstr>
      <vt:lpstr>Arial</vt:lpstr>
      <vt:lpstr>Calibri</vt:lpstr>
      <vt:lpstr>Times New Roman</vt:lpstr>
      <vt:lpstr>Θέμα του Office</vt:lpstr>
      <vt:lpstr>Μικροοικονομική</vt:lpstr>
      <vt:lpstr>PowerPoint Presentation</vt:lpstr>
      <vt:lpstr>Άδειες Χρήσης</vt:lpstr>
      <vt:lpstr>Χρηματοδότηση</vt:lpstr>
      <vt:lpstr>Σκοποί  ενότητας</vt:lpstr>
      <vt:lpstr>Περιεχόμενα ενότητας</vt:lpstr>
      <vt:lpstr>Χρήση Διατάξεων</vt:lpstr>
      <vt:lpstr>Ενότητα 3 : Ανάλυση ζήτησης</vt:lpstr>
      <vt:lpstr>ΑΝΑΛΥΣΗ ΤΗΣ ΖΗΤΗΣΗΣ</vt:lpstr>
      <vt:lpstr>ΚΛΙΜΑΚΑ ΚΑΙ ΚΑΜΠΥΛΗ ΖΗΤΗΣΗΣ</vt:lpstr>
      <vt:lpstr>ΚΛΙΜΑΚΑ ΚΑΙ ΚΑΜΠΥΛΗ ΖΗΤΗΣΗΣ</vt:lpstr>
      <vt:lpstr>ΚΛΙΜΑΚΑ ΚΑΙ ΚΑΜΠΥΛΗ ΖΗΤΗΣΗΣ</vt:lpstr>
      <vt:lpstr>ΑΤΟΜΙΚΗ ΚΑΜΠΥΛΗ ΖΗΤΗΣΗΣ</vt:lpstr>
      <vt:lpstr>ΣΥΝΟΛΙΚΗ ΚΑΜΠΥΛΗ ΖΗΤΗΣΗΣ</vt:lpstr>
      <vt:lpstr>ΑΤΟΜΙΚΗ &amp; ΣΥΝΟΛΙΚΗ ΚΑΜΠΥΛΗ ΖΗΤΗΣΗΣ</vt:lpstr>
      <vt:lpstr>ΠΡΟΣΔΙΟΡΙΣΤΙΚΟΙ ΠΑΡΑΓΟΝΤΕΣ ΖΗΤΗΣΗΣ</vt:lpstr>
      <vt:lpstr>ΑΛΛΑΓΗ ΖΗΤΗΣΗΣ–ΜΕΤΑΤΟΠΙΣΗ ΚΑΜΠΥΛΗΣ</vt:lpstr>
      <vt:lpstr>1. ΤΟ ΜΕΓΕΘΟΣ ΤΟΥ ΕΙΣΟΔΗΜΑΤΟΣ</vt:lpstr>
      <vt:lpstr>ΜΕΤΑΒΟΛΗ ΤΟΥ ΜΕΓΕΘΟΥΣ ΤΟΥ ΕΙΣΟΔΗΜΑΤΟΣ</vt:lpstr>
      <vt:lpstr>2. Η ΚΑΤΑΝΟΜΗ ΤΟΥ ΕΙΣΟΔΗΜΑΤΟΣ</vt:lpstr>
      <vt:lpstr>ΜΕΤΑΒΟΛΗ ΤΗΣ ΚΑΤΑΝΟΜΗΣ ΤΟΥ ΕΙΣΟΔΗΜΑΤΟΣ</vt:lpstr>
      <vt:lpstr>ΜΕΤΑΒΟΛΗ ΤΗΣ ΚΑΤΑΝΟΜΗΣ ΤΟΥ ΕΙΣΟΔΗΜΑΤΟΣ</vt:lpstr>
      <vt:lpstr>3. ΤΟ ΜΕΓΕΘΟΣ ΤΟΥ ΠΛΗΘΥΣΜΟΥ</vt:lpstr>
      <vt:lpstr>ΜΕΤΑΒΟΛΗ ΤΟΥ ΜΕΓΕΘΟΥΣ ΤΟΥ ΠΛΗΘΥΣΜΟΥ</vt:lpstr>
      <vt:lpstr>ΜΕΤΑΒΟΛΗ ΤΟΥ ΜΕΓΕΘΟΥΣ ΤΟΥ ΠΛΗΘΥΣΜΟΥ</vt:lpstr>
      <vt:lpstr>4. ΟΙ ΠΡΟΤΙΜΗΣΕΙΣ ΤΩΝ ΚΑΤΑΝΑΛΩΤΩΝ</vt:lpstr>
      <vt:lpstr>ΜΕΤΑΒΟΛΗ ΣΤΙΣ ΠΡΟΤΙΜΗΣΕΙΣ ΤΩΝ  ΚΑΤΑΝΑΛΩΤΩΝ</vt:lpstr>
      <vt:lpstr>ΜΕΤΑΒΟΛΗ ΣΤΙΣ ΠΡΟΤΙΜΗΣΕΙΣ ΤΩΝ  ΚΑΤΑΝΑΛΩΤΩΝ</vt:lpstr>
      <vt:lpstr>5. ΤΙΜΗ ΣΧΕΤΙΖΟΜΕΝΩΝ ΑΓΑΘΩΝ ΜΕ ΤΟ ΖΗΤΟΥΜΕΝΟ ΑΓΑΘΟ</vt:lpstr>
      <vt:lpstr>5. ΤΙΜΗ ΣΧΕΤΙΖΟΜΕΝΩΝ ΑΓΑΘΩΝ ΜΕ ΤΟ ΖΗΤΟΥΜΕΝΟ ΑΓΑΘΟ</vt:lpstr>
      <vt:lpstr> ΜΕΤΑΒΟΛΗ ΣΤΗΝ ΤΙΜΗ ΤΩΝ ΣΧΕΤΙΖΟΜΕΝΩΝ  ΑΓΑΘΩΝ Ι. ΥΠΟΚΑΤΑΣΤΑΤΑ ΑΓΑΘΑ</vt:lpstr>
      <vt:lpstr> ΜΕΤΑΒΟΛΗ ΣΤΗΝ ΤΙΜΗ ΤΩΝ ΣΧΕΤΙΖΟΜΕΝΩΝ  ΑΓΑΘΩΝ Ι. ΥΠΟΚΑΤΑΣΤΑΤΑ ΑΓΑΘΑ</vt:lpstr>
      <vt:lpstr> ΜΕΤΑΒΟΛΗ ΣΤΗΝ ΤΙΜΗ ΤΩΝ ΣΧΕΤΙΖΟΜΕΝΩΝ  ΑΓΑΘΩΝ ΙΙ. ΣΥΜΠΛΗΡΩΜΑΤΙΚΑ ΑΓΑΘΑ</vt:lpstr>
      <vt:lpstr> ΜΕΤΑΒΟΛΗ ΣΤΗΝ ΤΙΜΗ ΤΩΝ ΣΧΕΤΙΖΟΜΕΝΩΝ  ΑΓΑΘΩΝ ΙΙ. ΣΥΜΠΛΗΡΩΜΑΤΙΚΑ ΑΓΑΘΑ</vt:lpstr>
      <vt:lpstr>6. Η ΠΟΙΚΙΛΙΑ ΤΩΝ ΑΓΑΘΩΝ</vt:lpstr>
      <vt:lpstr>ΜΕΤΑΒΟΛΗ ΣΤΗΝ ΠΟΙΚΙΛΙΑ ΤΩΝ ΑΓΑΘΩΝ</vt:lpstr>
      <vt:lpstr>ΜΕΤΑΒΟΛΗ ΣΤΗΝ ΠΟΙΚΙΛΙΑ ΤΩΝ ΑΓΑΘΩΝ</vt:lpstr>
      <vt:lpstr>7. ΟΙ ΠΡΟΣΔΟΚΙΕΣ ΤΩΝ ΚΑΤΑΝΑΛΩΤΩΝ</vt:lpstr>
      <vt:lpstr>7. ΟΙ ΠΡΟΣΔΟΚΙΕΣ ΤΩΝ ΚΑΤΑΝΑΛΩΤΩΝ</vt:lpstr>
      <vt:lpstr>Ο ΟΡΟΣ CETERIS PARIBUS</vt:lpstr>
      <vt:lpstr>Βιβλιογραφία</vt:lpstr>
      <vt:lpstr>Σημείωμα Αναφοράς</vt:lpstr>
      <vt:lpstr>Σημείωμα Αδειοδότησης</vt:lpstr>
      <vt:lpstr>PowerPoint Presentation</vt:lpstr>
      <vt:lpstr>PowerPoint Presentation</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mimis mimopoulos</cp:lastModifiedBy>
  <cp:revision>172</cp:revision>
  <dcterms:created xsi:type="dcterms:W3CDTF">2012-09-06T09:03:05Z</dcterms:created>
  <dcterms:modified xsi:type="dcterms:W3CDTF">2015-10-09T13:09:56Z</dcterms:modified>
</cp:coreProperties>
</file>