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9" r:id="rId3"/>
    <p:sldId id="257" r:id="rId4"/>
    <p:sldId id="259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461" r:id="rId31"/>
    <p:sldId id="462" r:id="rId32"/>
    <p:sldId id="463" r:id="rId33"/>
    <p:sldId id="464" r:id="rId34"/>
    <p:sldId id="465" r:id="rId35"/>
    <p:sldId id="466" r:id="rId36"/>
    <p:sldId id="467" r:id="rId37"/>
    <p:sldId id="391" r:id="rId38"/>
    <p:sldId id="291" r:id="rId39"/>
    <p:sldId id="292" r:id="rId40"/>
    <p:sldId id="293" r:id="rId41"/>
    <p:sldId id="280" r:id="rId42"/>
  </p:sldIdLst>
  <p:sldSz cx="9144000" cy="5715000" type="screen16x10"/>
  <p:notesSz cx="6858000" cy="9144000"/>
  <p:custDataLst>
    <p:tags r:id="rId4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112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3362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0411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4902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691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95245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1118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48332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48216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8411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860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9584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13345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9402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11128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344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46698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19763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05449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735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18298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94412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25933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28622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34988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23372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66613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01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8248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9086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2304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161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Δρομολόγηση Διεργασιών</a:t>
            </a:r>
            <a:r>
              <a:rPr lang="en-US" sz="1000" b="1" dirty="0" smtClean="0">
                <a:solidFill>
                  <a:schemeClr val="bg1"/>
                </a:solidFill>
              </a:rPr>
              <a:t> (1/3)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Δρομολόγηση Διεργασιών</a:t>
            </a:r>
            <a:r>
              <a:rPr lang="el-GR" sz="2800" b="1" baseline="-25000" dirty="0"/>
              <a:t>1/3</a:t>
            </a:r>
            <a:endParaRPr lang="en-US" sz="2800" b="1" baseline="-25000" dirty="0" smtClean="0"/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4. Τύποι δρομολόγησης του επεξεργαστή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/>
          <a:srcRect t="8797"/>
          <a:stretch/>
        </p:blipFill>
        <p:spPr>
          <a:xfrm>
            <a:off x="1162166" y="1129308"/>
            <a:ext cx="6819668" cy="409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9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Τύποι δρομολόγησης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b="1" dirty="0"/>
              <a:t>Μακροπρόθεσμη (</a:t>
            </a:r>
            <a:r>
              <a:rPr lang="el-GR" sz="2400" b="1" dirty="0" err="1"/>
              <a:t>long-term</a:t>
            </a:r>
            <a:r>
              <a:rPr lang="el-GR" sz="2400" b="1" dirty="0"/>
              <a:t>): </a:t>
            </a:r>
            <a:r>
              <a:rPr lang="el-GR" sz="2400" dirty="0"/>
              <a:t>καθορίζει αν μία νέα </a:t>
            </a:r>
            <a:r>
              <a:rPr lang="el-GR" sz="2400" dirty="0" smtClean="0"/>
              <a:t>διεργασία θα </a:t>
            </a:r>
            <a:r>
              <a:rPr lang="el-GR" sz="2400" dirty="0"/>
              <a:t>γίνει αποδεκτή και θα εισέλθει στην ουρά </a:t>
            </a:r>
            <a:r>
              <a:rPr lang="el-GR" sz="2400" dirty="0" smtClean="0"/>
              <a:t>έτοιμων διεργασιών </a:t>
            </a:r>
            <a:r>
              <a:rPr lang="el-GR" sz="2400" dirty="0"/>
              <a:t>ή θα αναμένει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b="1" dirty="0" smtClean="0"/>
              <a:t>Μεσοπρόθεσμη </a:t>
            </a:r>
            <a:r>
              <a:rPr lang="el-GR" sz="2400" b="1" dirty="0"/>
              <a:t>(</a:t>
            </a:r>
            <a:r>
              <a:rPr lang="el-GR" sz="2400" b="1" dirty="0" err="1"/>
              <a:t>medium-term</a:t>
            </a:r>
            <a:r>
              <a:rPr lang="el-GR" sz="2400" b="1" dirty="0"/>
              <a:t>): </a:t>
            </a:r>
            <a:r>
              <a:rPr lang="el-GR" sz="2400" dirty="0"/>
              <a:t>επιλέγει ποια διεργασία </a:t>
            </a:r>
            <a:r>
              <a:rPr lang="el-GR" sz="2400" dirty="0" smtClean="0"/>
              <a:t>θα προστεθεί </a:t>
            </a:r>
            <a:r>
              <a:rPr lang="el-GR" sz="2400" dirty="0"/>
              <a:t>στις διεργασίες που βρίσκονται ολόκληρες ή </a:t>
            </a:r>
            <a:r>
              <a:rPr lang="el-GR" sz="2400" dirty="0" smtClean="0"/>
              <a:t>εν μέρει </a:t>
            </a:r>
            <a:r>
              <a:rPr lang="el-GR" sz="2400" dirty="0"/>
              <a:t>στην κύρια μνήμη, ή θα αφαιρεθεί από την </a:t>
            </a:r>
            <a:r>
              <a:rPr lang="el-GR" sz="2400" dirty="0" smtClean="0"/>
              <a:t>κύρια μνήμη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b="1" dirty="0" smtClean="0"/>
              <a:t>Βραχυπρόθεσμη </a:t>
            </a:r>
            <a:r>
              <a:rPr lang="el-GR" sz="2400" b="1" dirty="0"/>
              <a:t>(</a:t>
            </a:r>
            <a:r>
              <a:rPr lang="el-GR" sz="2400" b="1" dirty="0" err="1"/>
              <a:t>short-term</a:t>
            </a:r>
            <a:r>
              <a:rPr lang="el-GR" sz="2400" b="1" dirty="0"/>
              <a:t>): </a:t>
            </a:r>
            <a:r>
              <a:rPr lang="el-GR" sz="2400" dirty="0"/>
              <a:t>επιλέγει ποια από τις </a:t>
            </a:r>
            <a:r>
              <a:rPr lang="el-GR" sz="2400" dirty="0" smtClean="0"/>
              <a:t>έτοιμες διεργασίες </a:t>
            </a:r>
            <a:r>
              <a:rPr lang="el-GR" sz="2400" dirty="0"/>
              <a:t>θα εκτελεστεί (θα καταλάβει τη CPU)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162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Μακροπρόθεσμη δρομολόγηση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Καθορίζει αν μία νέα διεργασία θα γίνει αποδεκτή και </a:t>
            </a:r>
            <a:r>
              <a:rPr lang="el-GR" sz="1800" dirty="0" smtClean="0"/>
              <a:t>θα εισέλθει </a:t>
            </a:r>
            <a:r>
              <a:rPr lang="el-GR" sz="1800" dirty="0"/>
              <a:t>στην ουρά έτοιμων διεργασιών ή θα αναμένει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Ελέγχει </a:t>
            </a:r>
            <a:r>
              <a:rPr lang="el-GR" sz="1800" dirty="0"/>
              <a:t>τον βαθμό </a:t>
            </a:r>
            <a:r>
              <a:rPr lang="el-GR" sz="1800" dirty="0" err="1"/>
              <a:t>πολυπρογραμματισμού</a:t>
            </a:r>
            <a:r>
              <a:rPr lang="el-GR" sz="1800" dirty="0"/>
              <a:t> του συστήματος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γίνουν αποδεκτές πολλές διεργασίες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l-GR" sz="1800" dirty="0" smtClean="0"/>
              <a:t>Λιγότερες </a:t>
            </a:r>
            <a:r>
              <a:rPr lang="el-GR" sz="1800" dirty="0"/>
              <a:t>διεργασίες θα ανασταλούν, συνεπώς θα υπάρξει </a:t>
            </a:r>
            <a:r>
              <a:rPr lang="el-GR" sz="1800" dirty="0" smtClean="0"/>
              <a:t>καλύτερη χρήση </a:t>
            </a:r>
            <a:r>
              <a:rPr lang="el-GR" sz="1800" dirty="0"/>
              <a:t>της CPU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l-GR" sz="1800" dirty="0" smtClean="0"/>
              <a:t>Κάθε </a:t>
            </a:r>
            <a:r>
              <a:rPr lang="el-GR" sz="1800" dirty="0"/>
              <a:t>διεργασία θα λάβει λιγότερο ποσοστό χρόνου της CPU</a:t>
            </a:r>
            <a:r>
              <a:rPr lang="el-GR" sz="1800" dirty="0" smtClean="0"/>
              <a:t>, συνεπώς </a:t>
            </a:r>
            <a:r>
              <a:rPr lang="el-GR" sz="1800" dirty="0"/>
              <a:t>η </a:t>
            </a:r>
            <a:r>
              <a:rPr lang="el-GR" sz="1800" dirty="0" err="1" smtClean="0"/>
              <a:t>ρυθμο</a:t>
            </a:r>
            <a:r>
              <a:rPr lang="el-GR" sz="1800" dirty="0" smtClean="0"/>
              <a:t>-απόδοση </a:t>
            </a:r>
            <a:r>
              <a:rPr lang="el-GR" sz="1800" dirty="0"/>
              <a:t>θα μειωθεί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l-GR" sz="1800" dirty="0" smtClean="0"/>
              <a:t>Θα </a:t>
            </a:r>
            <a:r>
              <a:rPr lang="el-GR" sz="1800" dirty="0"/>
              <a:t>πραγματοποιηθούν περισσότερες εναλλαγές πλαισίων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Ο </a:t>
            </a:r>
            <a:r>
              <a:rPr lang="el-GR" sz="1800" dirty="0"/>
              <a:t>μακροπρόθεσμος δρομολογητής προσπαθεί να </a:t>
            </a:r>
            <a:r>
              <a:rPr lang="el-GR" sz="1800" dirty="0" smtClean="0"/>
              <a:t>διατηρήσει μια </a:t>
            </a:r>
            <a:r>
              <a:rPr lang="el-GR" sz="1800" dirty="0"/>
              <a:t>ισορροπία ανάμεσα στις προοριζόμενες για </a:t>
            </a:r>
            <a:r>
              <a:rPr lang="el-GR" sz="1800" dirty="0" smtClean="0"/>
              <a:t>τον επεξεργαστή </a:t>
            </a:r>
            <a:r>
              <a:rPr lang="el-GR" sz="1800" dirty="0"/>
              <a:t>διεργασίες (</a:t>
            </a:r>
            <a:r>
              <a:rPr lang="el-GR" sz="1800" dirty="0" err="1"/>
              <a:t>processor-bound</a:t>
            </a:r>
            <a:r>
              <a:rPr lang="el-GR" sz="1800" dirty="0"/>
              <a:t>) και </a:t>
            </a:r>
            <a:r>
              <a:rPr lang="el-GR" sz="1800" dirty="0" smtClean="0"/>
              <a:t>στις προοριζόμενες </a:t>
            </a:r>
            <a:r>
              <a:rPr lang="el-GR" sz="1800" dirty="0"/>
              <a:t>για λειτουργίες Ι/Ο διεργασίες (I/O-</a:t>
            </a:r>
            <a:r>
              <a:rPr lang="el-GR" sz="1800" dirty="0" err="1"/>
              <a:t>bound</a:t>
            </a:r>
            <a:r>
              <a:rPr lang="el-GR" sz="1800" dirty="0"/>
              <a:t>)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73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Μεσοπρόθεσμη δρομολόγηση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Επιλέγει ποια διεργασία θα προστεθεί στις διεργασίες </a:t>
            </a:r>
            <a:r>
              <a:rPr lang="el-GR" sz="1800" dirty="0" smtClean="0"/>
              <a:t>που βρίσκονται </a:t>
            </a:r>
            <a:r>
              <a:rPr lang="el-GR" sz="1800" dirty="0"/>
              <a:t>ολόκληρες ή εν μέρει στην κύρια μνήμη, ή </a:t>
            </a:r>
            <a:r>
              <a:rPr lang="el-GR" sz="1800" dirty="0" smtClean="0"/>
              <a:t>θα αφαιρεθεί </a:t>
            </a:r>
            <a:r>
              <a:rPr lang="el-GR" sz="1800" dirty="0"/>
              <a:t>από την κύρια μνήμη</a:t>
            </a:r>
          </a:p>
          <a:p>
            <a:pPr lvl="1"/>
            <a:r>
              <a:rPr lang="el-GR" sz="1600" dirty="0" smtClean="0"/>
              <a:t>Μετακινεί </a:t>
            </a:r>
            <a:r>
              <a:rPr lang="el-GR" sz="1600" dirty="0"/>
              <a:t>διεργασίες από το δίσκο προς την κύρια μνήμη </a:t>
            </a:r>
            <a:r>
              <a:rPr lang="el-GR" sz="1600" dirty="0" smtClean="0"/>
              <a:t>και αντίστροφα</a:t>
            </a:r>
            <a:r>
              <a:rPr lang="el-GR" sz="1600" dirty="0"/>
              <a:t>, ώστε να ελευθερωθεί η </a:t>
            </a:r>
            <a:r>
              <a:rPr lang="el-GR" sz="1600" dirty="0" smtClean="0"/>
              <a:t>κύρια </a:t>
            </a:r>
            <a:r>
              <a:rPr lang="el-GR" sz="1600" dirty="0"/>
              <a:t>μνήμη</a:t>
            </a:r>
          </a:p>
          <a:p>
            <a:pPr lvl="1"/>
            <a:r>
              <a:rPr lang="el-GR" sz="1600" dirty="0" smtClean="0"/>
              <a:t>Σχετίζεται </a:t>
            </a:r>
            <a:r>
              <a:rPr lang="el-GR" sz="1600" dirty="0"/>
              <a:t>με τις καταστάσεις </a:t>
            </a:r>
            <a:r>
              <a:rPr lang="el-GR" sz="1600" dirty="0" err="1"/>
              <a:t>ready-suspended</a:t>
            </a:r>
            <a:r>
              <a:rPr lang="el-GR" sz="1600" dirty="0"/>
              <a:t> και </a:t>
            </a:r>
            <a:r>
              <a:rPr lang="el-GR" sz="1600" dirty="0" err="1" smtClean="0"/>
              <a:t>blocked-suspended</a:t>
            </a:r>
            <a:r>
              <a:rPr lang="el-GR" sz="1600" dirty="0" smtClean="0"/>
              <a:t> των </a:t>
            </a:r>
            <a:r>
              <a:rPr lang="el-GR" sz="1600" dirty="0"/>
              <a:t>διεργασιών</a:t>
            </a:r>
          </a:p>
          <a:p>
            <a:pPr lvl="1"/>
            <a:r>
              <a:rPr lang="el-GR" sz="1600" dirty="0" smtClean="0"/>
              <a:t>Διεργασίες </a:t>
            </a:r>
            <a:r>
              <a:rPr lang="el-GR" sz="1600" dirty="0"/>
              <a:t>που είναι αδρανείς για πολύ ώρα, ή έχουν </a:t>
            </a:r>
            <a:r>
              <a:rPr lang="el-GR" sz="1600" dirty="0" smtClean="0"/>
              <a:t>χαμηλή προτεραιότητα</a:t>
            </a:r>
            <a:r>
              <a:rPr lang="el-GR" sz="1600" dirty="0"/>
              <a:t>, ή προκαλούν πολλά σφάλματα σελίδας, </a:t>
            </a:r>
            <a:r>
              <a:rPr lang="el-GR" sz="1600" dirty="0" smtClean="0"/>
              <a:t>ή καταλαμβάνουν </a:t>
            </a:r>
            <a:r>
              <a:rPr lang="el-GR" sz="1600" dirty="0"/>
              <a:t>πολύ μνήμη μπορεί να αφαιρεθούν από την </a:t>
            </a:r>
            <a:r>
              <a:rPr lang="el-GR" sz="1600" dirty="0" smtClean="0"/>
              <a:t>κύρια μνήμη </a:t>
            </a:r>
            <a:r>
              <a:rPr lang="el-GR" sz="1600" dirty="0"/>
              <a:t>και να τοποθετηθούν στο δίσκο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αποφάσεις για εναλλαγή των διεργασιών βασίζονται </a:t>
            </a:r>
            <a:r>
              <a:rPr lang="el-GR" sz="1800" dirty="0" smtClean="0"/>
              <a:t>στην ανάγκη </a:t>
            </a:r>
            <a:r>
              <a:rPr lang="el-GR" sz="1800" dirty="0"/>
              <a:t>της διαχείρισης του </a:t>
            </a:r>
            <a:r>
              <a:rPr lang="el-GR" sz="1800" dirty="0" err="1"/>
              <a:t>πολυπρογραμματισμού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Γίνεται </a:t>
            </a:r>
            <a:r>
              <a:rPr lang="el-GR" sz="1800" dirty="0"/>
              <a:t>από το λογισμικό της διαχείρισης μνήμης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753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Βραχυπρόθεσμη δρομολόγηση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600" dirty="0"/>
              <a:t>Είναι το αντικείμενο αυτής της ενότητας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Αποφασίζει </a:t>
            </a:r>
            <a:r>
              <a:rPr lang="el-GR" sz="1600" dirty="0"/>
              <a:t>ποια διεργασία πρόκειται να εκτελεστεί </a:t>
            </a:r>
            <a:r>
              <a:rPr lang="el-GR" sz="1600" dirty="0" smtClean="0"/>
              <a:t>ως επόμενη </a:t>
            </a:r>
            <a:r>
              <a:rPr lang="el-GR" sz="1600" dirty="0"/>
              <a:t>στη CPU (αναφέρεται συνήθως ως CPU </a:t>
            </a:r>
            <a:r>
              <a:rPr lang="el-GR" sz="1600" dirty="0" err="1"/>
              <a:t>scheduling</a:t>
            </a:r>
            <a:r>
              <a:rPr lang="el-GR" sz="1600" dirty="0"/>
              <a:t>)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−"/>
            </a:pPr>
            <a:r>
              <a:rPr lang="el-GR" sz="1400" dirty="0" smtClean="0"/>
              <a:t>Επιλέγει </a:t>
            </a:r>
            <a:r>
              <a:rPr lang="el-GR" sz="1400" dirty="0"/>
              <a:t>ποια από τις έτοιμες διεργασίες θα εκτελεστεί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−"/>
            </a:pPr>
            <a:r>
              <a:rPr lang="el-GR" sz="1400" dirty="0" smtClean="0"/>
              <a:t>Σχετίζεται </a:t>
            </a:r>
            <a:r>
              <a:rPr lang="el-GR" sz="1400" dirty="0"/>
              <a:t>με τις καταστάσεις </a:t>
            </a:r>
            <a:r>
              <a:rPr lang="el-GR" sz="1400" dirty="0" err="1"/>
              <a:t>ready</a:t>
            </a:r>
            <a:r>
              <a:rPr lang="el-GR" sz="1400" dirty="0"/>
              <a:t>, </a:t>
            </a:r>
            <a:r>
              <a:rPr lang="el-GR" sz="1400" dirty="0" err="1"/>
              <a:t>running</a:t>
            </a:r>
            <a:r>
              <a:rPr lang="el-GR" sz="1400" dirty="0"/>
              <a:t>, </a:t>
            </a:r>
            <a:r>
              <a:rPr lang="el-GR" sz="1400" dirty="0" err="1"/>
              <a:t>blocked</a:t>
            </a:r>
            <a:endParaRPr lang="el-GR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Είναι </a:t>
            </a:r>
            <a:r>
              <a:rPr lang="el-GR" sz="1600" dirty="0"/>
              <a:t>γνωστή και ως διεκπεραίωση (ο </a:t>
            </a:r>
            <a:r>
              <a:rPr lang="el-GR" sz="1600" dirty="0" smtClean="0"/>
              <a:t>βραχυπρόθεσμος δρομολογητής </a:t>
            </a:r>
            <a:r>
              <a:rPr lang="el-GR" sz="1600" dirty="0"/>
              <a:t>λέγεται διεκπεραιωτής – </a:t>
            </a:r>
            <a:r>
              <a:rPr lang="el-GR" sz="1600" dirty="0" err="1"/>
              <a:t>dispatcher</a:t>
            </a:r>
            <a:r>
              <a:rPr lang="el-GR" sz="1600" dirty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Ενεργοποιείται </a:t>
            </a:r>
            <a:r>
              <a:rPr lang="el-GR" sz="1600" dirty="0"/>
              <a:t>από ένα γεγονός που μπορεί να </a:t>
            </a:r>
            <a:r>
              <a:rPr lang="el-GR" sz="1600" dirty="0" smtClean="0"/>
              <a:t>οδηγήσει στην </a:t>
            </a:r>
            <a:r>
              <a:rPr lang="el-GR" sz="1600" dirty="0"/>
              <a:t>επιλογή μιας άλλης διεργασίας για εκτέλεση (</a:t>
            </a:r>
            <a:r>
              <a:rPr lang="el-GR" sz="1600" dirty="0" smtClean="0"/>
              <a:t>εναλλαγή διεργασίας</a:t>
            </a:r>
            <a:r>
              <a:rPr lang="el-GR" sz="1600" dirty="0"/>
              <a:t>):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−"/>
            </a:pPr>
            <a:r>
              <a:rPr lang="el-GR" sz="1400" dirty="0"/>
              <a:t>διακοπές ρολογιού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−"/>
            </a:pPr>
            <a:r>
              <a:rPr lang="el-GR" sz="1400" dirty="0"/>
              <a:t>διακοπές I/O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−"/>
            </a:pPr>
            <a:r>
              <a:rPr lang="el-GR" sz="1400" dirty="0"/>
              <a:t>κλήσεις του Λ.Σ.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−"/>
            </a:pPr>
            <a:r>
              <a:rPr lang="el-GR" sz="1400" dirty="0"/>
              <a:t>σήματα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639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Κριτήρια βραχυπρόθεσμης δρομολόγησης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Κριτήρια προσανατολισμένα στο χρήστη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Χρόνος </a:t>
            </a:r>
            <a:r>
              <a:rPr lang="el-GR" sz="2000" dirty="0"/>
              <a:t>απόκρισης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Χρόνος </a:t>
            </a:r>
            <a:r>
              <a:rPr lang="el-GR" sz="2000" dirty="0"/>
              <a:t>επιστροφής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Κριτήρια </a:t>
            </a:r>
            <a:r>
              <a:rPr lang="el-GR" sz="2400" dirty="0"/>
              <a:t>προσανατολισμένα στο σύστημα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Χρησιμοποίηση </a:t>
            </a:r>
            <a:r>
              <a:rPr lang="el-GR" sz="2000" dirty="0"/>
              <a:t>επεξεργαστή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Δικαιοσύνη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Ρυθμοαπόδοση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114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Διεκπεραιωτής (</a:t>
            </a:r>
            <a:r>
              <a:rPr lang="en-US" dirty="0"/>
              <a:t>Dispatcher)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 έλεγχος της CPU δίνεται στη διεργασία που έχει </a:t>
            </a:r>
            <a:r>
              <a:rPr lang="el-GR" sz="2400" dirty="0" smtClean="0"/>
              <a:t>επιλεγεί από </a:t>
            </a:r>
            <a:r>
              <a:rPr lang="el-GR" sz="2400" dirty="0"/>
              <a:t>τον βραχυπρόθεσμο δρομολογητή. Η εκχώρηση </a:t>
            </a:r>
            <a:r>
              <a:rPr lang="el-GR" sz="2400" dirty="0" smtClean="0"/>
              <a:t>αυτή περιλαμβάνει </a:t>
            </a:r>
            <a:r>
              <a:rPr lang="el-GR" sz="24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Εναλλαγή </a:t>
            </a:r>
            <a:r>
              <a:rPr lang="el-GR" sz="2000" dirty="0"/>
              <a:t>πλαισίου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Εναλλαγή </a:t>
            </a:r>
            <a:r>
              <a:rPr lang="el-GR" sz="2000" dirty="0"/>
              <a:t>σε κατάσταση χρήστη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Άλμα </a:t>
            </a:r>
            <a:r>
              <a:rPr lang="el-GR" sz="2000" dirty="0"/>
              <a:t>στην κατάλληλη διεύθυνση του προγράμματος του χρήστη </a:t>
            </a:r>
            <a:r>
              <a:rPr lang="el-GR" sz="2000" dirty="0" smtClean="0"/>
              <a:t>για την </a:t>
            </a:r>
            <a:r>
              <a:rPr lang="el-GR" sz="2000" dirty="0"/>
              <a:t>εκκίνηση του προγράμματος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err="1" smtClean="0"/>
              <a:t>Dispatch</a:t>
            </a:r>
            <a:r>
              <a:rPr lang="el-GR" sz="2400" dirty="0" smtClean="0"/>
              <a:t> </a:t>
            </a:r>
            <a:r>
              <a:rPr lang="el-GR" sz="2400" dirty="0" err="1"/>
              <a:t>latency</a:t>
            </a:r>
            <a:r>
              <a:rPr lang="el-GR" sz="2400" dirty="0"/>
              <a:t> (λανθάνουσα κατάσταση διεκπεραιωτή</a:t>
            </a:r>
            <a:r>
              <a:rPr lang="el-GR" sz="2400" dirty="0" smtClean="0"/>
              <a:t>):</a:t>
            </a:r>
            <a:r>
              <a:rPr lang="en-US" sz="2400" dirty="0" smtClean="0"/>
              <a:t> </a:t>
            </a:r>
            <a:r>
              <a:rPr lang="el-GR" sz="2400" dirty="0" smtClean="0"/>
              <a:t>χρόνος </a:t>
            </a:r>
            <a:r>
              <a:rPr lang="el-GR" sz="2400" dirty="0"/>
              <a:t>που χρειάζεται ο διεκπεραιωτής για να </a:t>
            </a:r>
            <a:r>
              <a:rPr lang="el-GR" sz="2400" dirty="0" smtClean="0"/>
              <a:t>σταματήσει</a:t>
            </a:r>
            <a:r>
              <a:rPr lang="en-US" sz="2400" dirty="0" smtClean="0"/>
              <a:t> </a:t>
            </a:r>
            <a:r>
              <a:rPr lang="el-GR" sz="2400" dirty="0" smtClean="0"/>
              <a:t>μια </a:t>
            </a:r>
            <a:r>
              <a:rPr lang="el-GR" sz="2400" dirty="0"/>
              <a:t>διεργασία και να αρχίσει την εκτέλεση μιας άλλης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825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Προτεραιότητες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Εφαρμόζονται με την ύπαρξη πολλαπλών ουρών </a:t>
            </a:r>
            <a:r>
              <a:rPr lang="el-GR" sz="2400" dirty="0" smtClean="0"/>
              <a:t>έτοιμων διεργασιών </a:t>
            </a:r>
            <a:r>
              <a:rPr lang="el-GR" sz="2400" dirty="0"/>
              <a:t>όπου κάθε ουρά αντιπροσωπεύει ένα </a:t>
            </a:r>
            <a:r>
              <a:rPr lang="el-GR" sz="2400" dirty="0" smtClean="0"/>
              <a:t>επίπεδο προτεραιότητας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Ο δρομολογητής </a:t>
            </a:r>
            <a:r>
              <a:rPr lang="el-GR" sz="2400" dirty="0"/>
              <a:t>επιλέγει πάντοτε μια διεργασία </a:t>
            </a:r>
            <a:r>
              <a:rPr lang="el-GR" sz="2400" dirty="0" smtClean="0"/>
              <a:t>υψηλότερης προτεραιότητας </a:t>
            </a:r>
            <a:r>
              <a:rPr lang="el-GR" sz="2400" dirty="0"/>
              <a:t>έναντι μιας με μικρότερη προτεραιότητα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χαμηλής προτεραιότητας διεργασίες μπορεί να </a:t>
            </a:r>
            <a:r>
              <a:rPr lang="el-GR" sz="2400" dirty="0" smtClean="0"/>
              <a:t>υποφέρουν από </a:t>
            </a:r>
            <a:r>
              <a:rPr lang="el-GR" sz="2400" dirty="0"/>
              <a:t>παρατεταμένη στέρηση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Επιτρέπεται </a:t>
            </a:r>
            <a:r>
              <a:rPr lang="el-GR" sz="2400" dirty="0"/>
              <a:t>σε μια διεργασία να αλλάζει την </a:t>
            </a:r>
            <a:r>
              <a:rPr lang="el-GR" sz="2400" dirty="0" smtClean="0"/>
              <a:t>προτεραιότητά της</a:t>
            </a:r>
            <a:r>
              <a:rPr lang="el-GR" sz="2400" dirty="0"/>
              <a:t>, ανάλογα με το διάστημα που βρίσκεται στο σύστημα </a:t>
            </a:r>
            <a:r>
              <a:rPr lang="el-GR" sz="2400" dirty="0" smtClean="0"/>
              <a:t>ή με </a:t>
            </a:r>
            <a:r>
              <a:rPr lang="el-GR" sz="2400" dirty="0"/>
              <a:t>το ιστορικό εκτέλεσής της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045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Διάγραμμα ουρών κατά τη δρομολόγηση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28" y="996420"/>
            <a:ext cx="6696744" cy="450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Ο κύκλος καταιγισμού </a:t>
            </a:r>
            <a:r>
              <a:rPr lang="en-US" dirty="0"/>
              <a:t>CPU-I/O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CPU - I/O </a:t>
            </a:r>
            <a:r>
              <a:rPr lang="el-GR" sz="2000" dirty="0" err="1"/>
              <a:t>burst</a:t>
            </a:r>
            <a:r>
              <a:rPr lang="el-GR" sz="2000" dirty="0"/>
              <a:t> </a:t>
            </a:r>
            <a:r>
              <a:rPr lang="el-GR" sz="2000" dirty="0" err="1"/>
              <a:t>cycle</a:t>
            </a:r>
            <a:r>
              <a:rPr lang="el-GR" sz="2000" dirty="0"/>
              <a:t>: χαρακτηρίζει την εκτέλεση </a:t>
            </a:r>
            <a:r>
              <a:rPr lang="el-GR" sz="2000" dirty="0" smtClean="0"/>
              <a:t>της διεργασίας</a:t>
            </a:r>
            <a:r>
              <a:rPr lang="el-GR" sz="2000" dirty="0"/>
              <a:t>, που εναλλάσσεται μεταξύ της χρήσης της </a:t>
            </a:r>
            <a:r>
              <a:rPr lang="el-GR" sz="2000" dirty="0" smtClean="0"/>
              <a:t>CPU και </a:t>
            </a:r>
            <a:r>
              <a:rPr lang="el-GR" sz="2000" dirty="0"/>
              <a:t>την πραγματοποίηση I/O. Οι χρόνοι της CPU είναι </a:t>
            </a:r>
            <a:r>
              <a:rPr lang="el-GR" sz="2000" dirty="0" smtClean="0"/>
              <a:t>γενικά πολύ </a:t>
            </a:r>
            <a:r>
              <a:rPr lang="el-GR" sz="2000" dirty="0"/>
              <a:t>μικρότεροι των χρόνων για I/O (</a:t>
            </a:r>
            <a:r>
              <a:rPr lang="el-GR" sz="2000" dirty="0" err="1"/>
              <a:t>burst</a:t>
            </a:r>
            <a:r>
              <a:rPr lang="el-GR" sz="2000" dirty="0"/>
              <a:t> = καταιγισμός)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διεργασίες απαιτούν εναλλασσόμενη χρήση </a:t>
            </a:r>
            <a:r>
              <a:rPr lang="el-GR" sz="2000" dirty="0" smtClean="0"/>
              <a:t>του επεξεργαστή </a:t>
            </a:r>
            <a:r>
              <a:rPr lang="el-GR" sz="2000" dirty="0"/>
              <a:t>και των μονάδων I/O, με </a:t>
            </a:r>
            <a:r>
              <a:rPr lang="el-GR" sz="2000" dirty="0" smtClean="0"/>
              <a:t>επαναλαμβανόμενο τρόπο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Κάθε </a:t>
            </a:r>
            <a:r>
              <a:rPr lang="el-GR" sz="2000" dirty="0"/>
              <a:t>κύκλος αποτελείται από ένα CPU </a:t>
            </a:r>
            <a:r>
              <a:rPr lang="el-GR" sz="2000" dirty="0" err="1"/>
              <a:t>burst</a:t>
            </a:r>
            <a:r>
              <a:rPr lang="el-GR" sz="2000" dirty="0"/>
              <a:t>, </a:t>
            </a:r>
            <a:r>
              <a:rPr lang="el-GR" sz="2000" dirty="0" smtClean="0"/>
              <a:t>διάρκειας συνήθως </a:t>
            </a:r>
            <a:r>
              <a:rPr lang="el-GR" sz="2000" dirty="0"/>
              <a:t>μερικών </a:t>
            </a:r>
            <a:r>
              <a:rPr lang="el-GR" sz="2000" dirty="0" err="1"/>
              <a:t>msecs</a:t>
            </a:r>
            <a:r>
              <a:rPr lang="el-GR" sz="2000" dirty="0"/>
              <a:t>, ακολουθούμενο από ένα (</a:t>
            </a:r>
            <a:r>
              <a:rPr lang="el-GR" sz="2000" dirty="0" smtClean="0"/>
              <a:t>συνήθως μεγαλύτερο</a:t>
            </a:r>
            <a:r>
              <a:rPr lang="el-GR" sz="2000" dirty="0"/>
              <a:t>) I/O </a:t>
            </a:r>
            <a:r>
              <a:rPr lang="el-GR" sz="2000" dirty="0" err="1"/>
              <a:t>burst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Μια </a:t>
            </a:r>
            <a:r>
              <a:rPr lang="el-GR" sz="2000" dirty="0"/>
              <a:t>διεργασία τερματίζει κατά τη διάρκεια ενός CPU </a:t>
            </a:r>
            <a:r>
              <a:rPr lang="el-GR" sz="2000" dirty="0" err="1"/>
              <a:t>burst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προοριζόμενες για τον επεξεργαστή διεργασίες </a:t>
            </a:r>
            <a:r>
              <a:rPr lang="el-GR" sz="2000" dirty="0" smtClean="0"/>
              <a:t>έχουν μεγαλύτερα </a:t>
            </a:r>
            <a:r>
              <a:rPr lang="el-GR" sz="2000" dirty="0"/>
              <a:t>CPU </a:t>
            </a:r>
            <a:r>
              <a:rPr lang="el-GR" sz="2000" dirty="0" err="1"/>
              <a:t>bursts</a:t>
            </a:r>
            <a:r>
              <a:rPr lang="el-GR" sz="2000" dirty="0"/>
              <a:t> από εκείνα όσων προορίζονται για Ι/Ο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059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11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Δρομολόγηση </a:t>
            </a:r>
            <a:r>
              <a:rPr lang="el-GR" sz="2800" dirty="0" smtClean="0"/>
              <a:t>Διεργασιών</a:t>
            </a:r>
            <a:r>
              <a:rPr lang="en-US" sz="2800" baseline="-25000" dirty="0" smtClean="0"/>
              <a:t>1/3</a:t>
            </a:r>
            <a:endParaRPr lang="el-GR" sz="2800" baseline="-250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5. Πολιτικές δρομολόγησης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600" dirty="0"/>
              <a:t>Η πολιτική δρομολόγησης είναι μία συνάρτηση επιλογής </a:t>
            </a:r>
            <a:r>
              <a:rPr lang="el-GR" sz="1600" dirty="0" smtClean="0"/>
              <a:t>που αποφασίζει </a:t>
            </a:r>
            <a:r>
              <a:rPr lang="el-GR" sz="1600" dirty="0"/>
              <a:t>ποια διεργασία στην ουρά των </a:t>
            </a:r>
            <a:r>
              <a:rPr lang="el-GR" sz="1600" dirty="0" smtClean="0"/>
              <a:t>έτοιμων διεργασιών </a:t>
            </a:r>
            <a:r>
              <a:rPr lang="el-GR" sz="1600" dirty="0"/>
              <a:t>επιλέγεται ως επόμενη για εκτέλεση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κατάσταση απόφασης καθορίζει τις χρονικές στιγμές </a:t>
            </a:r>
            <a:r>
              <a:rPr lang="el-GR" sz="1600" dirty="0" smtClean="0"/>
              <a:t>κατά τις </a:t>
            </a:r>
            <a:r>
              <a:rPr lang="el-GR" sz="1600" dirty="0"/>
              <a:t>οποίες εξετάζεται η συνάρτηση επιλογής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Τύποι </a:t>
            </a:r>
            <a:r>
              <a:rPr lang="el-GR" sz="1600" dirty="0"/>
              <a:t>πολιτικών δρομολόγησης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Χωρίς </a:t>
            </a:r>
            <a:r>
              <a:rPr lang="el-GR" sz="1600" dirty="0" err="1"/>
              <a:t>προεκχώρηση</a:t>
            </a:r>
            <a:r>
              <a:rPr lang="el-GR" sz="1600" dirty="0"/>
              <a:t> (Non-</a:t>
            </a:r>
            <a:r>
              <a:rPr lang="el-GR" sz="1600" dirty="0" err="1"/>
              <a:t>preemption</a:t>
            </a:r>
            <a:r>
              <a:rPr lang="el-GR" sz="1600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400" dirty="0" smtClean="0"/>
              <a:t>Κάθε </a:t>
            </a:r>
            <a:r>
              <a:rPr lang="el-GR" sz="1400" dirty="0"/>
              <a:t>φορά που μια διεργασία βρίσκεται σε </a:t>
            </a:r>
            <a:r>
              <a:rPr lang="el-GR" sz="1400" dirty="0" smtClean="0"/>
              <a:t>εκτελούμενη κατάσταση </a:t>
            </a:r>
            <a:r>
              <a:rPr lang="el-GR" sz="1400" dirty="0"/>
              <a:t>συνεχίζει να εκτελείται μέχρι να τερματιστεί ή </a:t>
            </a:r>
            <a:r>
              <a:rPr lang="el-GR" sz="1400" dirty="0" smtClean="0"/>
              <a:t>να ανασταλεί </a:t>
            </a:r>
            <a:r>
              <a:rPr lang="el-GR" sz="1400" dirty="0"/>
              <a:t>από μόνη της περιμένοντας για την ολοκλήρωση 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Με </a:t>
            </a:r>
            <a:r>
              <a:rPr lang="el-GR" sz="1600" dirty="0" err="1"/>
              <a:t>προεκχώρηση</a:t>
            </a:r>
            <a:r>
              <a:rPr lang="el-GR" sz="1600" dirty="0"/>
              <a:t> (</a:t>
            </a:r>
            <a:r>
              <a:rPr lang="el-GR" sz="1600" dirty="0" err="1"/>
              <a:t>Preemption</a:t>
            </a:r>
            <a:r>
              <a:rPr lang="el-GR" sz="1600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400" dirty="0" smtClean="0"/>
              <a:t>Η </a:t>
            </a:r>
            <a:r>
              <a:rPr lang="el-GR" sz="1400" dirty="0"/>
              <a:t>τρέχουσα εκτελούμενη διεργασία μπορεί να διακοπεί και </a:t>
            </a:r>
            <a:r>
              <a:rPr lang="el-GR" sz="1400" dirty="0" smtClean="0"/>
              <a:t>να έχει </a:t>
            </a:r>
            <a:r>
              <a:rPr lang="el-GR" sz="1400" dirty="0"/>
              <a:t>μετακινηθεί σε κατάσταση </a:t>
            </a:r>
            <a:r>
              <a:rPr lang="el-GR" sz="1400" dirty="0" err="1"/>
              <a:t>ready</a:t>
            </a:r>
            <a:r>
              <a:rPr lang="el-GR" sz="1400" dirty="0"/>
              <a:t> από το Λ.Σ.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400" dirty="0" smtClean="0"/>
              <a:t>Διευκολύνει </a:t>
            </a:r>
            <a:r>
              <a:rPr lang="el-GR" sz="1400" dirty="0"/>
              <a:t>την καλύτερη εξυπηρέτηση μιας και κάθε </a:t>
            </a:r>
            <a:r>
              <a:rPr lang="el-GR" sz="1400" dirty="0" smtClean="0"/>
              <a:t>διεργασία δεν </a:t>
            </a:r>
            <a:r>
              <a:rPr lang="el-GR" sz="1400" dirty="0"/>
              <a:t>μονοπωλεί τη χρήση του επεξεργαστή για μεγάλο </a:t>
            </a:r>
            <a:r>
              <a:rPr lang="el-GR" sz="1400" dirty="0" smtClean="0"/>
              <a:t>χρονικό διάστημα</a:t>
            </a:r>
            <a:endParaRPr lang="el-GR" sz="1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02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Ο δρομολογητής της </a:t>
            </a:r>
            <a:r>
              <a:rPr lang="en-US" dirty="0"/>
              <a:t>CPU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 δρομολογητής της CPU επιλέγει από τις έτοιμες </a:t>
            </a:r>
            <a:r>
              <a:rPr lang="el-GR" sz="2400" dirty="0" smtClean="0"/>
              <a:t>διεργασίες που </a:t>
            </a:r>
            <a:r>
              <a:rPr lang="el-GR" sz="2400" dirty="0"/>
              <a:t>βρίσκονται στην κύρια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Είναι </a:t>
            </a:r>
            <a:r>
              <a:rPr lang="el-GR" sz="2400" dirty="0"/>
              <a:t>συστατικό του Λ.Σ.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Είναι </a:t>
            </a:r>
            <a:r>
              <a:rPr lang="el-GR" sz="2400" dirty="0"/>
              <a:t>από μόνος του μια διεργασία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Χρησιμοποιεί </a:t>
            </a:r>
            <a:r>
              <a:rPr lang="el-GR" sz="2400" dirty="0"/>
              <a:t>τους πόρους του συστήματος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dirty="0" smtClean="0"/>
              <a:t>Ειδικότερα </a:t>
            </a:r>
            <a:r>
              <a:rPr lang="el-GR" dirty="0"/>
              <a:t>το χρόνο της CPU και τη μνήμη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Δεν </a:t>
            </a:r>
            <a:r>
              <a:rPr lang="el-GR" sz="2400" dirty="0"/>
              <a:t>θα πρέπει να καταναλώνει σημαντικό χρόνο της CPU</a:t>
            </a:r>
            <a:r>
              <a:rPr lang="el-GR" sz="2400" dirty="0" smtClean="0"/>
              <a:t>, διαφορετικά </a:t>
            </a:r>
            <a:r>
              <a:rPr lang="el-GR" sz="2400" dirty="0"/>
              <a:t>η επιβράδυνση θα είναι μεγάλη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426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200" dirty="0"/>
              <a:t>Παράγοντες που επιδρούν στη δρομολόγηση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Παράγοντες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η διεργασία είναι CPU-</a:t>
            </a:r>
            <a:r>
              <a:rPr lang="el-GR" sz="1600" dirty="0" err="1"/>
              <a:t>bound</a:t>
            </a:r>
            <a:r>
              <a:rPr lang="el-GR" sz="1600" dirty="0"/>
              <a:t> ή I/O-</a:t>
            </a:r>
            <a:r>
              <a:rPr lang="el-GR" sz="1600" dirty="0" err="1"/>
              <a:t>bound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η διεργασία είναι αλληλεπιδραστική ή </a:t>
            </a:r>
            <a:r>
              <a:rPr lang="el-GR" sz="1600" dirty="0" err="1"/>
              <a:t>batch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Προτεραιότητα </a:t>
            </a:r>
            <a:r>
              <a:rPr lang="el-GR" sz="1600" dirty="0"/>
              <a:t>διεργασιών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Χρόνος </a:t>
            </a:r>
            <a:r>
              <a:rPr lang="el-GR" sz="1600" dirty="0"/>
              <a:t>που έχει εκτελεστεί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Χρόνος </a:t>
            </a:r>
            <a:r>
              <a:rPr lang="el-GR" sz="1600" dirty="0"/>
              <a:t>που απαιτείται για να ολοκληρωθεί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Συχνότητα </a:t>
            </a:r>
            <a:r>
              <a:rPr lang="el-GR" sz="1600" dirty="0" err="1"/>
              <a:t>προεκχώρησης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Συχνότητα </a:t>
            </a:r>
            <a:r>
              <a:rPr lang="el-GR" sz="1600" dirty="0"/>
              <a:t>εμφάνισης σφαλμάτων σελίδας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Ανεξάρτητα </a:t>
            </a:r>
            <a:r>
              <a:rPr lang="el-GR" sz="2000" dirty="0"/>
              <a:t>από τον αλγόριθμο </a:t>
            </a:r>
            <a:r>
              <a:rPr lang="el-GR" sz="2000" dirty="0" smtClean="0"/>
              <a:t>δρομολόγησης που χρησιμοποιείται</a:t>
            </a:r>
            <a:r>
              <a:rPr lang="el-GR" sz="2000" dirty="0"/>
              <a:t>, δεν είναι δυνατόν να ωφεληθεί </a:t>
            </a:r>
            <a:r>
              <a:rPr lang="el-GR" sz="2000" dirty="0" smtClean="0"/>
              <a:t>μια κατηγορία </a:t>
            </a:r>
            <a:r>
              <a:rPr lang="el-GR" sz="2000" dirty="0"/>
              <a:t>διεργασιών χωρίς να υπάρξει επίπτωση </a:t>
            </a:r>
            <a:r>
              <a:rPr lang="el-GR" sz="2000" dirty="0" smtClean="0"/>
              <a:t>στις υπόλοιπες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Παράδειγμα</a:t>
            </a:r>
            <a:r>
              <a:rPr lang="el-GR" sz="1600" dirty="0"/>
              <a:t>: μια μικρή βελτίωση για τις μικρές διεργασίες (π.χ. </a:t>
            </a:r>
            <a:r>
              <a:rPr lang="el-GR" sz="1600" dirty="0" smtClean="0"/>
              <a:t>στον χρόνο </a:t>
            </a:r>
            <a:r>
              <a:rPr lang="el-GR" sz="1600" dirty="0"/>
              <a:t>αναμονής) προκαλεί δυσανάλογη επιβράδυνση στις </a:t>
            </a:r>
            <a:r>
              <a:rPr lang="el-GR" sz="1600" dirty="0" smtClean="0"/>
              <a:t>μεγάλες διεργασίες</a:t>
            </a:r>
            <a:r>
              <a:rPr lang="el-GR" sz="16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05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6. Αλγόριθμοι Δρομολόγησης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Καθορίζουν τον τρόπο επιλογής της επόμενης προς </a:t>
            </a:r>
            <a:r>
              <a:rPr lang="el-GR" sz="2000" dirty="0" smtClean="0"/>
              <a:t>εκτέλεση διεργασίας </a:t>
            </a:r>
            <a:r>
              <a:rPr lang="el-GR" sz="2000" dirty="0"/>
              <a:t>καθώς και τη σειρά με την οποία εκτελούνται </a:t>
            </a:r>
            <a:r>
              <a:rPr lang="el-GR" sz="2000" dirty="0" smtClean="0"/>
              <a:t>οι διεργασίες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Ορίζουν </a:t>
            </a:r>
            <a:r>
              <a:rPr lang="el-GR" sz="2000" dirty="0"/>
              <a:t>τις ενέργειες εκ μέρους του δρομολογητή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Τύποι </a:t>
            </a:r>
            <a:r>
              <a:rPr lang="el-GR" sz="2000" dirty="0"/>
              <a:t>αλγορίθμων δρομολόγησης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Προεκχωρούμενοι</a:t>
            </a:r>
            <a:r>
              <a:rPr lang="el-GR" sz="2000" dirty="0"/>
              <a:t>, μη </a:t>
            </a:r>
            <a:r>
              <a:rPr lang="el-GR" sz="2000" dirty="0" err="1"/>
              <a:t>προεκχωρούμενοι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• Παραδείγματα αλγορίθμων δρομολόγησης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FCFS</a:t>
            </a:r>
            <a:r>
              <a:rPr lang="el-GR" sz="2000" dirty="0"/>
              <a:t>, SJF, SRTF, </a:t>
            </a:r>
            <a:r>
              <a:rPr lang="el-GR" sz="2000" dirty="0" err="1"/>
              <a:t>priority-based</a:t>
            </a:r>
            <a:r>
              <a:rPr lang="el-GR" sz="2000" dirty="0"/>
              <a:t>, </a:t>
            </a:r>
            <a:r>
              <a:rPr lang="el-GR" sz="2000" dirty="0" err="1"/>
              <a:t>round</a:t>
            </a:r>
            <a:r>
              <a:rPr lang="el-GR" sz="2000" dirty="0"/>
              <a:t> </a:t>
            </a:r>
            <a:r>
              <a:rPr lang="el-GR" sz="2000" dirty="0" err="1"/>
              <a:t>robin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multilevel</a:t>
            </a:r>
            <a:r>
              <a:rPr lang="el-GR" sz="2000" dirty="0"/>
              <a:t>, </a:t>
            </a:r>
            <a:r>
              <a:rPr lang="el-GR" sz="2000" dirty="0" err="1"/>
              <a:t>multilevel</a:t>
            </a:r>
            <a:r>
              <a:rPr lang="el-GR" sz="2000" dirty="0"/>
              <a:t> </a:t>
            </a:r>
            <a:r>
              <a:rPr lang="el-GR" sz="2000" dirty="0" err="1"/>
              <a:t>feedback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αλγόριθμοι δρομολόγησης εφαρμόζονται </a:t>
            </a:r>
            <a:r>
              <a:rPr lang="el-GR" sz="2000" dirty="0" smtClean="0"/>
              <a:t>ανά CPU </a:t>
            </a:r>
            <a:r>
              <a:rPr lang="el-GR" sz="2000" dirty="0" err="1"/>
              <a:t>burst</a:t>
            </a:r>
            <a:r>
              <a:rPr lang="el-GR" sz="2000" dirty="0"/>
              <a:t> της εκάστοτε διεργασίας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69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Μη </a:t>
            </a:r>
            <a:r>
              <a:rPr lang="el-GR" dirty="0" err="1"/>
              <a:t>προεκχωρούμενη</a:t>
            </a:r>
            <a:r>
              <a:rPr lang="el-GR" dirty="0"/>
              <a:t> δρομολόγηση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Μια διεργασία παραμένει στη CPU μέχρι να </a:t>
            </a:r>
            <a:r>
              <a:rPr lang="el-GR" sz="2400" dirty="0" smtClean="0"/>
              <a:t>απελευθερώσει από </a:t>
            </a:r>
            <a:r>
              <a:rPr lang="el-GR" sz="2400" dirty="0"/>
              <a:t>μόνη της τη 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Μεγάλοι </a:t>
            </a:r>
            <a:r>
              <a:rPr lang="el-GR" sz="2400" dirty="0"/>
              <a:t>χρόνοι αναμονής και απόκρισης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Ενδεχόμενο </a:t>
            </a:r>
            <a:r>
              <a:rPr lang="el-GR" sz="2400" dirty="0"/>
              <a:t>παρατεταμένης στέρησης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Απλή </a:t>
            </a:r>
            <a:r>
              <a:rPr lang="el-GR" sz="2400" dirty="0"/>
              <a:t>και εύκολη στην υλοποίηση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Δεν </a:t>
            </a:r>
            <a:r>
              <a:rPr lang="el-GR" sz="2400" dirty="0"/>
              <a:t>είναι κατάλληλη για </a:t>
            </a:r>
            <a:r>
              <a:rPr lang="el-GR" sz="2400" dirty="0" err="1"/>
              <a:t>πολυχρηστικά</a:t>
            </a:r>
            <a:r>
              <a:rPr lang="el-GR" sz="2400" dirty="0"/>
              <a:t> συστήματα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231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 err="1"/>
              <a:t>Προεκχωρούμενη</a:t>
            </a:r>
            <a:r>
              <a:rPr lang="el-GR" dirty="0"/>
              <a:t> δρομολόγηση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εκτέλεση μιας διεργασίας μπορεί να διακόπτεται από </a:t>
            </a:r>
            <a:r>
              <a:rPr lang="el-GR" sz="2000" dirty="0" smtClean="0"/>
              <a:t>το ΛΣ </a:t>
            </a:r>
            <a:r>
              <a:rPr lang="el-GR" sz="2000" dirty="0"/>
              <a:t>οποιαδήποτε στιγμή. Πιθανές αιτίες: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άφιξη μιας νέας διεργασίας με υψηλότερη προτεραιότητα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πρόκληση μιας διακοπής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αλλαγή της κατάστασης μιας 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υπέρβαση ενός χρονικού ορίου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Εμποδίζεται </a:t>
            </a:r>
            <a:r>
              <a:rPr lang="el-GR" sz="2000" dirty="0"/>
              <a:t>η μονοπώληση της χρήσης της CPU από </a:t>
            </a:r>
            <a:r>
              <a:rPr lang="el-GR" sz="2000" dirty="0" smtClean="0"/>
              <a:t>μία διεργασία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Μπορεί </a:t>
            </a:r>
            <a:r>
              <a:rPr lang="el-GR" sz="2000" dirty="0"/>
              <a:t>να οδηγήσει σε συνθήκες ανταγωνισμού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Επιλύονται </a:t>
            </a:r>
            <a:r>
              <a:rPr lang="el-GR" sz="2000" dirty="0"/>
              <a:t>χρησιμοποιώντας συγχρονισμό μεταξύ των διεργασιών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67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Παραδείγματα αλγορίθμων δρομολόγησης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FCFS (First Come First Served)</a:t>
            </a:r>
            <a:r>
              <a:rPr lang="en-US" sz="2800" dirty="0"/>
              <a:t> – </a:t>
            </a:r>
            <a:r>
              <a:rPr lang="el-GR" sz="2800" dirty="0"/>
              <a:t>πρώτη ήλθε </a:t>
            </a:r>
            <a:r>
              <a:rPr lang="el-GR" sz="2800" dirty="0" smtClean="0"/>
              <a:t>πρώτη εξυπηρετήθηκε</a:t>
            </a:r>
            <a:endParaRPr lang="el-GR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/>
              <a:t>SJF </a:t>
            </a:r>
            <a:r>
              <a:rPr lang="el-GR" sz="2800" b="1" dirty="0"/>
              <a:t>ή </a:t>
            </a:r>
            <a:r>
              <a:rPr lang="en-US" sz="2800" b="1" dirty="0"/>
              <a:t>SPN (Shortest Job First </a:t>
            </a:r>
            <a:r>
              <a:rPr lang="el-GR" sz="2800" b="1" dirty="0"/>
              <a:t>ή </a:t>
            </a:r>
            <a:r>
              <a:rPr lang="en-US" sz="2800" b="1" dirty="0"/>
              <a:t>Shortest Process (Job</a:t>
            </a:r>
            <a:r>
              <a:rPr lang="en-US" sz="2800" b="1" dirty="0" smtClean="0"/>
              <a:t>)</a:t>
            </a:r>
            <a:r>
              <a:rPr lang="el-GR" sz="2800" b="1" dirty="0" smtClean="0"/>
              <a:t> </a:t>
            </a:r>
            <a:r>
              <a:rPr lang="en-US" sz="2800" b="1" dirty="0" smtClean="0"/>
              <a:t>Next</a:t>
            </a:r>
            <a:r>
              <a:rPr lang="en-US" sz="2800" b="1" dirty="0"/>
              <a:t>) </a:t>
            </a:r>
            <a:r>
              <a:rPr lang="en-US" sz="2800" dirty="0"/>
              <a:t>– </a:t>
            </a:r>
            <a:r>
              <a:rPr lang="el-GR" sz="2800" dirty="0"/>
              <a:t>η συντομότερη διεργασία πρώτη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/>
              <a:t>SRTF </a:t>
            </a:r>
            <a:r>
              <a:rPr lang="en-US" sz="2800" b="1" dirty="0"/>
              <a:t>(Shortest Remaining Time First)</a:t>
            </a:r>
            <a:r>
              <a:rPr lang="en-US" sz="2800" dirty="0"/>
              <a:t> - </a:t>
            </a:r>
            <a:r>
              <a:rPr lang="el-GR" sz="2800" dirty="0"/>
              <a:t>η διεργασία με </a:t>
            </a:r>
            <a:r>
              <a:rPr lang="el-GR" sz="2800" dirty="0" smtClean="0"/>
              <a:t>το </a:t>
            </a:r>
            <a:r>
              <a:rPr lang="el-GR" sz="2800" dirty="0" err="1" smtClean="0"/>
              <a:t>ικρότερο</a:t>
            </a:r>
            <a:r>
              <a:rPr lang="el-GR" sz="2800" dirty="0" smtClean="0"/>
              <a:t> </a:t>
            </a:r>
            <a:r>
              <a:rPr lang="el-GR" sz="2800" dirty="0"/>
              <a:t>εναπομείναντα χρόνο πρώτη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/>
              <a:t>RR </a:t>
            </a:r>
            <a:r>
              <a:rPr lang="en-US" sz="2800" b="1" dirty="0"/>
              <a:t>(Round Robin) </a:t>
            </a:r>
            <a:r>
              <a:rPr lang="en-US" sz="2800" dirty="0"/>
              <a:t>– </a:t>
            </a:r>
            <a:r>
              <a:rPr lang="el-GR" sz="2800" dirty="0"/>
              <a:t>εξυπηρέτηση εκ περιτροπής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25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6.1. First-Come, First-Served (FCFS)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Βασικές αρχές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διεργασίες εξυπηρετούνται με τη σειρά που φθάνουν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Ακόμη </a:t>
            </a:r>
            <a:r>
              <a:rPr lang="el-GR" sz="2000" dirty="0"/>
              <a:t>και αν φθάνουν την ίδια χρονική στιγμή, η σειρά άφιξης </a:t>
            </a:r>
            <a:r>
              <a:rPr lang="el-GR" sz="2000" dirty="0" smtClean="0"/>
              <a:t>είναι διακριτή</a:t>
            </a:r>
            <a:r>
              <a:rPr lang="el-GR" sz="2000" dirty="0"/>
              <a:t>, αλλιώς η διεργασία που θα εξυπηρετηθεί </a:t>
            </a:r>
            <a:r>
              <a:rPr lang="el-GR" sz="2000" dirty="0" smtClean="0"/>
              <a:t>κατά προτεραιότητα </a:t>
            </a:r>
            <a:r>
              <a:rPr lang="el-GR" sz="2000" dirty="0"/>
              <a:t>επιλέγεται τυχαία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Κατάσταση </a:t>
            </a:r>
            <a:r>
              <a:rPr lang="el-GR" sz="2000" dirty="0"/>
              <a:t>απόφασης : χωρίς </a:t>
            </a:r>
            <a:r>
              <a:rPr lang="el-GR" sz="2000" dirty="0" err="1"/>
              <a:t>προεκχώρηση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διεργασία εκτελείται μέχρι να ανασταλεί από μόνη της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Είναι </a:t>
            </a:r>
            <a:r>
              <a:rPr lang="el-GR" sz="2400" dirty="0"/>
              <a:t>πολύ απλός αλγόριθμος και υλοποιείται εύκολα </a:t>
            </a:r>
            <a:r>
              <a:rPr lang="el-GR" sz="2400" dirty="0" smtClean="0"/>
              <a:t>αλλά είναι </a:t>
            </a:r>
            <a:r>
              <a:rPr lang="el-GR" sz="2400" dirty="0"/>
              <a:t>ακατάλληλος για συστήματα πολλών χρηστών.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49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ιδιότητες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Χρησιμοποιεί μια ουρά FIFO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Η </a:t>
            </a:r>
            <a:r>
              <a:rPr lang="el-GR" sz="2800" dirty="0"/>
              <a:t>επιλογή της επόμενης διεργασίας είναι ταχύτατη </a:t>
            </a:r>
            <a:r>
              <a:rPr lang="el-GR" sz="2800" dirty="0" smtClean="0"/>
              <a:t>και ανεξάρτητη </a:t>
            </a:r>
            <a:r>
              <a:rPr lang="el-GR" sz="2800" dirty="0"/>
              <a:t>από το πλήθος των διεργασιών στην ουρά </a:t>
            </a:r>
            <a:r>
              <a:rPr lang="el-GR" sz="2800" dirty="0" smtClean="0"/>
              <a:t>των έτοιμων </a:t>
            </a:r>
            <a:r>
              <a:rPr lang="el-GR" sz="2800" dirty="0"/>
              <a:t>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Συχνά </a:t>
            </a:r>
            <a:r>
              <a:rPr lang="el-GR" sz="2800" dirty="0"/>
              <a:t>προκύπτουν μεγάλοι χρόνοι αναμονής και απόκρισης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441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μειονεκτήματα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Μια διεργασία που δεν πραγματοποιεί I/O θα μονοπωλεί </a:t>
            </a:r>
            <a:r>
              <a:rPr lang="el-GR" sz="2200" dirty="0" smtClean="0"/>
              <a:t>τη χρήση </a:t>
            </a:r>
            <a:r>
              <a:rPr lang="el-GR" sz="2200" dirty="0"/>
              <a:t>του επεξεργαστή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Ευνοούνται </a:t>
            </a:r>
            <a:r>
              <a:rPr lang="el-GR" sz="2200" dirty="0"/>
              <a:t>οι προοριζόμενες για τη CPU διεργασίες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προοριζόμενες για I/O διεργασίες θα περιμένουν μέχρι </a:t>
            </a:r>
            <a:r>
              <a:rPr lang="el-GR" sz="2200" dirty="0" smtClean="0"/>
              <a:t>να ολοκληρωθούν </a:t>
            </a:r>
            <a:r>
              <a:rPr lang="el-GR" sz="2200" dirty="0"/>
              <a:t>οι προοριζόμενες για τη CPU διεργασίες. </a:t>
            </a:r>
            <a:r>
              <a:rPr lang="el-GR" sz="2200" dirty="0" smtClean="0"/>
              <a:t>Θα περιμένουν </a:t>
            </a:r>
            <a:r>
              <a:rPr lang="el-GR" sz="2200" dirty="0"/>
              <a:t>ακόμη και αν οι I/O λειτουργίες τους </a:t>
            </a:r>
            <a:r>
              <a:rPr lang="el-GR" sz="2200" dirty="0" smtClean="0"/>
              <a:t>έχουν ολοκληρωθεί</a:t>
            </a:r>
            <a:r>
              <a:rPr lang="el-GR" sz="2200" dirty="0"/>
              <a:t>, καθώς χάνουν τη σειρά τους όταν </a:t>
            </a:r>
            <a:r>
              <a:rPr lang="el-GR" sz="2200" dirty="0" smtClean="0"/>
              <a:t>μπλοκάρουν για </a:t>
            </a:r>
            <a:r>
              <a:rPr lang="el-GR" sz="2200" dirty="0"/>
              <a:t>να πραγματοποιηθεί το I/O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Υπάρχουν </a:t>
            </a:r>
            <a:r>
              <a:rPr lang="el-GR" sz="2200" dirty="0"/>
              <a:t>μεγάλες διακυμάνσεις στον μέσο </a:t>
            </a:r>
            <a:r>
              <a:rPr lang="el-GR" sz="2200" dirty="0" smtClean="0"/>
              <a:t>χρόνο επιστροφής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Είναι </a:t>
            </a:r>
            <a:r>
              <a:rPr lang="el-GR" sz="2200" dirty="0"/>
              <a:t>ακατάλληλος αλγόριθμος για </a:t>
            </a:r>
            <a:r>
              <a:rPr lang="el-GR" sz="2200" dirty="0" smtClean="0"/>
              <a:t>αλληλεπιδραστικά συστήματα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578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23" y="1057300"/>
            <a:ext cx="8380258" cy="304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8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23" y="1057300"/>
            <a:ext cx="8380258" cy="304803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82534" y="3217540"/>
            <a:ext cx="1584176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P1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3161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23" y="1057300"/>
            <a:ext cx="8380258" cy="304803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82534" y="3217540"/>
            <a:ext cx="1584176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P1</a:t>
            </a:r>
            <a:endParaRPr lang="el-GR" b="1" dirty="0"/>
          </a:p>
        </p:txBody>
      </p:sp>
      <p:sp>
        <p:nvSpPr>
          <p:cNvPr id="7" name="Ορθογώνιο 6"/>
          <p:cNvSpPr/>
          <p:nvPr/>
        </p:nvSpPr>
        <p:spPr>
          <a:xfrm>
            <a:off x="2093929" y="3217023"/>
            <a:ext cx="402021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P2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36772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23" y="1057300"/>
            <a:ext cx="8380258" cy="304803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82534" y="3217540"/>
            <a:ext cx="1584176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P1</a:t>
            </a:r>
            <a:endParaRPr lang="el-GR" b="1" dirty="0"/>
          </a:p>
        </p:txBody>
      </p:sp>
      <p:sp>
        <p:nvSpPr>
          <p:cNvPr id="7" name="Ορθογώνιο 6"/>
          <p:cNvSpPr/>
          <p:nvPr/>
        </p:nvSpPr>
        <p:spPr>
          <a:xfrm>
            <a:off x="2093929" y="3217023"/>
            <a:ext cx="402021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P2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141367" y="3201516"/>
            <a:ext cx="806897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01914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23" y="1057300"/>
            <a:ext cx="8380258" cy="304803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82534" y="3217540"/>
            <a:ext cx="1584176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P1</a:t>
            </a:r>
            <a:endParaRPr lang="el-GR" b="1" dirty="0"/>
          </a:p>
        </p:txBody>
      </p:sp>
      <p:sp>
        <p:nvSpPr>
          <p:cNvPr id="7" name="Ορθογώνιο 6"/>
          <p:cNvSpPr/>
          <p:nvPr/>
        </p:nvSpPr>
        <p:spPr>
          <a:xfrm>
            <a:off x="2093929" y="3217023"/>
            <a:ext cx="402021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P2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141367" y="3201516"/>
            <a:ext cx="806897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6948264" y="3201516"/>
            <a:ext cx="108012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P4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89866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/>
              <a:t>FCFS - </a:t>
            </a:r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23" y="1057300"/>
            <a:ext cx="8380258" cy="3048033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82534" y="3217540"/>
            <a:ext cx="1584176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P1</a:t>
            </a:r>
            <a:endParaRPr lang="el-GR" b="1" dirty="0"/>
          </a:p>
        </p:txBody>
      </p:sp>
      <p:sp>
        <p:nvSpPr>
          <p:cNvPr id="7" name="Ορθογώνιο 6"/>
          <p:cNvSpPr/>
          <p:nvPr/>
        </p:nvSpPr>
        <p:spPr>
          <a:xfrm>
            <a:off x="2093929" y="3217023"/>
            <a:ext cx="402021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P2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141367" y="3201516"/>
            <a:ext cx="806897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P3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6948264" y="3201516"/>
            <a:ext cx="1080120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P4</a:t>
            </a:r>
            <a:endParaRPr lang="el-GR" b="1" dirty="0"/>
          </a:p>
        </p:txBody>
      </p:sp>
      <p:sp>
        <p:nvSpPr>
          <p:cNvPr id="10" name="Ορθογώνιο 9"/>
          <p:cNvSpPr/>
          <p:nvPr/>
        </p:nvSpPr>
        <p:spPr>
          <a:xfrm>
            <a:off x="8028385" y="3212529"/>
            <a:ext cx="504056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P5</a:t>
            </a:r>
            <a:endParaRPr lang="el-GR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3952320"/>
            <a:ext cx="5636873" cy="16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4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Κριτήρια αποτίμησης της απόδοσης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u="sng" dirty="0"/>
              <a:t>Χρόνος επιστροφής (</a:t>
            </a:r>
            <a:r>
              <a:rPr lang="el-GR" sz="2000" u="sng" dirty="0" err="1"/>
              <a:t>turnaround</a:t>
            </a:r>
            <a:r>
              <a:rPr lang="el-GR" sz="2000" u="sng" dirty="0"/>
              <a:t> </a:t>
            </a:r>
            <a:r>
              <a:rPr lang="el-GR" sz="2000" u="sng" dirty="0" err="1"/>
              <a:t>time</a:t>
            </a:r>
            <a:r>
              <a:rPr lang="el-GR" sz="2000" u="sng" dirty="0"/>
              <a:t>):</a:t>
            </a:r>
            <a:r>
              <a:rPr lang="el-GR" sz="2000" dirty="0"/>
              <a:t> ο συνολικός </a:t>
            </a:r>
            <a:r>
              <a:rPr lang="el-GR" sz="2000" dirty="0" smtClean="0"/>
              <a:t>χρόνος</a:t>
            </a:r>
            <a:r>
              <a:rPr lang="en-US" sz="2000" dirty="0" smtClean="0"/>
              <a:t> </a:t>
            </a:r>
            <a:r>
              <a:rPr lang="el-GR" sz="2000" dirty="0" smtClean="0"/>
              <a:t>εκτέλεσης </a:t>
            </a:r>
            <a:r>
              <a:rPr lang="el-GR" sz="2000" dirty="0"/>
              <a:t>μιας διεργασίας – από τη στιγμή που υποβληθεί </a:t>
            </a:r>
            <a:r>
              <a:rPr lang="el-GR" sz="2000" dirty="0" smtClean="0"/>
              <a:t>στο</a:t>
            </a:r>
            <a:r>
              <a:rPr lang="en-US" sz="2000" dirty="0" smtClean="0"/>
              <a:t> </a:t>
            </a:r>
            <a:r>
              <a:rPr lang="el-GR" sz="2000" dirty="0" smtClean="0"/>
              <a:t>σύστημα </a:t>
            </a:r>
            <a:r>
              <a:rPr lang="el-GR" sz="2000" dirty="0"/>
              <a:t>μέχρι την ολοκλήρωση (</a:t>
            </a:r>
            <a:r>
              <a:rPr lang="el-GR" sz="2000" dirty="0" err="1"/>
              <a:t>seconds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Περιλαμβάνει </a:t>
            </a:r>
            <a:r>
              <a:rPr lang="el-GR" sz="1800" dirty="0"/>
              <a:t>και το χρόνο αναμονής της διεργασίας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u="sng" dirty="0" smtClean="0"/>
              <a:t>Χρόνος </a:t>
            </a:r>
            <a:r>
              <a:rPr lang="el-GR" sz="2000" u="sng" dirty="0"/>
              <a:t>αναμονής (</a:t>
            </a:r>
            <a:r>
              <a:rPr lang="el-GR" sz="2000" u="sng" dirty="0" err="1"/>
              <a:t>waiting</a:t>
            </a:r>
            <a:r>
              <a:rPr lang="el-GR" sz="2000" u="sng" dirty="0"/>
              <a:t> </a:t>
            </a:r>
            <a:r>
              <a:rPr lang="el-GR" sz="2000" u="sng" dirty="0" err="1"/>
              <a:t>time</a:t>
            </a:r>
            <a:r>
              <a:rPr lang="el-GR" sz="2000" u="sng" dirty="0"/>
              <a:t>):</a:t>
            </a:r>
            <a:r>
              <a:rPr lang="el-GR" sz="2000" dirty="0"/>
              <a:t> Ο χρόνος που </a:t>
            </a:r>
            <a:r>
              <a:rPr lang="el-GR" sz="2000" dirty="0" smtClean="0"/>
              <a:t>σπαταλιέται</a:t>
            </a:r>
            <a:r>
              <a:rPr lang="en-US" sz="2000" dirty="0" smtClean="0"/>
              <a:t> </a:t>
            </a:r>
            <a:r>
              <a:rPr lang="el-GR" sz="2000" dirty="0" smtClean="0"/>
              <a:t>αναμένοντας </a:t>
            </a:r>
            <a:r>
              <a:rPr lang="el-GR" sz="2000" dirty="0"/>
              <a:t>στην ουρά αναμονής έτοιμων </a:t>
            </a:r>
            <a:r>
              <a:rPr lang="el-GR" sz="2000" dirty="0" smtClean="0"/>
              <a:t>διεργασιών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l-GR" sz="2000" dirty="0" err="1"/>
              <a:t>seconds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u="sng" dirty="0" smtClean="0"/>
              <a:t>Χρόνος </a:t>
            </a:r>
            <a:r>
              <a:rPr lang="el-GR" sz="2000" u="sng" dirty="0"/>
              <a:t>απόκρισης (</a:t>
            </a:r>
            <a:r>
              <a:rPr lang="el-GR" sz="2000" u="sng" dirty="0" err="1"/>
              <a:t>response</a:t>
            </a:r>
            <a:r>
              <a:rPr lang="el-GR" sz="2000" u="sng" dirty="0"/>
              <a:t> </a:t>
            </a:r>
            <a:r>
              <a:rPr lang="el-GR" sz="2000" u="sng" dirty="0" err="1"/>
              <a:t>time</a:t>
            </a:r>
            <a:r>
              <a:rPr lang="el-GR" sz="2000" u="sng" dirty="0"/>
              <a:t>):</a:t>
            </a:r>
            <a:r>
              <a:rPr lang="el-GR" sz="2000" dirty="0"/>
              <a:t> ο χρόνος που </a:t>
            </a:r>
            <a:r>
              <a:rPr lang="el-GR" sz="2000" dirty="0" smtClean="0"/>
              <a:t>μεσολαβεί</a:t>
            </a:r>
            <a:r>
              <a:rPr lang="en-US" sz="2000" dirty="0" smtClean="0"/>
              <a:t> </a:t>
            </a:r>
            <a:r>
              <a:rPr lang="el-GR" sz="2000" dirty="0" smtClean="0"/>
              <a:t>από </a:t>
            </a:r>
            <a:r>
              <a:rPr lang="el-GR" sz="2000" dirty="0"/>
              <a:t>τη στιγμή που μια διεργασία υποβάλλεται στο </a:t>
            </a:r>
            <a:r>
              <a:rPr lang="el-GR" sz="2000" dirty="0" smtClean="0"/>
              <a:t>σύστημα</a:t>
            </a:r>
            <a:r>
              <a:rPr lang="en-US" sz="2000" dirty="0" smtClean="0"/>
              <a:t> </a:t>
            </a:r>
            <a:r>
              <a:rPr lang="el-GR" sz="2000" dirty="0" smtClean="0"/>
              <a:t>μέχρι </a:t>
            </a:r>
            <a:r>
              <a:rPr lang="el-GR" sz="2000" dirty="0"/>
              <a:t>τη στιγμή που παράγεται η πρώτη απόκριση (</a:t>
            </a:r>
            <a:r>
              <a:rPr lang="el-GR" sz="2000" dirty="0" smtClean="0"/>
              <a:t>μέχρι</a:t>
            </a:r>
            <a:r>
              <a:rPr lang="en-US" sz="2000" dirty="0" smtClean="0"/>
              <a:t> </a:t>
            </a:r>
            <a:r>
              <a:rPr lang="el-GR" sz="2000" dirty="0" smtClean="0"/>
              <a:t>πρώτη </a:t>
            </a:r>
            <a:r>
              <a:rPr lang="el-GR" sz="2000" dirty="0"/>
              <a:t>φορά να καταλάβει τη CPU) (</a:t>
            </a:r>
            <a:r>
              <a:rPr lang="el-GR" sz="2000" dirty="0" err="1"/>
              <a:t>seconds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b="1" dirty="0" smtClean="0"/>
              <a:t>Χρήσιμη </a:t>
            </a:r>
            <a:r>
              <a:rPr lang="el-GR" sz="2200" b="1" dirty="0"/>
              <a:t>σχέση: </a:t>
            </a:r>
            <a:r>
              <a:rPr lang="el-GR" sz="2200" b="1" dirty="0" err="1"/>
              <a:t>waiting</a:t>
            </a:r>
            <a:r>
              <a:rPr lang="el-GR" sz="2200" b="1" dirty="0"/>
              <a:t> </a:t>
            </a:r>
            <a:r>
              <a:rPr lang="el-GR" sz="2200" b="1" dirty="0" err="1"/>
              <a:t>time</a:t>
            </a:r>
            <a:r>
              <a:rPr lang="el-GR" sz="2200" b="1" dirty="0"/>
              <a:t>=</a:t>
            </a:r>
            <a:r>
              <a:rPr lang="el-GR" sz="2200" b="1" dirty="0" err="1"/>
              <a:t>turnaround</a:t>
            </a:r>
            <a:r>
              <a:rPr lang="el-GR" sz="2200" b="1" dirty="0"/>
              <a:t> </a:t>
            </a:r>
            <a:r>
              <a:rPr lang="el-GR" sz="2200" b="1" dirty="0" err="1"/>
              <a:t>time</a:t>
            </a:r>
            <a:r>
              <a:rPr lang="el-GR" sz="2200" b="1" dirty="0"/>
              <a:t> – </a:t>
            </a:r>
            <a:r>
              <a:rPr lang="el-GR" sz="2200" b="1" dirty="0" err="1"/>
              <a:t>burst</a:t>
            </a:r>
            <a:r>
              <a:rPr lang="el-GR" sz="2200" b="1" dirty="0"/>
              <a:t> </a:t>
            </a:r>
            <a:r>
              <a:rPr lang="el-GR" sz="2200" b="1" dirty="0" err="1"/>
              <a:t>length</a:t>
            </a:r>
            <a:endParaRPr lang="el-GR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401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Δρομολόγηση </a:t>
            </a:r>
            <a:r>
              <a:rPr lang="el-GR" dirty="0" smtClean="0"/>
              <a:t>Διεργασιών</a:t>
            </a:r>
            <a:r>
              <a:rPr lang="en-US" baseline="-25000" dirty="0" smtClean="0"/>
              <a:t>1/3</a:t>
            </a:r>
            <a:endParaRPr lang="el-GR" baseline="-25000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Δρομολόγηση σε σύστημα ενός επεξεργαστή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1800" dirty="0"/>
              <a:t>Εισαγωγή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800" dirty="0" smtClean="0"/>
              <a:t>Κριτήρια </a:t>
            </a:r>
            <a:r>
              <a:rPr lang="el-GR" sz="1800" dirty="0"/>
              <a:t>αποτίμησης της απόδοσης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800" dirty="0" smtClean="0"/>
              <a:t>Κριτήρια </a:t>
            </a:r>
            <a:r>
              <a:rPr lang="el-GR" sz="1800" dirty="0"/>
              <a:t>βελτιστοποίησης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800" dirty="0" smtClean="0"/>
              <a:t>Τύποι δρομολόγησης </a:t>
            </a:r>
            <a:r>
              <a:rPr lang="el-GR" sz="1800" dirty="0"/>
              <a:t>του επεξεργαστή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800" dirty="0" smtClean="0"/>
              <a:t>Πολιτικές </a:t>
            </a:r>
            <a:r>
              <a:rPr lang="el-GR" sz="1800" dirty="0"/>
              <a:t>δρομολόγησης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1800" dirty="0" smtClean="0"/>
              <a:t>Αλγόριθμοι Δρομολόγησης</a:t>
            </a:r>
            <a:endParaRPr lang="el-GR" sz="1800" dirty="0"/>
          </a:p>
          <a:p>
            <a:pPr marL="914400" lvl="1" indent="-514350">
              <a:buFont typeface="+mj-lt"/>
              <a:buAutoNum type="arabicPeriod"/>
            </a:pPr>
            <a:r>
              <a:rPr lang="en-US" sz="1600" dirty="0" smtClean="0"/>
              <a:t>First </a:t>
            </a:r>
            <a:r>
              <a:rPr lang="en-US" sz="1600" dirty="0"/>
              <a:t>Come First Served (FCFS)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 smtClean="0"/>
              <a:t>Shortest </a:t>
            </a:r>
            <a:r>
              <a:rPr lang="en-US" sz="1600" dirty="0"/>
              <a:t>Job First (SJF)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 smtClean="0"/>
              <a:t>Shortest </a:t>
            </a:r>
            <a:r>
              <a:rPr lang="en-US" sz="1600" dirty="0"/>
              <a:t>Remaining Time First (SRTF)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 smtClean="0"/>
              <a:t>Round </a:t>
            </a:r>
            <a:r>
              <a:rPr lang="en-US" sz="1600" dirty="0"/>
              <a:t>Robin (RR)</a:t>
            </a:r>
            <a:endParaRPr lang="el-GR" sz="1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21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Εισαγωγή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Δρομολόγηση </a:t>
            </a:r>
            <a:r>
              <a:rPr lang="el-GR" sz="2000" dirty="0"/>
              <a:t>σε υπολογιστικά συστήματα ενός επεξεργαστή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Στόχοι </a:t>
            </a:r>
            <a:r>
              <a:rPr lang="el-GR" sz="2000" dirty="0"/>
              <a:t>της δρομολόγησης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l-GR" sz="2000" dirty="0" smtClean="0"/>
              <a:t>Μεγάλη </a:t>
            </a:r>
            <a:r>
              <a:rPr lang="el-GR" sz="2000" dirty="0"/>
              <a:t>χρήση του επεξεργαστή (CPU </a:t>
            </a:r>
            <a:r>
              <a:rPr lang="el-GR" sz="2000" dirty="0" err="1"/>
              <a:t>utilization</a:t>
            </a:r>
            <a:r>
              <a:rPr lang="el-GR" sz="2000" dirty="0"/>
              <a:t>)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l-GR" sz="2000" dirty="0" smtClean="0"/>
              <a:t>Υψηλή </a:t>
            </a:r>
            <a:r>
              <a:rPr lang="el-GR" sz="2000" dirty="0" err="1"/>
              <a:t>ρυθμο</a:t>
            </a:r>
            <a:r>
              <a:rPr lang="el-GR" sz="2000" dirty="0"/>
              <a:t>-απόδοση (High </a:t>
            </a:r>
            <a:r>
              <a:rPr lang="el-GR" sz="2000" dirty="0" err="1"/>
              <a:t>throughput</a:t>
            </a:r>
            <a:r>
              <a:rPr lang="el-GR" sz="2000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Πλήθος </a:t>
            </a:r>
            <a:r>
              <a:rPr lang="el-GR" sz="2000" dirty="0"/>
              <a:t>διεργασιών που ολοκληρώνονται στη μονάδα του χρόνου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l-GR" sz="2000" dirty="0" smtClean="0"/>
              <a:t>Μικρός </a:t>
            </a:r>
            <a:r>
              <a:rPr lang="el-GR" sz="2000" dirty="0"/>
              <a:t>χρόνος απόκρισης (</a:t>
            </a:r>
            <a:r>
              <a:rPr lang="el-GR" sz="2000" dirty="0" err="1"/>
              <a:t>response</a:t>
            </a:r>
            <a:r>
              <a:rPr lang="el-GR" sz="2000" dirty="0"/>
              <a:t> </a:t>
            </a:r>
            <a:r>
              <a:rPr lang="el-GR" sz="2000" dirty="0" err="1"/>
              <a:t>time</a:t>
            </a:r>
            <a:r>
              <a:rPr lang="el-GR" sz="2000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χρόνος που μεσολαβεί από την υποβολή μιας απαίτησης </a:t>
            </a:r>
            <a:r>
              <a:rPr lang="el-GR" sz="2000" dirty="0" smtClean="0"/>
              <a:t>μέχρι την </a:t>
            </a:r>
            <a:r>
              <a:rPr lang="el-GR" sz="2000" dirty="0"/>
              <a:t>έναρξη της απόκρισης του συστήματος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Ορισμένοι </a:t>
            </a:r>
            <a:r>
              <a:rPr lang="el-GR" sz="2000" dirty="0"/>
              <a:t>στόχοι είναι αλληλοσυγκρουόμενοι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51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4000" dirty="0"/>
              <a:t>2. Κριτήρια αποτίμησης της απόδοσης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Δικαιοσύνη </a:t>
            </a:r>
            <a:r>
              <a:rPr lang="el-GR" sz="1800" dirty="0"/>
              <a:t>(</a:t>
            </a:r>
            <a:r>
              <a:rPr lang="el-GR" sz="1800" dirty="0" err="1"/>
              <a:t>fairness</a:t>
            </a:r>
            <a:r>
              <a:rPr lang="el-GR" sz="1800" dirty="0"/>
              <a:t>): συχνή χρήση της CPU από </a:t>
            </a:r>
            <a:r>
              <a:rPr lang="el-GR" sz="1800" dirty="0" smtClean="0"/>
              <a:t>κάθε διεργασία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Αποφυγή </a:t>
            </a:r>
            <a:r>
              <a:rPr lang="el-GR" sz="1800" dirty="0"/>
              <a:t>λιμοκτονίας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Χρησιμοποίηση </a:t>
            </a:r>
            <a:r>
              <a:rPr lang="el-GR" sz="1800" dirty="0"/>
              <a:t>(</a:t>
            </a:r>
            <a:r>
              <a:rPr lang="el-GR" sz="1800" dirty="0" err="1"/>
              <a:t>utilization</a:t>
            </a:r>
            <a:r>
              <a:rPr lang="el-GR" sz="1800" dirty="0"/>
              <a:t>): το ποσοστό του χρόνου κατά </a:t>
            </a:r>
            <a:r>
              <a:rPr lang="el-GR" sz="1800" dirty="0" smtClean="0"/>
              <a:t>το οποίο </a:t>
            </a:r>
            <a:r>
              <a:rPr lang="el-GR" sz="1800" dirty="0"/>
              <a:t>μια συσκευή χρησιμοποιείται (χρόνος χρήσης </a:t>
            </a:r>
            <a:r>
              <a:rPr lang="el-GR" sz="1800" dirty="0" smtClean="0"/>
              <a:t>/ συνολικός </a:t>
            </a:r>
            <a:r>
              <a:rPr lang="el-GR" sz="1800" dirty="0"/>
              <a:t>χρόνος)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 smtClean="0"/>
              <a:t>Ρυθμο</a:t>
            </a:r>
            <a:r>
              <a:rPr lang="el-GR" sz="1800" dirty="0" smtClean="0"/>
              <a:t>-απόδοση </a:t>
            </a:r>
            <a:r>
              <a:rPr lang="el-GR" sz="1800" dirty="0"/>
              <a:t>(</a:t>
            </a:r>
            <a:r>
              <a:rPr lang="el-GR" sz="1800" dirty="0" err="1"/>
              <a:t>throughput</a:t>
            </a:r>
            <a:r>
              <a:rPr lang="el-GR" sz="1800" dirty="0"/>
              <a:t>): ο αριθμός των διεργασιών </a:t>
            </a:r>
            <a:r>
              <a:rPr lang="el-GR" sz="1800" dirty="0" smtClean="0"/>
              <a:t>που ολοκληρώνονται </a:t>
            </a:r>
            <a:r>
              <a:rPr lang="el-GR" sz="1800" dirty="0"/>
              <a:t>σε μια χρονική περίοδο (διεργασίες /</a:t>
            </a:r>
            <a:r>
              <a:rPr lang="el-GR" sz="1800" dirty="0" err="1"/>
              <a:t>second</a:t>
            </a:r>
            <a:r>
              <a:rPr lang="el-GR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Χρόνος </a:t>
            </a:r>
            <a:r>
              <a:rPr lang="el-GR" sz="1800" dirty="0"/>
              <a:t>επιστροφής (</a:t>
            </a:r>
            <a:r>
              <a:rPr lang="el-GR" sz="1800" dirty="0" err="1"/>
              <a:t>turnaround</a:t>
            </a:r>
            <a:r>
              <a:rPr lang="el-GR" sz="1800" dirty="0"/>
              <a:t> </a:t>
            </a:r>
            <a:r>
              <a:rPr lang="el-GR" sz="1800" dirty="0" err="1"/>
              <a:t>time</a:t>
            </a:r>
            <a:r>
              <a:rPr lang="el-GR" sz="1800" dirty="0"/>
              <a:t>): ο συνολικός </a:t>
            </a:r>
            <a:r>
              <a:rPr lang="el-GR" sz="1800" dirty="0" smtClean="0"/>
              <a:t>χρόνος εκτέλεσης </a:t>
            </a:r>
            <a:r>
              <a:rPr lang="el-GR" sz="1800" dirty="0"/>
              <a:t>μιας διεργασίας – από τη στιγμή που υποβληθεί </a:t>
            </a:r>
            <a:r>
              <a:rPr lang="el-GR" sz="1800" dirty="0" smtClean="0"/>
              <a:t>στο σύστημα </a:t>
            </a:r>
            <a:r>
              <a:rPr lang="el-GR" sz="1800" dirty="0"/>
              <a:t>μέχρι την ολοκλήρωση (</a:t>
            </a:r>
            <a:r>
              <a:rPr lang="el-GR" sz="1800" dirty="0" err="1"/>
              <a:t>seconds</a:t>
            </a:r>
            <a:r>
              <a:rPr lang="el-GR" sz="1800" dirty="0" smtClean="0"/>
              <a:t>) 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Περιλαμβάνει </a:t>
            </a:r>
            <a:r>
              <a:rPr lang="el-GR" sz="1800" dirty="0"/>
              <a:t>και το χρόνο αναμονής της διεργασίας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314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Κριτήρια αποτίμησης της απόδοσης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Χρόνος αναμονής (</a:t>
            </a:r>
            <a:r>
              <a:rPr lang="el-GR" sz="2000" dirty="0" err="1"/>
              <a:t>waiting</a:t>
            </a:r>
            <a:r>
              <a:rPr lang="el-GR" sz="2000" dirty="0"/>
              <a:t> </a:t>
            </a:r>
            <a:r>
              <a:rPr lang="el-GR" sz="2000" dirty="0" err="1"/>
              <a:t>time</a:t>
            </a:r>
            <a:r>
              <a:rPr lang="el-GR" sz="2000" dirty="0"/>
              <a:t>): Ο χρόνος που </a:t>
            </a:r>
            <a:r>
              <a:rPr lang="el-GR" sz="2000" dirty="0" smtClean="0"/>
              <a:t>σπαταλιέται αναμένοντας </a:t>
            </a:r>
            <a:r>
              <a:rPr lang="el-GR" sz="2000" dirty="0"/>
              <a:t>στην ουρά αναμονής έτοιμων </a:t>
            </a:r>
            <a:r>
              <a:rPr lang="el-GR" sz="2000" dirty="0" smtClean="0"/>
              <a:t>διεργασιών (</a:t>
            </a:r>
            <a:r>
              <a:rPr lang="el-GR" sz="2000" dirty="0" err="1"/>
              <a:t>seconds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Χρόνος </a:t>
            </a:r>
            <a:r>
              <a:rPr lang="el-GR" sz="2000" dirty="0"/>
              <a:t>απόκρισης (</a:t>
            </a:r>
            <a:r>
              <a:rPr lang="el-GR" sz="2000" dirty="0" err="1"/>
              <a:t>response</a:t>
            </a:r>
            <a:r>
              <a:rPr lang="el-GR" sz="2000" dirty="0"/>
              <a:t> </a:t>
            </a:r>
            <a:r>
              <a:rPr lang="el-GR" sz="2000" dirty="0" err="1"/>
              <a:t>time</a:t>
            </a:r>
            <a:r>
              <a:rPr lang="el-GR" sz="2000" dirty="0"/>
              <a:t>): ο χρόνος που </a:t>
            </a:r>
            <a:r>
              <a:rPr lang="el-GR" sz="2000" dirty="0" smtClean="0"/>
              <a:t>μεσολαβεί από </a:t>
            </a:r>
            <a:r>
              <a:rPr lang="el-GR" sz="2000" dirty="0"/>
              <a:t>τη στιγμή που μια διεργασία υποβάλλεται στο </a:t>
            </a:r>
            <a:r>
              <a:rPr lang="el-GR" sz="2000" dirty="0" smtClean="0"/>
              <a:t>σύστημα μέχρι </a:t>
            </a:r>
            <a:r>
              <a:rPr lang="el-GR" sz="2000" dirty="0"/>
              <a:t>τη στιγμή που παράγεται η πρώτη απόκριση (</a:t>
            </a:r>
            <a:r>
              <a:rPr lang="el-GR" sz="2000" dirty="0" smtClean="0"/>
              <a:t>μέχρι πρώτη </a:t>
            </a:r>
            <a:r>
              <a:rPr lang="el-GR" sz="2000" dirty="0"/>
              <a:t>φορά να καταλάβει τη CPU) (</a:t>
            </a:r>
            <a:r>
              <a:rPr lang="el-GR" sz="2000" dirty="0" err="1"/>
              <a:t>seconds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Εναλλαγές </a:t>
            </a:r>
            <a:r>
              <a:rPr lang="el-GR" sz="2000" dirty="0"/>
              <a:t>πλαισίων (</a:t>
            </a:r>
            <a:r>
              <a:rPr lang="el-GR" sz="2000" dirty="0" err="1"/>
              <a:t>context</a:t>
            </a:r>
            <a:r>
              <a:rPr lang="el-GR" sz="2000" dirty="0"/>
              <a:t> </a:t>
            </a:r>
            <a:r>
              <a:rPr lang="el-GR" sz="2000" dirty="0" err="1"/>
              <a:t>switches</a:t>
            </a:r>
            <a:r>
              <a:rPr lang="el-GR" sz="2000" dirty="0"/>
              <a:t>): χρόνος </a:t>
            </a:r>
            <a:r>
              <a:rPr lang="el-GR" sz="2000" dirty="0" smtClean="0"/>
              <a:t>που σπαταλιέται </a:t>
            </a:r>
            <a:r>
              <a:rPr lang="el-GR" sz="2000" dirty="0"/>
              <a:t>για να γίνει εναλλαγή διεργασιών στη CPU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Πολυπλοκότητα </a:t>
            </a:r>
            <a:r>
              <a:rPr lang="el-GR" sz="2000" dirty="0"/>
              <a:t>του αλγορίθμου δρομολόγησης: χρόνος </a:t>
            </a:r>
            <a:r>
              <a:rPr lang="el-GR" sz="2000" dirty="0" smtClean="0"/>
              <a:t>που απαιτείται </a:t>
            </a:r>
            <a:r>
              <a:rPr lang="el-GR" sz="2000" dirty="0"/>
              <a:t>για την επιλογή της επόμενης διεργασίας από </a:t>
            </a:r>
            <a:r>
              <a:rPr lang="el-GR" sz="2000" dirty="0" smtClean="0"/>
              <a:t>τη λίστα </a:t>
            </a:r>
            <a:r>
              <a:rPr lang="el-GR" sz="2000" dirty="0"/>
              <a:t>των έτοιμων διεργασιών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913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3. Κριτήρια βελτιστοποίησης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Μεγιστοποίηση: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Χρήσης </a:t>
            </a:r>
            <a:r>
              <a:rPr lang="el-GR" sz="1800" dirty="0"/>
              <a:t>της CPU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err="1" smtClean="0"/>
              <a:t>Ρυθμοαπόδοσης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Ελαχιστοποίηση των χρόνων: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επιστροφής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αναμονής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απόκρισης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Τα κριτήρια αυτά είναι συχνά αλληλοσυγκρουόμενα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80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7761</TotalTime>
  <Words>2159</Words>
  <Application>Microsoft Office PowerPoint</Application>
  <PresentationFormat>Προβολή στην οθόνη (16:10)</PresentationFormat>
  <Paragraphs>347</Paragraphs>
  <Slides>41</Slides>
  <Notes>41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7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Δρομολόγηση σε σύστημα ενός επεξεργαστή</vt:lpstr>
      <vt:lpstr>1. Εισαγωγή</vt:lpstr>
      <vt:lpstr>2. Κριτήρια αποτίμησης της απόδοσης</vt:lpstr>
      <vt:lpstr>Κριτήρια αποτίμησης της απόδοσης</vt:lpstr>
      <vt:lpstr>3. Κριτήρια βελτιστοποίησης</vt:lpstr>
      <vt:lpstr>4. Τύποι δρομολόγησης του επεξεργαστή</vt:lpstr>
      <vt:lpstr>Τύποι δρομολόγησης</vt:lpstr>
      <vt:lpstr>Μακροπρόθεσμη δρομολόγηση</vt:lpstr>
      <vt:lpstr>Μεσοπρόθεσμη δρομολόγηση</vt:lpstr>
      <vt:lpstr>Βραχυπρόθεσμη δρομολόγηση</vt:lpstr>
      <vt:lpstr>Κριτήρια βραχυπρόθεσμης δρομολόγησης</vt:lpstr>
      <vt:lpstr>Διεκπεραιωτής (Dispatcher)</vt:lpstr>
      <vt:lpstr>Προτεραιότητες</vt:lpstr>
      <vt:lpstr>Διάγραμμα ουρών κατά τη δρομολόγηση</vt:lpstr>
      <vt:lpstr>Ο κύκλος καταιγισμού CPU-I/O</vt:lpstr>
      <vt:lpstr>5. Πολιτικές δρομολόγησης</vt:lpstr>
      <vt:lpstr>Ο δρομολογητής της CPU</vt:lpstr>
      <vt:lpstr>Παράγοντες που επιδρούν στη δρομολόγηση</vt:lpstr>
      <vt:lpstr>6. Αλγόριθμοι Δρομολόγησης</vt:lpstr>
      <vt:lpstr>Μη προεκχωρούμενη δρομολόγηση</vt:lpstr>
      <vt:lpstr>Προεκχωρούμενη δρομολόγηση</vt:lpstr>
      <vt:lpstr>Παραδείγματα αλγορίθμων δρομολόγησης</vt:lpstr>
      <vt:lpstr>6.1. First-Come, First-Served (FCFS)</vt:lpstr>
      <vt:lpstr>FCFS - ιδιότητες</vt:lpstr>
      <vt:lpstr>FCFS - μειονεκτήματα</vt:lpstr>
      <vt:lpstr>FCFS - παράδειγμα</vt:lpstr>
      <vt:lpstr>FCFS - παράδειγμα</vt:lpstr>
      <vt:lpstr>FCFS - παράδειγμα</vt:lpstr>
      <vt:lpstr>FCFS - παράδειγμα</vt:lpstr>
      <vt:lpstr>FCFS - παράδειγμα</vt:lpstr>
      <vt:lpstr>FCFS - παράδειγμα</vt:lpstr>
      <vt:lpstr>Κριτήρια αποτίμησης της απόδοσης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405</cp:revision>
  <dcterms:created xsi:type="dcterms:W3CDTF">2012-09-06T09:03:05Z</dcterms:created>
  <dcterms:modified xsi:type="dcterms:W3CDTF">2015-09-18T14:14:28Z</dcterms:modified>
</cp:coreProperties>
</file>