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9" r:id="rId3"/>
    <p:sldId id="257" r:id="rId4"/>
    <p:sldId id="259" r:id="rId5"/>
    <p:sldId id="261" r:id="rId6"/>
    <p:sldId id="307" r:id="rId7"/>
    <p:sldId id="308" r:id="rId8"/>
    <p:sldId id="306" r:id="rId9"/>
    <p:sldId id="305" r:id="rId10"/>
    <p:sldId id="304" r:id="rId11"/>
    <p:sldId id="303" r:id="rId12"/>
    <p:sldId id="302" r:id="rId13"/>
    <p:sldId id="301" r:id="rId14"/>
    <p:sldId id="309" r:id="rId15"/>
    <p:sldId id="300" r:id="rId16"/>
    <p:sldId id="299" r:id="rId17"/>
    <p:sldId id="298" r:id="rId18"/>
    <p:sldId id="297" r:id="rId19"/>
    <p:sldId id="317" r:id="rId20"/>
    <p:sldId id="316" r:id="rId21"/>
    <p:sldId id="315" r:id="rId22"/>
    <p:sldId id="314" r:id="rId23"/>
    <p:sldId id="318" r:id="rId24"/>
    <p:sldId id="290" r:id="rId25"/>
    <p:sldId id="291" r:id="rId26"/>
    <p:sldId id="292" r:id="rId27"/>
    <p:sldId id="293" r:id="rId28"/>
    <p:sldId id="294" r:id="rId29"/>
    <p:sldId id="295" r:id="rId30"/>
    <p:sldId id="280" r:id="rId31"/>
  </p:sldIdLst>
  <p:sldSz cx="9144000" cy="5715000" type="screen16x10"/>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322" autoAdjust="0"/>
  </p:normalViewPr>
  <p:slideViewPr>
    <p:cSldViewPr>
      <p:cViewPr>
        <p:scale>
          <a:sx n="106" d="100"/>
          <a:sy n="106" d="100"/>
        </p:scale>
        <p:origin x="-228" y="13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l-GR" dirty="0"/>
              <a:t>ΜΕΡΙΔΙΑ ΑΓΟΡΑΣ ΚΙΝΗΤΗΣ ΤΗΛΕΦΩΝΙΑΣ </a:t>
            </a:r>
            <a:r>
              <a:rPr lang="el-GR" sz="1100" dirty="0"/>
              <a:t>Α ΕΞΑΜΗΝΟ 2010        / </a:t>
            </a:r>
            <a:r>
              <a:rPr lang="el-GR" sz="1100" dirty="0" err="1"/>
              <a:t>Ημ</a:t>
            </a:r>
            <a:r>
              <a:rPr lang="el-GR" sz="1100" dirty="0"/>
              <a:t>. Δημοσίευσης: 20-10-2010
</a:t>
            </a:r>
            <a:r>
              <a:rPr lang="el-GR" sz="1100" b="0" i="1" dirty="0"/>
              <a:t>Πηγή: Πανεπιστήμια / Οικονομικό Παν. Αθηνών 
         Φορείς / ICAP </a:t>
            </a:r>
            <a:r>
              <a:rPr lang="el-GR" sz="1100" b="0" i="1" dirty="0" err="1"/>
              <a:t>Group</a:t>
            </a:r>
            <a:r>
              <a:rPr lang="el-GR" sz="1100" b="0" i="1" dirty="0"/>
              <a:t> </a:t>
            </a:r>
            <a:r>
              <a:rPr lang="el-GR" dirty="0"/>
              <a:t>
</a:t>
            </a:r>
          </a:p>
        </c:rich>
      </c:tx>
      <c:layout/>
    </c:title>
    <c:view3D>
      <c:rotX val="30"/>
      <c:perspective val="30"/>
    </c:view3D>
    <c:plotArea>
      <c:layout/>
      <c:pie3DChart>
        <c:varyColors val="1"/>
        <c:ser>
          <c:idx val="0"/>
          <c:order val="0"/>
          <c:tx>
            <c:strRef>
              <c:f>Φύλλο1!$B$6</c:f>
              <c:strCache>
                <c:ptCount val="1"/>
                <c:pt idx="0">
                  <c:v>ΜΕΡΙΔΙΑ ΑΓΟΡΑΣ ΚΙΝΗΤΗΣ ΤΗΛΕΦΩΝΙΑΣ Α ΕΞΑΜΗΝΟ 2010        / Ημ. Δημοσίευσης: 20-10-2010
Πηγή: Πανεπιστήμια / Οικονομικό Παν. Αθηνών 
         Φορείς / ICAP Group 
</c:v>
                </c:pt>
              </c:strCache>
            </c:strRef>
          </c:tx>
          <c:dLbls>
            <c:spPr>
              <a:noFill/>
              <a:ln>
                <a:noFill/>
              </a:ln>
              <a:effectLst/>
            </c:spPr>
            <c:showPercent val="1"/>
            <c:showLeaderLines val="1"/>
            <c:extLst>
              <c:ext xmlns:c15="http://schemas.microsoft.com/office/drawing/2012/chart" uri="{CE6537A1-D6FC-4f65-9D91-7224C49458BB}"/>
            </c:extLst>
          </c:dLbls>
          <c:cat>
            <c:strRef>
              <c:f>Φύλλο1!$A$2:$A$4</c:f>
              <c:strCache>
                <c:ptCount val="3"/>
                <c:pt idx="0">
                  <c:v>COSMOTE 48%</c:v>
                </c:pt>
                <c:pt idx="1">
                  <c:v>VODAFONE 32%</c:v>
                </c:pt>
                <c:pt idx="2">
                  <c:v>WIND 20%</c:v>
                </c:pt>
              </c:strCache>
            </c:strRef>
          </c:cat>
          <c:val>
            <c:numRef>
              <c:f>Φύλλο1!$B$2:$B$4</c:f>
              <c:numCache>
                <c:formatCode>0%</c:formatCode>
                <c:ptCount val="3"/>
                <c:pt idx="0">
                  <c:v>0.48000000000000032</c:v>
                </c:pt>
                <c:pt idx="1">
                  <c:v>0.32000000000000139</c:v>
                </c:pt>
                <c:pt idx="2">
                  <c:v>0.2</c:v>
                </c:pt>
              </c:numCache>
            </c:numRef>
          </c:val>
        </c:ser>
        <c:dLbls>
          <c:showPercent val="1"/>
        </c:dLbls>
      </c:pie3DChart>
    </c:plotArea>
    <c:legend>
      <c:legendPos val="t"/>
      <c:layout/>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l-GR"/>
              <a:t>ΟΤΕ – ΣΤΑΘΕΡΗ ΤΗΛΕΦΩΝΙΑ- ΜΕΡΙΔΙΟ ΑΓΟΡΑΣ</a:t>
            </a:r>
          </a:p>
        </c:rich>
      </c:tx>
      <c:layout/>
    </c:title>
    <c:view3D>
      <c:perspective val="30"/>
    </c:view3D>
    <c:plotArea>
      <c:layout/>
      <c:bar3DChart>
        <c:barDir val="col"/>
        <c:grouping val="stacked"/>
        <c:ser>
          <c:idx val="0"/>
          <c:order val="0"/>
          <c:tx>
            <c:strRef>
              <c:f>'Φύλλο1'!$A$3</c:f>
              <c:strCache>
                <c:ptCount val="1"/>
                <c:pt idx="0">
                  <c:v>Δεκ-10</c:v>
                </c:pt>
              </c:strCache>
            </c:strRef>
          </c:tx>
          <c:dLbls>
            <c:spPr>
              <a:noFill/>
              <a:ln>
                <a:noFill/>
              </a:ln>
              <a:effectLst/>
            </c:spPr>
            <c:showVal val="1"/>
            <c:extLst>
              <c:ext xmlns:c15="http://schemas.microsoft.com/office/drawing/2012/chart" uri="{CE6537A1-D6FC-4f65-9D91-7224C49458BB}">
                <c15:showLeaderLines val="0"/>
              </c:ext>
            </c:extLst>
          </c:dLbls>
          <c:cat>
            <c:strRef>
              <c:f>'Φύλλο1'!$A$3:$A$5</c:f>
              <c:strCache>
                <c:ptCount val="3"/>
                <c:pt idx="0">
                  <c:v>Δεκ-10</c:v>
                </c:pt>
                <c:pt idx="1">
                  <c:v>Δεκ-12</c:v>
                </c:pt>
                <c:pt idx="2">
                  <c:v>Ιουν-13</c:v>
                </c:pt>
              </c:strCache>
            </c:strRef>
          </c:cat>
          <c:val>
            <c:numRef>
              <c:f>'Φύλλο1'!$B$3:$B$5</c:f>
              <c:numCache>
                <c:formatCode>0.00%</c:formatCode>
                <c:ptCount val="3"/>
                <c:pt idx="0">
                  <c:v>0.72700000000000065</c:v>
                </c:pt>
                <c:pt idx="1">
                  <c:v>0.62400000000000266</c:v>
                </c:pt>
                <c:pt idx="2">
                  <c:v>0.60900000000000065</c:v>
                </c:pt>
              </c:numCache>
            </c:numRef>
          </c:val>
        </c:ser>
        <c:ser>
          <c:idx val="1"/>
          <c:order val="1"/>
          <c:tx>
            <c:strRef>
              <c:f>'Φύλλο1'!$C$2</c:f>
              <c:strCache>
                <c:ptCount val="1"/>
                <c:pt idx="0">
                  <c:v>Δεκ-12</c:v>
                </c:pt>
              </c:strCache>
            </c:strRef>
          </c:tx>
          <c:dLbls>
            <c:spPr>
              <a:noFill/>
              <a:ln>
                <a:noFill/>
              </a:ln>
              <a:effectLst/>
            </c:spPr>
            <c:showVal val="1"/>
            <c:extLst>
              <c:ext xmlns:c15="http://schemas.microsoft.com/office/drawing/2012/chart" uri="{CE6537A1-D6FC-4f65-9D91-7224C49458BB}">
                <c15:showLeaderLines val="0"/>
              </c:ext>
            </c:extLst>
          </c:dLbls>
          <c:cat>
            <c:strRef>
              <c:f>'Φύλλο1'!$A$3:$A$5</c:f>
              <c:strCache>
                <c:ptCount val="3"/>
                <c:pt idx="0">
                  <c:v>Δεκ-10</c:v>
                </c:pt>
                <c:pt idx="1">
                  <c:v>Δεκ-12</c:v>
                </c:pt>
                <c:pt idx="2">
                  <c:v>Ιουν-13</c:v>
                </c:pt>
              </c:strCache>
            </c:strRef>
          </c:cat>
          <c:val>
            <c:numRef>
              <c:f>'Φύλλο1'!$C$3:$C$5</c:f>
              <c:numCache>
                <c:formatCode>General</c:formatCode>
                <c:ptCount val="3"/>
              </c:numCache>
            </c:numRef>
          </c:val>
        </c:ser>
        <c:ser>
          <c:idx val="2"/>
          <c:order val="2"/>
          <c:tx>
            <c:strRef>
              <c:f>'Φύλλο1'!$D$2</c:f>
              <c:strCache>
                <c:ptCount val="1"/>
                <c:pt idx="0">
                  <c:v>Ιουν-13</c:v>
                </c:pt>
              </c:strCache>
            </c:strRef>
          </c:tx>
          <c:dLbls>
            <c:spPr>
              <a:noFill/>
              <a:ln>
                <a:noFill/>
              </a:ln>
              <a:effectLst/>
            </c:spPr>
            <c:showVal val="1"/>
            <c:extLst>
              <c:ext xmlns:c15="http://schemas.microsoft.com/office/drawing/2012/chart" uri="{CE6537A1-D6FC-4f65-9D91-7224C49458BB}">
                <c15:showLeaderLines val="0"/>
              </c:ext>
            </c:extLst>
          </c:dLbls>
          <c:cat>
            <c:strRef>
              <c:f>'Φύλλο1'!$A$3:$A$5</c:f>
              <c:strCache>
                <c:ptCount val="3"/>
                <c:pt idx="0">
                  <c:v>Δεκ-10</c:v>
                </c:pt>
                <c:pt idx="1">
                  <c:v>Δεκ-12</c:v>
                </c:pt>
                <c:pt idx="2">
                  <c:v>Ιουν-13</c:v>
                </c:pt>
              </c:strCache>
            </c:strRef>
          </c:cat>
          <c:val>
            <c:numRef>
              <c:f>'Φύλλο1'!$D$3:$D$5</c:f>
              <c:numCache>
                <c:formatCode>General</c:formatCode>
                <c:ptCount val="3"/>
              </c:numCache>
            </c:numRef>
          </c:val>
        </c:ser>
        <c:dLbls>
          <c:showVal val="1"/>
        </c:dLbls>
        <c:gapWidth val="95"/>
        <c:gapDepth val="95"/>
        <c:shape val="cylinder"/>
        <c:axId val="87487232"/>
        <c:axId val="87488768"/>
        <c:axId val="0"/>
      </c:bar3DChart>
      <c:catAx>
        <c:axId val="87487232"/>
        <c:scaling>
          <c:orientation val="minMax"/>
        </c:scaling>
        <c:axPos val="b"/>
        <c:numFmt formatCode="General" sourceLinked="1"/>
        <c:majorTickMark val="none"/>
        <c:tickLblPos val="nextTo"/>
        <c:crossAx val="87488768"/>
        <c:crosses val="autoZero"/>
        <c:auto val="1"/>
        <c:lblAlgn val="ctr"/>
        <c:lblOffset val="100"/>
      </c:catAx>
      <c:valAx>
        <c:axId val="87488768"/>
        <c:scaling>
          <c:orientation val="minMax"/>
        </c:scaling>
        <c:delete val="1"/>
        <c:axPos val="l"/>
        <c:numFmt formatCode="0.00%" sourceLinked="1"/>
        <c:majorTickMark val="none"/>
        <c:tickLblPos val="none"/>
        <c:crossAx val="87487232"/>
        <c:crosses val="autoZero"/>
        <c:crossBetween val="between"/>
      </c:valAx>
    </c:plotArea>
    <c:legend>
      <c:legendPos val="l"/>
      <c:layout/>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6EB05-0EAA-4AFF-BF8D-9CD18A578C3B}" type="doc">
      <dgm:prSet loTypeId="urn:microsoft.com/office/officeart/2005/8/layout/hierarchy1" loCatId="hierarchy" qsTypeId="urn:microsoft.com/office/officeart/2005/8/quickstyle/3d2" qsCatId="3D" csTypeId="urn:microsoft.com/office/officeart/2005/8/colors/colorful4" csCatId="colorful" phldr="1"/>
      <dgm:spPr/>
      <dgm:t>
        <a:bodyPr/>
        <a:lstStyle/>
        <a:p>
          <a:endParaRPr lang="el-GR"/>
        </a:p>
      </dgm:t>
    </dgm:pt>
    <dgm:pt modelId="{85723511-ECCD-40DE-8AC9-EC79F337B146}">
      <dgm:prSet phldrT="[Κείμενο]"/>
      <dgm:spPr/>
      <dgm:t>
        <a:bodyPr/>
        <a:lstStyle/>
        <a:p>
          <a:r>
            <a:rPr lang="el-GR" b="1" dirty="0" smtClean="0"/>
            <a:t>ΕΞΕΤΑΣΗ ΠΕΡΙΒΑΛΛΟΝΤΟΣ</a:t>
          </a:r>
          <a:endParaRPr lang="el-GR" b="1" dirty="0"/>
        </a:p>
      </dgm:t>
    </dgm:pt>
    <dgm:pt modelId="{7E0608F7-F121-4EB2-B6F2-CA91D8EB03B9}" type="parTrans" cxnId="{84C33C37-66DE-4438-A149-65F86B72D55C}">
      <dgm:prSet/>
      <dgm:spPr/>
      <dgm:t>
        <a:bodyPr/>
        <a:lstStyle/>
        <a:p>
          <a:endParaRPr lang="el-GR"/>
        </a:p>
      </dgm:t>
    </dgm:pt>
    <dgm:pt modelId="{5D09CDD7-4DA4-40DD-8275-6283B2B160E6}" type="sibTrans" cxnId="{84C33C37-66DE-4438-A149-65F86B72D55C}">
      <dgm:prSet/>
      <dgm:spPr/>
      <dgm:t>
        <a:bodyPr/>
        <a:lstStyle/>
        <a:p>
          <a:endParaRPr lang="el-GR"/>
        </a:p>
      </dgm:t>
    </dgm:pt>
    <dgm:pt modelId="{850A8346-C7C7-452E-AE7F-200BAE33DBE1}">
      <dgm:prSet phldrT="[Κείμενο]"/>
      <dgm:spPr/>
      <dgm:t>
        <a:bodyPr/>
        <a:lstStyle/>
        <a:p>
          <a:r>
            <a:rPr lang="el-GR" b="1" dirty="0" smtClean="0"/>
            <a:t>ΕΞΩΤΕΡΙΚΗ ΑΝΑΛΥΣΗ</a:t>
          </a:r>
          <a:endParaRPr lang="el-GR" b="1" dirty="0"/>
        </a:p>
      </dgm:t>
    </dgm:pt>
    <dgm:pt modelId="{02430736-8DB2-40BB-A84E-C3B29C672BCE}" type="parTrans" cxnId="{2F0EC02E-0197-4876-9827-A023B9BD2B7A}">
      <dgm:prSet/>
      <dgm:spPr/>
      <dgm:t>
        <a:bodyPr/>
        <a:lstStyle/>
        <a:p>
          <a:endParaRPr lang="el-GR"/>
        </a:p>
      </dgm:t>
    </dgm:pt>
    <dgm:pt modelId="{47F0CBA6-84B6-4841-9DE4-DC6B468853B9}" type="sibTrans" cxnId="{2F0EC02E-0197-4876-9827-A023B9BD2B7A}">
      <dgm:prSet/>
      <dgm:spPr/>
      <dgm:t>
        <a:bodyPr/>
        <a:lstStyle/>
        <a:p>
          <a:endParaRPr lang="el-GR"/>
        </a:p>
      </dgm:t>
    </dgm:pt>
    <dgm:pt modelId="{E67CF98A-9320-4067-ACBE-D24AB25215E2}">
      <dgm:prSet phldrT="[Κείμενο]"/>
      <dgm:spPr/>
      <dgm:t>
        <a:bodyPr/>
        <a:lstStyle/>
        <a:p>
          <a:r>
            <a:rPr lang="el-GR" b="1" dirty="0" smtClean="0"/>
            <a:t>ΜΑΚΡΟΠΕΡΙΒΑΛΛΟΝ</a:t>
          </a:r>
          <a:endParaRPr lang="el-GR" b="1" dirty="0"/>
        </a:p>
      </dgm:t>
    </dgm:pt>
    <dgm:pt modelId="{5FA7A5A7-F23C-4348-BD62-0984C49D3815}" type="parTrans" cxnId="{1F6CE227-C9DE-43B8-9155-7601238A278E}">
      <dgm:prSet/>
      <dgm:spPr/>
      <dgm:t>
        <a:bodyPr/>
        <a:lstStyle/>
        <a:p>
          <a:endParaRPr lang="el-GR"/>
        </a:p>
      </dgm:t>
    </dgm:pt>
    <dgm:pt modelId="{331647B3-C52F-428F-8227-919331F87487}" type="sibTrans" cxnId="{1F6CE227-C9DE-43B8-9155-7601238A278E}">
      <dgm:prSet/>
      <dgm:spPr/>
      <dgm:t>
        <a:bodyPr/>
        <a:lstStyle/>
        <a:p>
          <a:endParaRPr lang="el-GR"/>
        </a:p>
      </dgm:t>
    </dgm:pt>
    <dgm:pt modelId="{6D44E7CB-57BF-47CD-BDCC-F95678ED8ADA}">
      <dgm:prSet phldrT="[Κείμενο]"/>
      <dgm:spPr/>
      <dgm:t>
        <a:bodyPr/>
        <a:lstStyle/>
        <a:p>
          <a:r>
            <a:rPr lang="el-GR" b="1" dirty="0" smtClean="0"/>
            <a:t>ΜΙΚΡΟΠΕΡΙΒΑΛΛΟΝ</a:t>
          </a:r>
          <a:endParaRPr lang="el-GR" b="1" dirty="0"/>
        </a:p>
      </dgm:t>
    </dgm:pt>
    <dgm:pt modelId="{D40C9299-37C7-4BB7-A4A8-D074418179BD}" type="parTrans" cxnId="{28044249-CC98-4479-BD29-832CE0B1A77B}">
      <dgm:prSet/>
      <dgm:spPr/>
      <dgm:t>
        <a:bodyPr/>
        <a:lstStyle/>
        <a:p>
          <a:endParaRPr lang="el-GR"/>
        </a:p>
      </dgm:t>
    </dgm:pt>
    <dgm:pt modelId="{53C0247B-EB05-40F2-897F-74E935A9DC55}" type="sibTrans" cxnId="{28044249-CC98-4479-BD29-832CE0B1A77B}">
      <dgm:prSet/>
      <dgm:spPr/>
      <dgm:t>
        <a:bodyPr/>
        <a:lstStyle/>
        <a:p>
          <a:endParaRPr lang="el-GR"/>
        </a:p>
      </dgm:t>
    </dgm:pt>
    <dgm:pt modelId="{1E434D09-A8B6-4613-B1D6-5C1559FEC721}">
      <dgm:prSet phldrT="[Κείμενο]"/>
      <dgm:spPr/>
      <dgm:t>
        <a:bodyPr/>
        <a:lstStyle/>
        <a:p>
          <a:r>
            <a:rPr lang="el-GR" b="1" dirty="0" smtClean="0">
              <a:solidFill>
                <a:schemeClr val="bg1">
                  <a:lumMod val="75000"/>
                </a:schemeClr>
              </a:solidFill>
            </a:rPr>
            <a:t>ΕΣΩΤΕΡΙΚΗ ΑΝΑΛΥΣΗ</a:t>
          </a:r>
          <a:endParaRPr lang="el-GR" b="1" dirty="0">
            <a:solidFill>
              <a:schemeClr val="bg1">
                <a:lumMod val="75000"/>
              </a:schemeClr>
            </a:solidFill>
          </a:endParaRPr>
        </a:p>
      </dgm:t>
    </dgm:pt>
    <dgm:pt modelId="{CAA8BA25-FC33-47AA-856A-D6B241C7E2C1}" type="parTrans" cxnId="{12811C92-6E13-4C42-89E0-5AEE4EC94687}">
      <dgm:prSet/>
      <dgm:spPr/>
      <dgm:t>
        <a:bodyPr/>
        <a:lstStyle/>
        <a:p>
          <a:endParaRPr lang="el-GR"/>
        </a:p>
      </dgm:t>
    </dgm:pt>
    <dgm:pt modelId="{456AEFBE-A71D-4704-9E82-AA0F19963469}" type="sibTrans" cxnId="{12811C92-6E13-4C42-89E0-5AEE4EC94687}">
      <dgm:prSet/>
      <dgm:spPr/>
      <dgm:t>
        <a:bodyPr/>
        <a:lstStyle/>
        <a:p>
          <a:endParaRPr lang="el-GR"/>
        </a:p>
      </dgm:t>
    </dgm:pt>
    <dgm:pt modelId="{6D76EF14-64BC-40C3-8412-780F9BE36F6A}">
      <dgm:prSet/>
      <dgm:spPr/>
      <dgm:t>
        <a:bodyPr/>
        <a:lstStyle/>
        <a:p>
          <a:r>
            <a:rPr lang="en-US" b="1" dirty="0" smtClean="0"/>
            <a:t>PEST - DG</a:t>
          </a:r>
          <a:endParaRPr lang="el-GR" b="1" dirty="0"/>
        </a:p>
      </dgm:t>
    </dgm:pt>
    <dgm:pt modelId="{C0763C4E-62B1-4ED4-A7BE-E5A06F521731}" type="parTrans" cxnId="{2A4235A7-4582-43BF-8D4C-1C3596EA8C15}">
      <dgm:prSet/>
      <dgm:spPr/>
      <dgm:t>
        <a:bodyPr/>
        <a:lstStyle/>
        <a:p>
          <a:endParaRPr lang="el-GR"/>
        </a:p>
      </dgm:t>
    </dgm:pt>
    <dgm:pt modelId="{60A7E631-829C-404A-ADEA-6AE8F14189A3}" type="sibTrans" cxnId="{2A4235A7-4582-43BF-8D4C-1C3596EA8C15}">
      <dgm:prSet/>
      <dgm:spPr/>
      <dgm:t>
        <a:bodyPr/>
        <a:lstStyle/>
        <a:p>
          <a:endParaRPr lang="el-GR"/>
        </a:p>
      </dgm:t>
    </dgm:pt>
    <dgm:pt modelId="{4C1E2C47-73F7-4CC5-A6DA-DD159BEE2F0B}">
      <dgm:prSet/>
      <dgm:spPr/>
      <dgm:t>
        <a:bodyPr/>
        <a:lstStyle/>
        <a:p>
          <a:r>
            <a:rPr lang="el-GR" b="1" dirty="0" smtClean="0"/>
            <a:t>ΤΟ ΜΟΝΤΕΛΟ ΤΩΝ </a:t>
          </a:r>
          <a:r>
            <a:rPr lang="en-US" b="1" dirty="0" smtClean="0"/>
            <a:t>5</a:t>
          </a:r>
          <a:r>
            <a:rPr lang="el-GR" b="1" dirty="0" smtClean="0"/>
            <a:t> ΔΥΝΑΜΕΩΝ ΤΟΥ </a:t>
          </a:r>
          <a:r>
            <a:rPr lang="en-US" b="1" dirty="0" smtClean="0"/>
            <a:t>PORTER</a:t>
          </a:r>
          <a:endParaRPr lang="el-GR" b="1" dirty="0"/>
        </a:p>
      </dgm:t>
    </dgm:pt>
    <dgm:pt modelId="{57BCB344-6B86-4A28-9C17-406A568BBDFE}" type="parTrans" cxnId="{697F48D8-43A5-4B71-B362-A90CCFB1ABD7}">
      <dgm:prSet/>
      <dgm:spPr/>
      <dgm:t>
        <a:bodyPr/>
        <a:lstStyle/>
        <a:p>
          <a:endParaRPr lang="el-GR"/>
        </a:p>
      </dgm:t>
    </dgm:pt>
    <dgm:pt modelId="{7151A7AA-2911-490E-8AC7-D05BA7AD8A8C}" type="sibTrans" cxnId="{697F48D8-43A5-4B71-B362-A90CCFB1ABD7}">
      <dgm:prSet/>
      <dgm:spPr/>
      <dgm:t>
        <a:bodyPr/>
        <a:lstStyle/>
        <a:p>
          <a:endParaRPr lang="el-GR"/>
        </a:p>
      </dgm:t>
    </dgm:pt>
    <dgm:pt modelId="{2054B869-AB91-4185-95BA-AEA10D90324B}" type="pres">
      <dgm:prSet presAssocID="{D3F6EB05-0EAA-4AFF-BF8D-9CD18A578C3B}" presName="hierChild1" presStyleCnt="0">
        <dgm:presLayoutVars>
          <dgm:chPref val="1"/>
          <dgm:dir/>
          <dgm:animOne val="branch"/>
          <dgm:animLvl val="lvl"/>
          <dgm:resizeHandles/>
        </dgm:presLayoutVars>
      </dgm:prSet>
      <dgm:spPr/>
      <dgm:t>
        <a:bodyPr/>
        <a:lstStyle/>
        <a:p>
          <a:endParaRPr lang="el-GR"/>
        </a:p>
      </dgm:t>
    </dgm:pt>
    <dgm:pt modelId="{1037505C-F479-49CF-96D7-3316047BBA65}" type="pres">
      <dgm:prSet presAssocID="{85723511-ECCD-40DE-8AC9-EC79F337B146}" presName="hierRoot1" presStyleCnt="0"/>
      <dgm:spPr/>
    </dgm:pt>
    <dgm:pt modelId="{898F7F24-CFBA-4183-BFF4-E2727C65A0B4}" type="pres">
      <dgm:prSet presAssocID="{85723511-ECCD-40DE-8AC9-EC79F337B146}" presName="composite" presStyleCnt="0"/>
      <dgm:spPr/>
    </dgm:pt>
    <dgm:pt modelId="{9AF43FB9-DF7F-41E6-9218-ED6EAA4E3990}" type="pres">
      <dgm:prSet presAssocID="{85723511-ECCD-40DE-8AC9-EC79F337B146}" presName="background" presStyleLbl="node0" presStyleIdx="0" presStyleCnt="1"/>
      <dgm:spPr/>
    </dgm:pt>
    <dgm:pt modelId="{6182B9D0-1E47-40DF-A096-02F48475DB0D}" type="pres">
      <dgm:prSet presAssocID="{85723511-ECCD-40DE-8AC9-EC79F337B146}" presName="text" presStyleLbl="fgAcc0" presStyleIdx="0" presStyleCnt="1">
        <dgm:presLayoutVars>
          <dgm:chPref val="3"/>
        </dgm:presLayoutVars>
      </dgm:prSet>
      <dgm:spPr/>
      <dgm:t>
        <a:bodyPr/>
        <a:lstStyle/>
        <a:p>
          <a:endParaRPr lang="el-GR"/>
        </a:p>
      </dgm:t>
    </dgm:pt>
    <dgm:pt modelId="{32A53214-A54E-4147-867E-E5693C01B90D}" type="pres">
      <dgm:prSet presAssocID="{85723511-ECCD-40DE-8AC9-EC79F337B146}" presName="hierChild2" presStyleCnt="0"/>
      <dgm:spPr/>
    </dgm:pt>
    <dgm:pt modelId="{6EA32B2D-008B-44F3-8AD7-C558F612E4AD}" type="pres">
      <dgm:prSet presAssocID="{02430736-8DB2-40BB-A84E-C3B29C672BCE}" presName="Name10" presStyleLbl="parChTrans1D2" presStyleIdx="0" presStyleCnt="2"/>
      <dgm:spPr/>
      <dgm:t>
        <a:bodyPr/>
        <a:lstStyle/>
        <a:p>
          <a:endParaRPr lang="el-GR"/>
        </a:p>
      </dgm:t>
    </dgm:pt>
    <dgm:pt modelId="{F13A7CDF-2C43-4DF5-92AC-619ADC0B4998}" type="pres">
      <dgm:prSet presAssocID="{850A8346-C7C7-452E-AE7F-200BAE33DBE1}" presName="hierRoot2" presStyleCnt="0"/>
      <dgm:spPr/>
    </dgm:pt>
    <dgm:pt modelId="{44B58DCE-B829-44C7-9684-BB0F6C888BE8}" type="pres">
      <dgm:prSet presAssocID="{850A8346-C7C7-452E-AE7F-200BAE33DBE1}" presName="composite2" presStyleCnt="0"/>
      <dgm:spPr/>
    </dgm:pt>
    <dgm:pt modelId="{55AE77C1-0923-4158-BA18-4DED3CBFD7B1}" type="pres">
      <dgm:prSet presAssocID="{850A8346-C7C7-452E-AE7F-200BAE33DBE1}" presName="background2" presStyleLbl="node2" presStyleIdx="0" presStyleCnt="2"/>
      <dgm:spPr/>
    </dgm:pt>
    <dgm:pt modelId="{D0C65482-1DC9-4E1C-A051-E29F7AAA11A1}" type="pres">
      <dgm:prSet presAssocID="{850A8346-C7C7-452E-AE7F-200BAE33DBE1}" presName="text2" presStyleLbl="fgAcc2" presStyleIdx="0" presStyleCnt="2">
        <dgm:presLayoutVars>
          <dgm:chPref val="3"/>
        </dgm:presLayoutVars>
      </dgm:prSet>
      <dgm:spPr/>
      <dgm:t>
        <a:bodyPr/>
        <a:lstStyle/>
        <a:p>
          <a:endParaRPr lang="el-GR"/>
        </a:p>
      </dgm:t>
    </dgm:pt>
    <dgm:pt modelId="{AD22DDC4-6182-4572-9633-94A4DEE4637F}" type="pres">
      <dgm:prSet presAssocID="{850A8346-C7C7-452E-AE7F-200BAE33DBE1}" presName="hierChild3" presStyleCnt="0"/>
      <dgm:spPr/>
    </dgm:pt>
    <dgm:pt modelId="{D7D49F6B-F489-405D-B5A3-0F8A7ABCFC0F}" type="pres">
      <dgm:prSet presAssocID="{5FA7A5A7-F23C-4348-BD62-0984C49D3815}" presName="Name17" presStyleLbl="parChTrans1D3" presStyleIdx="0" presStyleCnt="2"/>
      <dgm:spPr/>
      <dgm:t>
        <a:bodyPr/>
        <a:lstStyle/>
        <a:p>
          <a:endParaRPr lang="el-GR"/>
        </a:p>
      </dgm:t>
    </dgm:pt>
    <dgm:pt modelId="{863C87F5-4B0A-4EF8-BF1E-B736332AF98F}" type="pres">
      <dgm:prSet presAssocID="{E67CF98A-9320-4067-ACBE-D24AB25215E2}" presName="hierRoot3" presStyleCnt="0"/>
      <dgm:spPr/>
    </dgm:pt>
    <dgm:pt modelId="{C7907040-DEAE-4DB8-87E1-63C729CF955A}" type="pres">
      <dgm:prSet presAssocID="{E67CF98A-9320-4067-ACBE-D24AB25215E2}" presName="composite3" presStyleCnt="0"/>
      <dgm:spPr/>
    </dgm:pt>
    <dgm:pt modelId="{117B7494-B7C2-4BF7-885C-742F2C111C99}" type="pres">
      <dgm:prSet presAssocID="{E67CF98A-9320-4067-ACBE-D24AB25215E2}" presName="background3" presStyleLbl="node3" presStyleIdx="0" presStyleCnt="2"/>
      <dgm:spPr/>
    </dgm:pt>
    <dgm:pt modelId="{6F84933F-8A7B-44A8-8665-641DBDC9B46A}" type="pres">
      <dgm:prSet presAssocID="{E67CF98A-9320-4067-ACBE-D24AB25215E2}" presName="text3" presStyleLbl="fgAcc3" presStyleIdx="0" presStyleCnt="2">
        <dgm:presLayoutVars>
          <dgm:chPref val="3"/>
        </dgm:presLayoutVars>
      </dgm:prSet>
      <dgm:spPr/>
      <dgm:t>
        <a:bodyPr/>
        <a:lstStyle/>
        <a:p>
          <a:endParaRPr lang="el-GR"/>
        </a:p>
      </dgm:t>
    </dgm:pt>
    <dgm:pt modelId="{9D327469-F2DA-4456-ADDA-8930EBBAA585}" type="pres">
      <dgm:prSet presAssocID="{E67CF98A-9320-4067-ACBE-D24AB25215E2}" presName="hierChild4" presStyleCnt="0"/>
      <dgm:spPr/>
    </dgm:pt>
    <dgm:pt modelId="{CFBF785A-824C-4579-B843-A72C49B88DCB}" type="pres">
      <dgm:prSet presAssocID="{C0763C4E-62B1-4ED4-A7BE-E5A06F521731}" presName="Name23" presStyleLbl="parChTrans1D4" presStyleIdx="0" presStyleCnt="2"/>
      <dgm:spPr/>
      <dgm:t>
        <a:bodyPr/>
        <a:lstStyle/>
        <a:p>
          <a:endParaRPr lang="el-GR"/>
        </a:p>
      </dgm:t>
    </dgm:pt>
    <dgm:pt modelId="{12315E41-4727-4253-A4D4-11A5AD317A7C}" type="pres">
      <dgm:prSet presAssocID="{6D76EF14-64BC-40C3-8412-780F9BE36F6A}" presName="hierRoot4" presStyleCnt="0"/>
      <dgm:spPr/>
    </dgm:pt>
    <dgm:pt modelId="{DE295F1A-A0D5-4D0E-B060-32DD69CAD317}" type="pres">
      <dgm:prSet presAssocID="{6D76EF14-64BC-40C3-8412-780F9BE36F6A}" presName="composite4" presStyleCnt="0"/>
      <dgm:spPr/>
    </dgm:pt>
    <dgm:pt modelId="{A0595DDD-0520-4D25-A6F3-FE585737AED8}" type="pres">
      <dgm:prSet presAssocID="{6D76EF14-64BC-40C3-8412-780F9BE36F6A}" presName="background4" presStyleLbl="node4" presStyleIdx="0" presStyleCnt="2"/>
      <dgm:spPr/>
    </dgm:pt>
    <dgm:pt modelId="{0290FCBE-A010-4ED2-8FFA-10D73120EEEE}" type="pres">
      <dgm:prSet presAssocID="{6D76EF14-64BC-40C3-8412-780F9BE36F6A}" presName="text4" presStyleLbl="fgAcc4" presStyleIdx="0" presStyleCnt="2">
        <dgm:presLayoutVars>
          <dgm:chPref val="3"/>
        </dgm:presLayoutVars>
      </dgm:prSet>
      <dgm:spPr/>
      <dgm:t>
        <a:bodyPr/>
        <a:lstStyle/>
        <a:p>
          <a:endParaRPr lang="el-GR"/>
        </a:p>
      </dgm:t>
    </dgm:pt>
    <dgm:pt modelId="{940977F0-2693-4581-BE11-B904F3885E76}" type="pres">
      <dgm:prSet presAssocID="{6D76EF14-64BC-40C3-8412-780F9BE36F6A}" presName="hierChild5" presStyleCnt="0"/>
      <dgm:spPr/>
    </dgm:pt>
    <dgm:pt modelId="{FC16C9B7-A86F-46A2-AD34-D907466B471B}" type="pres">
      <dgm:prSet presAssocID="{D40C9299-37C7-4BB7-A4A8-D074418179BD}" presName="Name17" presStyleLbl="parChTrans1D3" presStyleIdx="1" presStyleCnt="2"/>
      <dgm:spPr/>
      <dgm:t>
        <a:bodyPr/>
        <a:lstStyle/>
        <a:p>
          <a:endParaRPr lang="el-GR"/>
        </a:p>
      </dgm:t>
    </dgm:pt>
    <dgm:pt modelId="{44C2ECF9-5C04-4BCF-87D1-E1A8F46D5486}" type="pres">
      <dgm:prSet presAssocID="{6D44E7CB-57BF-47CD-BDCC-F95678ED8ADA}" presName="hierRoot3" presStyleCnt="0"/>
      <dgm:spPr/>
    </dgm:pt>
    <dgm:pt modelId="{C320055A-10EF-4895-AB98-A9BDE80A2E8D}" type="pres">
      <dgm:prSet presAssocID="{6D44E7CB-57BF-47CD-BDCC-F95678ED8ADA}" presName="composite3" presStyleCnt="0"/>
      <dgm:spPr/>
    </dgm:pt>
    <dgm:pt modelId="{7EBB2700-F639-41F5-87EA-64AB23A299C5}" type="pres">
      <dgm:prSet presAssocID="{6D44E7CB-57BF-47CD-BDCC-F95678ED8ADA}" presName="background3" presStyleLbl="node3" presStyleIdx="1" presStyleCnt="2"/>
      <dgm:spPr/>
    </dgm:pt>
    <dgm:pt modelId="{B1487D8F-F210-48DD-A23C-E0F4DC08AB36}" type="pres">
      <dgm:prSet presAssocID="{6D44E7CB-57BF-47CD-BDCC-F95678ED8ADA}" presName="text3" presStyleLbl="fgAcc3" presStyleIdx="1" presStyleCnt="2">
        <dgm:presLayoutVars>
          <dgm:chPref val="3"/>
        </dgm:presLayoutVars>
      </dgm:prSet>
      <dgm:spPr/>
      <dgm:t>
        <a:bodyPr/>
        <a:lstStyle/>
        <a:p>
          <a:endParaRPr lang="el-GR"/>
        </a:p>
      </dgm:t>
    </dgm:pt>
    <dgm:pt modelId="{3CE7FBE5-8E24-4F76-B620-13ED84ACFCF9}" type="pres">
      <dgm:prSet presAssocID="{6D44E7CB-57BF-47CD-BDCC-F95678ED8ADA}" presName="hierChild4" presStyleCnt="0"/>
      <dgm:spPr/>
    </dgm:pt>
    <dgm:pt modelId="{378BD0E6-EC46-48F4-B49E-805E1D3D671D}" type="pres">
      <dgm:prSet presAssocID="{57BCB344-6B86-4A28-9C17-406A568BBDFE}" presName="Name23" presStyleLbl="parChTrans1D4" presStyleIdx="1" presStyleCnt="2"/>
      <dgm:spPr/>
      <dgm:t>
        <a:bodyPr/>
        <a:lstStyle/>
        <a:p>
          <a:endParaRPr lang="el-GR"/>
        </a:p>
      </dgm:t>
    </dgm:pt>
    <dgm:pt modelId="{21BB33A7-0F4F-4D24-83A7-074AED813518}" type="pres">
      <dgm:prSet presAssocID="{4C1E2C47-73F7-4CC5-A6DA-DD159BEE2F0B}" presName="hierRoot4" presStyleCnt="0"/>
      <dgm:spPr/>
    </dgm:pt>
    <dgm:pt modelId="{3A154D3E-AB8F-406E-A102-C09819910E03}" type="pres">
      <dgm:prSet presAssocID="{4C1E2C47-73F7-4CC5-A6DA-DD159BEE2F0B}" presName="composite4" presStyleCnt="0"/>
      <dgm:spPr/>
    </dgm:pt>
    <dgm:pt modelId="{41C3770C-230C-441C-8E2C-EAAAF28D4A15}" type="pres">
      <dgm:prSet presAssocID="{4C1E2C47-73F7-4CC5-A6DA-DD159BEE2F0B}" presName="background4" presStyleLbl="node4" presStyleIdx="1" presStyleCnt="2"/>
      <dgm:spPr/>
    </dgm:pt>
    <dgm:pt modelId="{403313BA-8EAF-4231-A1A6-043F2D988E31}" type="pres">
      <dgm:prSet presAssocID="{4C1E2C47-73F7-4CC5-A6DA-DD159BEE2F0B}" presName="text4" presStyleLbl="fgAcc4" presStyleIdx="1" presStyleCnt="2">
        <dgm:presLayoutVars>
          <dgm:chPref val="3"/>
        </dgm:presLayoutVars>
      </dgm:prSet>
      <dgm:spPr/>
      <dgm:t>
        <a:bodyPr/>
        <a:lstStyle/>
        <a:p>
          <a:endParaRPr lang="el-GR"/>
        </a:p>
      </dgm:t>
    </dgm:pt>
    <dgm:pt modelId="{6567B398-0717-428E-9141-89118CA52843}" type="pres">
      <dgm:prSet presAssocID="{4C1E2C47-73F7-4CC5-A6DA-DD159BEE2F0B}" presName="hierChild5" presStyleCnt="0"/>
      <dgm:spPr/>
    </dgm:pt>
    <dgm:pt modelId="{A54582A6-946C-41BF-ADDD-04786AD23ED3}" type="pres">
      <dgm:prSet presAssocID="{CAA8BA25-FC33-47AA-856A-D6B241C7E2C1}" presName="Name10" presStyleLbl="parChTrans1D2" presStyleIdx="1" presStyleCnt="2"/>
      <dgm:spPr/>
      <dgm:t>
        <a:bodyPr/>
        <a:lstStyle/>
        <a:p>
          <a:endParaRPr lang="el-GR"/>
        </a:p>
      </dgm:t>
    </dgm:pt>
    <dgm:pt modelId="{2F87477F-A4CF-4F60-90A2-68D7A3B874C0}" type="pres">
      <dgm:prSet presAssocID="{1E434D09-A8B6-4613-B1D6-5C1559FEC721}" presName="hierRoot2" presStyleCnt="0"/>
      <dgm:spPr/>
    </dgm:pt>
    <dgm:pt modelId="{2C045957-9084-4B8E-AA94-F18444DE904A}" type="pres">
      <dgm:prSet presAssocID="{1E434D09-A8B6-4613-B1D6-5C1559FEC721}" presName="composite2" presStyleCnt="0"/>
      <dgm:spPr/>
    </dgm:pt>
    <dgm:pt modelId="{0346EF46-AB38-4819-B257-CAC3D76DDF6A}" type="pres">
      <dgm:prSet presAssocID="{1E434D09-A8B6-4613-B1D6-5C1559FEC721}" presName="background2" presStyleLbl="node2" presStyleIdx="1" presStyleCnt="2"/>
      <dgm:spPr/>
    </dgm:pt>
    <dgm:pt modelId="{4A33751A-B451-46E2-9350-AC41262E12CB}" type="pres">
      <dgm:prSet presAssocID="{1E434D09-A8B6-4613-B1D6-5C1559FEC721}" presName="text2" presStyleLbl="fgAcc2" presStyleIdx="1" presStyleCnt="2">
        <dgm:presLayoutVars>
          <dgm:chPref val="3"/>
        </dgm:presLayoutVars>
      </dgm:prSet>
      <dgm:spPr/>
      <dgm:t>
        <a:bodyPr/>
        <a:lstStyle/>
        <a:p>
          <a:endParaRPr lang="el-GR"/>
        </a:p>
      </dgm:t>
    </dgm:pt>
    <dgm:pt modelId="{FC552BD8-6714-482D-8FFD-9FF8A085C0B5}" type="pres">
      <dgm:prSet presAssocID="{1E434D09-A8B6-4613-B1D6-5C1559FEC721}" presName="hierChild3" presStyleCnt="0"/>
      <dgm:spPr/>
    </dgm:pt>
  </dgm:ptLst>
  <dgm:cxnLst>
    <dgm:cxn modelId="{319B09EE-4C8E-4DB6-82EB-3E4950A8B3EF}" type="presOf" srcId="{D3F6EB05-0EAA-4AFF-BF8D-9CD18A578C3B}" destId="{2054B869-AB91-4185-95BA-AEA10D90324B}" srcOrd="0" destOrd="0" presId="urn:microsoft.com/office/officeart/2005/8/layout/hierarchy1"/>
    <dgm:cxn modelId="{D95C96E1-A543-4EEB-9765-5C2A43EC6274}" type="presOf" srcId="{6D76EF14-64BC-40C3-8412-780F9BE36F6A}" destId="{0290FCBE-A010-4ED2-8FFA-10D73120EEEE}" srcOrd="0" destOrd="0" presId="urn:microsoft.com/office/officeart/2005/8/layout/hierarchy1"/>
    <dgm:cxn modelId="{77D89C4A-36BE-49E0-A3B3-310F6D6EA73F}" type="presOf" srcId="{850A8346-C7C7-452E-AE7F-200BAE33DBE1}" destId="{D0C65482-1DC9-4E1C-A051-E29F7AAA11A1}" srcOrd="0" destOrd="0" presId="urn:microsoft.com/office/officeart/2005/8/layout/hierarchy1"/>
    <dgm:cxn modelId="{A40C4BB6-BCC9-4AF9-B47A-E4744F3512AD}" type="presOf" srcId="{1E434D09-A8B6-4613-B1D6-5C1559FEC721}" destId="{4A33751A-B451-46E2-9350-AC41262E12CB}" srcOrd="0" destOrd="0" presId="urn:microsoft.com/office/officeart/2005/8/layout/hierarchy1"/>
    <dgm:cxn modelId="{2A4235A7-4582-43BF-8D4C-1C3596EA8C15}" srcId="{E67CF98A-9320-4067-ACBE-D24AB25215E2}" destId="{6D76EF14-64BC-40C3-8412-780F9BE36F6A}" srcOrd="0" destOrd="0" parTransId="{C0763C4E-62B1-4ED4-A7BE-E5A06F521731}" sibTransId="{60A7E631-829C-404A-ADEA-6AE8F14189A3}"/>
    <dgm:cxn modelId="{12811C92-6E13-4C42-89E0-5AEE4EC94687}" srcId="{85723511-ECCD-40DE-8AC9-EC79F337B146}" destId="{1E434D09-A8B6-4613-B1D6-5C1559FEC721}" srcOrd="1" destOrd="0" parTransId="{CAA8BA25-FC33-47AA-856A-D6B241C7E2C1}" sibTransId="{456AEFBE-A71D-4704-9E82-AA0F19963469}"/>
    <dgm:cxn modelId="{697F48D8-43A5-4B71-B362-A90CCFB1ABD7}" srcId="{6D44E7CB-57BF-47CD-BDCC-F95678ED8ADA}" destId="{4C1E2C47-73F7-4CC5-A6DA-DD159BEE2F0B}" srcOrd="0" destOrd="0" parTransId="{57BCB344-6B86-4A28-9C17-406A568BBDFE}" sibTransId="{7151A7AA-2911-490E-8AC7-D05BA7AD8A8C}"/>
    <dgm:cxn modelId="{A9A52E71-0E0B-43FE-8730-C0501109936A}" type="presOf" srcId="{5FA7A5A7-F23C-4348-BD62-0984C49D3815}" destId="{D7D49F6B-F489-405D-B5A3-0F8A7ABCFC0F}" srcOrd="0" destOrd="0" presId="urn:microsoft.com/office/officeart/2005/8/layout/hierarchy1"/>
    <dgm:cxn modelId="{1FA55649-CF2B-4E0D-8CE7-CB30F8D06695}" type="presOf" srcId="{57BCB344-6B86-4A28-9C17-406A568BBDFE}" destId="{378BD0E6-EC46-48F4-B49E-805E1D3D671D}" srcOrd="0" destOrd="0" presId="urn:microsoft.com/office/officeart/2005/8/layout/hierarchy1"/>
    <dgm:cxn modelId="{28044249-CC98-4479-BD29-832CE0B1A77B}" srcId="{850A8346-C7C7-452E-AE7F-200BAE33DBE1}" destId="{6D44E7CB-57BF-47CD-BDCC-F95678ED8ADA}" srcOrd="1" destOrd="0" parTransId="{D40C9299-37C7-4BB7-A4A8-D074418179BD}" sibTransId="{53C0247B-EB05-40F2-897F-74E935A9DC55}"/>
    <dgm:cxn modelId="{C814806D-6C9B-44A8-9665-54B85AD61FCB}" type="presOf" srcId="{C0763C4E-62B1-4ED4-A7BE-E5A06F521731}" destId="{CFBF785A-824C-4579-B843-A72C49B88DCB}" srcOrd="0" destOrd="0" presId="urn:microsoft.com/office/officeart/2005/8/layout/hierarchy1"/>
    <dgm:cxn modelId="{FD070EF8-74ED-429D-843C-C7C84E86C6BC}" type="presOf" srcId="{CAA8BA25-FC33-47AA-856A-D6B241C7E2C1}" destId="{A54582A6-946C-41BF-ADDD-04786AD23ED3}" srcOrd="0" destOrd="0" presId="urn:microsoft.com/office/officeart/2005/8/layout/hierarchy1"/>
    <dgm:cxn modelId="{8BD98AF4-75D4-439B-9786-23CAAEBB4E52}" type="presOf" srcId="{E67CF98A-9320-4067-ACBE-D24AB25215E2}" destId="{6F84933F-8A7B-44A8-8665-641DBDC9B46A}" srcOrd="0" destOrd="0" presId="urn:microsoft.com/office/officeart/2005/8/layout/hierarchy1"/>
    <dgm:cxn modelId="{84C33C37-66DE-4438-A149-65F86B72D55C}" srcId="{D3F6EB05-0EAA-4AFF-BF8D-9CD18A578C3B}" destId="{85723511-ECCD-40DE-8AC9-EC79F337B146}" srcOrd="0" destOrd="0" parTransId="{7E0608F7-F121-4EB2-B6F2-CA91D8EB03B9}" sibTransId="{5D09CDD7-4DA4-40DD-8275-6283B2B160E6}"/>
    <dgm:cxn modelId="{68340FC3-FB29-458E-AC20-013CE6F77655}" type="presOf" srcId="{D40C9299-37C7-4BB7-A4A8-D074418179BD}" destId="{FC16C9B7-A86F-46A2-AD34-D907466B471B}" srcOrd="0" destOrd="0" presId="urn:microsoft.com/office/officeart/2005/8/layout/hierarchy1"/>
    <dgm:cxn modelId="{2F0EC02E-0197-4876-9827-A023B9BD2B7A}" srcId="{85723511-ECCD-40DE-8AC9-EC79F337B146}" destId="{850A8346-C7C7-452E-AE7F-200BAE33DBE1}" srcOrd="0" destOrd="0" parTransId="{02430736-8DB2-40BB-A84E-C3B29C672BCE}" sibTransId="{47F0CBA6-84B6-4841-9DE4-DC6B468853B9}"/>
    <dgm:cxn modelId="{84793E03-DE2B-455D-9BF4-8089CC956B19}" type="presOf" srcId="{4C1E2C47-73F7-4CC5-A6DA-DD159BEE2F0B}" destId="{403313BA-8EAF-4231-A1A6-043F2D988E31}" srcOrd="0" destOrd="0" presId="urn:microsoft.com/office/officeart/2005/8/layout/hierarchy1"/>
    <dgm:cxn modelId="{BE9C1165-D3FF-442C-903A-1FAA1D1BF3FC}" type="presOf" srcId="{6D44E7CB-57BF-47CD-BDCC-F95678ED8ADA}" destId="{B1487D8F-F210-48DD-A23C-E0F4DC08AB36}" srcOrd="0" destOrd="0" presId="urn:microsoft.com/office/officeart/2005/8/layout/hierarchy1"/>
    <dgm:cxn modelId="{1F6CE227-C9DE-43B8-9155-7601238A278E}" srcId="{850A8346-C7C7-452E-AE7F-200BAE33DBE1}" destId="{E67CF98A-9320-4067-ACBE-D24AB25215E2}" srcOrd="0" destOrd="0" parTransId="{5FA7A5A7-F23C-4348-BD62-0984C49D3815}" sibTransId="{331647B3-C52F-428F-8227-919331F87487}"/>
    <dgm:cxn modelId="{C3C84DF9-7A98-4F53-AD26-DD3155742FF0}" type="presOf" srcId="{85723511-ECCD-40DE-8AC9-EC79F337B146}" destId="{6182B9D0-1E47-40DF-A096-02F48475DB0D}" srcOrd="0" destOrd="0" presId="urn:microsoft.com/office/officeart/2005/8/layout/hierarchy1"/>
    <dgm:cxn modelId="{8CFE6088-1DDB-4586-870D-8FE46BC2AEB3}" type="presOf" srcId="{02430736-8DB2-40BB-A84E-C3B29C672BCE}" destId="{6EA32B2D-008B-44F3-8AD7-C558F612E4AD}" srcOrd="0" destOrd="0" presId="urn:microsoft.com/office/officeart/2005/8/layout/hierarchy1"/>
    <dgm:cxn modelId="{B45799B9-7C84-4DA5-AF49-A3D345F55B4A}" type="presParOf" srcId="{2054B869-AB91-4185-95BA-AEA10D90324B}" destId="{1037505C-F479-49CF-96D7-3316047BBA65}" srcOrd="0" destOrd="0" presId="urn:microsoft.com/office/officeart/2005/8/layout/hierarchy1"/>
    <dgm:cxn modelId="{71030F4B-1965-4C1D-AA6A-1241A3F17303}" type="presParOf" srcId="{1037505C-F479-49CF-96D7-3316047BBA65}" destId="{898F7F24-CFBA-4183-BFF4-E2727C65A0B4}" srcOrd="0" destOrd="0" presId="urn:microsoft.com/office/officeart/2005/8/layout/hierarchy1"/>
    <dgm:cxn modelId="{D212A780-D3F2-4F51-AA12-5455B940A6BB}" type="presParOf" srcId="{898F7F24-CFBA-4183-BFF4-E2727C65A0B4}" destId="{9AF43FB9-DF7F-41E6-9218-ED6EAA4E3990}" srcOrd="0" destOrd="0" presId="urn:microsoft.com/office/officeart/2005/8/layout/hierarchy1"/>
    <dgm:cxn modelId="{C9A0056C-0D72-40D5-A5AB-DF495F33CF63}" type="presParOf" srcId="{898F7F24-CFBA-4183-BFF4-E2727C65A0B4}" destId="{6182B9D0-1E47-40DF-A096-02F48475DB0D}" srcOrd="1" destOrd="0" presId="urn:microsoft.com/office/officeart/2005/8/layout/hierarchy1"/>
    <dgm:cxn modelId="{149B1AB6-EDDE-4FE2-97D6-FE4416B394D9}" type="presParOf" srcId="{1037505C-F479-49CF-96D7-3316047BBA65}" destId="{32A53214-A54E-4147-867E-E5693C01B90D}" srcOrd="1" destOrd="0" presId="urn:microsoft.com/office/officeart/2005/8/layout/hierarchy1"/>
    <dgm:cxn modelId="{CF7B0537-2F1B-4779-8ED6-631ECEC64D6A}" type="presParOf" srcId="{32A53214-A54E-4147-867E-E5693C01B90D}" destId="{6EA32B2D-008B-44F3-8AD7-C558F612E4AD}" srcOrd="0" destOrd="0" presId="urn:microsoft.com/office/officeart/2005/8/layout/hierarchy1"/>
    <dgm:cxn modelId="{5EB64E95-E6BB-429E-A2ED-3112DF11492D}" type="presParOf" srcId="{32A53214-A54E-4147-867E-E5693C01B90D}" destId="{F13A7CDF-2C43-4DF5-92AC-619ADC0B4998}" srcOrd="1" destOrd="0" presId="urn:microsoft.com/office/officeart/2005/8/layout/hierarchy1"/>
    <dgm:cxn modelId="{DF44EF5A-60AA-41E4-A7B8-4810929B8C2C}" type="presParOf" srcId="{F13A7CDF-2C43-4DF5-92AC-619ADC0B4998}" destId="{44B58DCE-B829-44C7-9684-BB0F6C888BE8}" srcOrd="0" destOrd="0" presId="urn:microsoft.com/office/officeart/2005/8/layout/hierarchy1"/>
    <dgm:cxn modelId="{1A503BD8-7865-4A33-9C65-7C77AE38FE86}" type="presParOf" srcId="{44B58DCE-B829-44C7-9684-BB0F6C888BE8}" destId="{55AE77C1-0923-4158-BA18-4DED3CBFD7B1}" srcOrd="0" destOrd="0" presId="urn:microsoft.com/office/officeart/2005/8/layout/hierarchy1"/>
    <dgm:cxn modelId="{4252F50A-307E-45A5-AC56-28A695A41A95}" type="presParOf" srcId="{44B58DCE-B829-44C7-9684-BB0F6C888BE8}" destId="{D0C65482-1DC9-4E1C-A051-E29F7AAA11A1}" srcOrd="1" destOrd="0" presId="urn:microsoft.com/office/officeart/2005/8/layout/hierarchy1"/>
    <dgm:cxn modelId="{DB62851C-F96D-452A-B9BA-27ECF1D04201}" type="presParOf" srcId="{F13A7CDF-2C43-4DF5-92AC-619ADC0B4998}" destId="{AD22DDC4-6182-4572-9633-94A4DEE4637F}" srcOrd="1" destOrd="0" presId="urn:microsoft.com/office/officeart/2005/8/layout/hierarchy1"/>
    <dgm:cxn modelId="{A10D4D6B-BE3D-47C8-93CC-CD31DFD0DA42}" type="presParOf" srcId="{AD22DDC4-6182-4572-9633-94A4DEE4637F}" destId="{D7D49F6B-F489-405D-B5A3-0F8A7ABCFC0F}" srcOrd="0" destOrd="0" presId="urn:microsoft.com/office/officeart/2005/8/layout/hierarchy1"/>
    <dgm:cxn modelId="{C75955FF-B5AF-401E-90D3-511FB4FAB7AB}" type="presParOf" srcId="{AD22DDC4-6182-4572-9633-94A4DEE4637F}" destId="{863C87F5-4B0A-4EF8-BF1E-B736332AF98F}" srcOrd="1" destOrd="0" presId="urn:microsoft.com/office/officeart/2005/8/layout/hierarchy1"/>
    <dgm:cxn modelId="{BDC75975-5315-4409-A255-FDEA09E667B3}" type="presParOf" srcId="{863C87F5-4B0A-4EF8-BF1E-B736332AF98F}" destId="{C7907040-DEAE-4DB8-87E1-63C729CF955A}" srcOrd="0" destOrd="0" presId="urn:microsoft.com/office/officeart/2005/8/layout/hierarchy1"/>
    <dgm:cxn modelId="{2FDFAC76-63EA-4055-A967-6F12FDF87169}" type="presParOf" srcId="{C7907040-DEAE-4DB8-87E1-63C729CF955A}" destId="{117B7494-B7C2-4BF7-885C-742F2C111C99}" srcOrd="0" destOrd="0" presId="urn:microsoft.com/office/officeart/2005/8/layout/hierarchy1"/>
    <dgm:cxn modelId="{8C57DCDB-7B8E-4CDA-A8B9-D6539A3A4D2A}" type="presParOf" srcId="{C7907040-DEAE-4DB8-87E1-63C729CF955A}" destId="{6F84933F-8A7B-44A8-8665-641DBDC9B46A}" srcOrd="1" destOrd="0" presId="urn:microsoft.com/office/officeart/2005/8/layout/hierarchy1"/>
    <dgm:cxn modelId="{1F8B532A-8737-40C7-ABB6-C8903C0EF2A0}" type="presParOf" srcId="{863C87F5-4B0A-4EF8-BF1E-B736332AF98F}" destId="{9D327469-F2DA-4456-ADDA-8930EBBAA585}" srcOrd="1" destOrd="0" presId="urn:microsoft.com/office/officeart/2005/8/layout/hierarchy1"/>
    <dgm:cxn modelId="{0AF4635D-EFED-4E7D-8B04-623BD0ACD126}" type="presParOf" srcId="{9D327469-F2DA-4456-ADDA-8930EBBAA585}" destId="{CFBF785A-824C-4579-B843-A72C49B88DCB}" srcOrd="0" destOrd="0" presId="urn:microsoft.com/office/officeart/2005/8/layout/hierarchy1"/>
    <dgm:cxn modelId="{ABBA45E8-2C08-4CCA-8F0A-72B38169D1C6}" type="presParOf" srcId="{9D327469-F2DA-4456-ADDA-8930EBBAA585}" destId="{12315E41-4727-4253-A4D4-11A5AD317A7C}" srcOrd="1" destOrd="0" presId="urn:microsoft.com/office/officeart/2005/8/layout/hierarchy1"/>
    <dgm:cxn modelId="{54E71533-05F9-4CA8-9000-E5772209B0E0}" type="presParOf" srcId="{12315E41-4727-4253-A4D4-11A5AD317A7C}" destId="{DE295F1A-A0D5-4D0E-B060-32DD69CAD317}" srcOrd="0" destOrd="0" presId="urn:microsoft.com/office/officeart/2005/8/layout/hierarchy1"/>
    <dgm:cxn modelId="{EBAC5E97-F05B-4474-9756-01FDF1CE2341}" type="presParOf" srcId="{DE295F1A-A0D5-4D0E-B060-32DD69CAD317}" destId="{A0595DDD-0520-4D25-A6F3-FE585737AED8}" srcOrd="0" destOrd="0" presId="urn:microsoft.com/office/officeart/2005/8/layout/hierarchy1"/>
    <dgm:cxn modelId="{5BF5EFD9-75F8-49EF-9D73-5DC4F28F45D2}" type="presParOf" srcId="{DE295F1A-A0D5-4D0E-B060-32DD69CAD317}" destId="{0290FCBE-A010-4ED2-8FFA-10D73120EEEE}" srcOrd="1" destOrd="0" presId="urn:microsoft.com/office/officeart/2005/8/layout/hierarchy1"/>
    <dgm:cxn modelId="{32FE7AC9-8D77-420F-B2E1-43A2CA15067E}" type="presParOf" srcId="{12315E41-4727-4253-A4D4-11A5AD317A7C}" destId="{940977F0-2693-4581-BE11-B904F3885E76}" srcOrd="1" destOrd="0" presId="urn:microsoft.com/office/officeart/2005/8/layout/hierarchy1"/>
    <dgm:cxn modelId="{F92589EC-CE8A-4AA2-B53C-75B930E6D3BC}" type="presParOf" srcId="{AD22DDC4-6182-4572-9633-94A4DEE4637F}" destId="{FC16C9B7-A86F-46A2-AD34-D907466B471B}" srcOrd="2" destOrd="0" presId="urn:microsoft.com/office/officeart/2005/8/layout/hierarchy1"/>
    <dgm:cxn modelId="{35B6BC93-A6F4-4701-9E8A-07E0D99D556E}" type="presParOf" srcId="{AD22DDC4-6182-4572-9633-94A4DEE4637F}" destId="{44C2ECF9-5C04-4BCF-87D1-E1A8F46D5486}" srcOrd="3" destOrd="0" presId="urn:microsoft.com/office/officeart/2005/8/layout/hierarchy1"/>
    <dgm:cxn modelId="{B1DAD6F0-C471-4BD4-ABEE-694536F679CF}" type="presParOf" srcId="{44C2ECF9-5C04-4BCF-87D1-E1A8F46D5486}" destId="{C320055A-10EF-4895-AB98-A9BDE80A2E8D}" srcOrd="0" destOrd="0" presId="urn:microsoft.com/office/officeart/2005/8/layout/hierarchy1"/>
    <dgm:cxn modelId="{C0686E03-18F0-4D75-BC6C-8B045B508007}" type="presParOf" srcId="{C320055A-10EF-4895-AB98-A9BDE80A2E8D}" destId="{7EBB2700-F639-41F5-87EA-64AB23A299C5}" srcOrd="0" destOrd="0" presId="urn:microsoft.com/office/officeart/2005/8/layout/hierarchy1"/>
    <dgm:cxn modelId="{7BCCDADE-1AF0-4136-9862-951A7213D440}" type="presParOf" srcId="{C320055A-10EF-4895-AB98-A9BDE80A2E8D}" destId="{B1487D8F-F210-48DD-A23C-E0F4DC08AB36}" srcOrd="1" destOrd="0" presId="urn:microsoft.com/office/officeart/2005/8/layout/hierarchy1"/>
    <dgm:cxn modelId="{9CCE09FE-510B-40E7-A7CD-F15DCF0672DE}" type="presParOf" srcId="{44C2ECF9-5C04-4BCF-87D1-E1A8F46D5486}" destId="{3CE7FBE5-8E24-4F76-B620-13ED84ACFCF9}" srcOrd="1" destOrd="0" presId="urn:microsoft.com/office/officeart/2005/8/layout/hierarchy1"/>
    <dgm:cxn modelId="{547FF815-695C-41DE-9F4E-02CB2B1EF565}" type="presParOf" srcId="{3CE7FBE5-8E24-4F76-B620-13ED84ACFCF9}" destId="{378BD0E6-EC46-48F4-B49E-805E1D3D671D}" srcOrd="0" destOrd="0" presId="urn:microsoft.com/office/officeart/2005/8/layout/hierarchy1"/>
    <dgm:cxn modelId="{CD2CEEC6-97FF-40F2-9036-906BD475B1A8}" type="presParOf" srcId="{3CE7FBE5-8E24-4F76-B620-13ED84ACFCF9}" destId="{21BB33A7-0F4F-4D24-83A7-074AED813518}" srcOrd="1" destOrd="0" presId="urn:microsoft.com/office/officeart/2005/8/layout/hierarchy1"/>
    <dgm:cxn modelId="{75D9C639-5E72-4A08-AA93-3AA0B1E182DE}" type="presParOf" srcId="{21BB33A7-0F4F-4D24-83A7-074AED813518}" destId="{3A154D3E-AB8F-406E-A102-C09819910E03}" srcOrd="0" destOrd="0" presId="urn:microsoft.com/office/officeart/2005/8/layout/hierarchy1"/>
    <dgm:cxn modelId="{E7540923-4864-4931-9B2B-006406F466DA}" type="presParOf" srcId="{3A154D3E-AB8F-406E-A102-C09819910E03}" destId="{41C3770C-230C-441C-8E2C-EAAAF28D4A15}" srcOrd="0" destOrd="0" presId="urn:microsoft.com/office/officeart/2005/8/layout/hierarchy1"/>
    <dgm:cxn modelId="{A69A9691-CC40-436E-AB14-8DD2004DA526}" type="presParOf" srcId="{3A154D3E-AB8F-406E-A102-C09819910E03}" destId="{403313BA-8EAF-4231-A1A6-043F2D988E31}" srcOrd="1" destOrd="0" presId="urn:microsoft.com/office/officeart/2005/8/layout/hierarchy1"/>
    <dgm:cxn modelId="{1C50DB0E-C28B-4635-B8C9-0DBF43059912}" type="presParOf" srcId="{21BB33A7-0F4F-4D24-83A7-074AED813518}" destId="{6567B398-0717-428E-9141-89118CA52843}" srcOrd="1" destOrd="0" presId="urn:microsoft.com/office/officeart/2005/8/layout/hierarchy1"/>
    <dgm:cxn modelId="{B1A5D806-FBE0-4685-8E92-3E67EE71C559}" type="presParOf" srcId="{32A53214-A54E-4147-867E-E5693C01B90D}" destId="{A54582A6-946C-41BF-ADDD-04786AD23ED3}" srcOrd="2" destOrd="0" presId="urn:microsoft.com/office/officeart/2005/8/layout/hierarchy1"/>
    <dgm:cxn modelId="{D785DD06-8575-498A-B4EB-27C8DFE3E533}" type="presParOf" srcId="{32A53214-A54E-4147-867E-E5693C01B90D}" destId="{2F87477F-A4CF-4F60-90A2-68D7A3B874C0}" srcOrd="3" destOrd="0" presId="urn:microsoft.com/office/officeart/2005/8/layout/hierarchy1"/>
    <dgm:cxn modelId="{50CAC319-F2D3-477F-83F9-887ED39C695E}" type="presParOf" srcId="{2F87477F-A4CF-4F60-90A2-68D7A3B874C0}" destId="{2C045957-9084-4B8E-AA94-F18444DE904A}" srcOrd="0" destOrd="0" presId="urn:microsoft.com/office/officeart/2005/8/layout/hierarchy1"/>
    <dgm:cxn modelId="{1823B3F7-CD74-4274-B812-7F04B3561808}" type="presParOf" srcId="{2C045957-9084-4B8E-AA94-F18444DE904A}" destId="{0346EF46-AB38-4819-B257-CAC3D76DDF6A}" srcOrd="0" destOrd="0" presId="urn:microsoft.com/office/officeart/2005/8/layout/hierarchy1"/>
    <dgm:cxn modelId="{F7D246AC-965F-4614-8EE5-94A61EB85CC7}" type="presParOf" srcId="{2C045957-9084-4B8E-AA94-F18444DE904A}" destId="{4A33751A-B451-46E2-9350-AC41262E12CB}" srcOrd="1" destOrd="0" presId="urn:microsoft.com/office/officeart/2005/8/layout/hierarchy1"/>
    <dgm:cxn modelId="{E6F0B3A7-93F4-43AC-B086-705CB67F6648}" type="presParOf" srcId="{2F87477F-A4CF-4F60-90A2-68D7A3B874C0}" destId="{FC552BD8-6714-482D-8FFD-9FF8A085C0B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B9E25D-3220-4392-8AB4-C77D2CF6DFF1}" type="doc">
      <dgm:prSet loTypeId="urn:microsoft.com/office/officeart/2005/8/layout/target1" loCatId="relationship" qsTypeId="urn:microsoft.com/office/officeart/2005/8/quickstyle/3d1" qsCatId="3D" csTypeId="urn:microsoft.com/office/officeart/2005/8/colors/colorful3" csCatId="colorful" phldr="1"/>
      <dgm:spPr/>
    </dgm:pt>
    <dgm:pt modelId="{C5190401-4EE2-49D9-B0E6-4C3AF23D798A}">
      <dgm:prSet phldrT="[Κείμενο]" custT="1"/>
      <dgm:spPr/>
      <dgm:t>
        <a:bodyPr/>
        <a:lstStyle/>
        <a:p>
          <a:r>
            <a:rPr lang="el-GR" sz="1800" b="1" dirty="0" smtClean="0"/>
            <a:t>Επιχείρηση</a:t>
          </a:r>
          <a:endParaRPr lang="el-GR" sz="1800" b="1" dirty="0"/>
        </a:p>
      </dgm:t>
    </dgm:pt>
    <dgm:pt modelId="{9A28EFDE-9B1A-49F2-B584-5FA24BE8F5D8}" type="parTrans" cxnId="{3108643C-4D67-4472-B0E9-3393E2ADEE66}">
      <dgm:prSet/>
      <dgm:spPr/>
      <dgm:t>
        <a:bodyPr/>
        <a:lstStyle/>
        <a:p>
          <a:endParaRPr lang="el-GR"/>
        </a:p>
      </dgm:t>
    </dgm:pt>
    <dgm:pt modelId="{1EBB14F6-EC80-4880-8568-626AF54343D6}" type="sibTrans" cxnId="{3108643C-4D67-4472-B0E9-3393E2ADEE66}">
      <dgm:prSet/>
      <dgm:spPr/>
      <dgm:t>
        <a:bodyPr/>
        <a:lstStyle/>
        <a:p>
          <a:endParaRPr lang="el-GR"/>
        </a:p>
      </dgm:t>
    </dgm:pt>
    <dgm:pt modelId="{F2DE2256-4500-411D-933F-DBDF8543D4F9}">
      <dgm:prSet phldrT="[Κείμενο]" custT="1"/>
      <dgm:spPr/>
      <dgm:t>
        <a:bodyPr/>
        <a:lstStyle/>
        <a:p>
          <a:r>
            <a:rPr lang="el-GR" sz="1400" b="1" dirty="0" err="1" smtClean="0"/>
            <a:t>Μικροπεριβάλλον</a:t>
          </a:r>
          <a:r>
            <a:rPr lang="el-GR" sz="1400" b="1" dirty="0" smtClean="0"/>
            <a:t> </a:t>
          </a:r>
          <a:r>
            <a:rPr lang="el-GR" sz="1400" dirty="0" smtClean="0"/>
            <a:t>: αναφέρεται στο άμεσο κλαδικό περιβάλλον της επιχείρησης.</a:t>
          </a:r>
          <a:endParaRPr lang="el-GR" sz="1400" dirty="0"/>
        </a:p>
      </dgm:t>
    </dgm:pt>
    <dgm:pt modelId="{65C73376-A3E6-468F-A91C-6F25D7358258}" type="parTrans" cxnId="{FBF84983-D2E1-4516-B17E-36DD87A43278}">
      <dgm:prSet/>
      <dgm:spPr/>
      <dgm:t>
        <a:bodyPr/>
        <a:lstStyle/>
        <a:p>
          <a:endParaRPr lang="el-GR"/>
        </a:p>
      </dgm:t>
    </dgm:pt>
    <dgm:pt modelId="{69E4983D-4127-4146-B4E3-1C92BCC28378}" type="sibTrans" cxnId="{FBF84983-D2E1-4516-B17E-36DD87A43278}">
      <dgm:prSet/>
      <dgm:spPr/>
      <dgm:t>
        <a:bodyPr/>
        <a:lstStyle/>
        <a:p>
          <a:endParaRPr lang="el-GR"/>
        </a:p>
      </dgm:t>
    </dgm:pt>
    <dgm:pt modelId="{D53654E5-317F-4439-9063-5005202F4C73}">
      <dgm:prSet phldrT="[Κείμενο]" custT="1"/>
      <dgm:spPr/>
      <dgm:t>
        <a:bodyPr/>
        <a:lstStyle/>
        <a:p>
          <a:r>
            <a:rPr lang="el-GR" sz="1400" b="1" dirty="0" err="1" smtClean="0"/>
            <a:t>Μακροπεριβάλλον</a:t>
          </a:r>
          <a:r>
            <a:rPr lang="el-GR" sz="1400" b="1" dirty="0" smtClean="0"/>
            <a:t> : </a:t>
          </a:r>
          <a:r>
            <a:rPr lang="el-GR" sz="1400" dirty="0" smtClean="0"/>
            <a:t>επηρεάζει την επιχείρηση αλλά και κάθε επιχείρηση που λειτουργεί στην ίδια χώρα</a:t>
          </a:r>
          <a:endParaRPr lang="el-GR" sz="1400" dirty="0"/>
        </a:p>
      </dgm:t>
    </dgm:pt>
    <dgm:pt modelId="{575E6DC3-C41E-455E-A892-E95A6600878F}" type="parTrans" cxnId="{0116E87B-31F7-44CC-9B0A-B0FB971D2681}">
      <dgm:prSet/>
      <dgm:spPr/>
      <dgm:t>
        <a:bodyPr/>
        <a:lstStyle/>
        <a:p>
          <a:endParaRPr lang="el-GR"/>
        </a:p>
      </dgm:t>
    </dgm:pt>
    <dgm:pt modelId="{1B03EC15-A825-4A4E-A656-E7AE3D6D2C15}" type="sibTrans" cxnId="{0116E87B-31F7-44CC-9B0A-B0FB971D2681}">
      <dgm:prSet/>
      <dgm:spPr/>
      <dgm:t>
        <a:bodyPr/>
        <a:lstStyle/>
        <a:p>
          <a:endParaRPr lang="el-GR"/>
        </a:p>
      </dgm:t>
    </dgm:pt>
    <dgm:pt modelId="{1A418FA8-50F3-4963-805B-2DC5347451CB}" type="pres">
      <dgm:prSet presAssocID="{E7B9E25D-3220-4392-8AB4-C77D2CF6DFF1}" presName="composite" presStyleCnt="0">
        <dgm:presLayoutVars>
          <dgm:chMax val="5"/>
          <dgm:dir/>
          <dgm:resizeHandles val="exact"/>
        </dgm:presLayoutVars>
      </dgm:prSet>
      <dgm:spPr/>
    </dgm:pt>
    <dgm:pt modelId="{1C3F81FD-80E9-46AF-9E15-D9DCF6C84DE8}" type="pres">
      <dgm:prSet presAssocID="{C5190401-4EE2-49D9-B0E6-4C3AF23D798A}" presName="circle1" presStyleLbl="lnNode1" presStyleIdx="0" presStyleCnt="3"/>
      <dgm:spPr/>
    </dgm:pt>
    <dgm:pt modelId="{0B9F9CF9-3964-4AFD-BC83-FA137817949F}" type="pres">
      <dgm:prSet presAssocID="{C5190401-4EE2-49D9-B0E6-4C3AF23D798A}" presName="text1" presStyleLbl="revTx" presStyleIdx="0" presStyleCnt="3">
        <dgm:presLayoutVars>
          <dgm:bulletEnabled val="1"/>
        </dgm:presLayoutVars>
      </dgm:prSet>
      <dgm:spPr/>
      <dgm:t>
        <a:bodyPr/>
        <a:lstStyle/>
        <a:p>
          <a:endParaRPr lang="el-GR"/>
        </a:p>
      </dgm:t>
    </dgm:pt>
    <dgm:pt modelId="{202B062C-CE1E-49CE-9D2A-4734EBE15AB8}" type="pres">
      <dgm:prSet presAssocID="{C5190401-4EE2-49D9-B0E6-4C3AF23D798A}" presName="line1" presStyleLbl="callout" presStyleIdx="0" presStyleCnt="6"/>
      <dgm:spPr/>
    </dgm:pt>
    <dgm:pt modelId="{35C0104A-329D-4A5D-80E4-004C35E04DEC}" type="pres">
      <dgm:prSet presAssocID="{C5190401-4EE2-49D9-B0E6-4C3AF23D798A}" presName="d1" presStyleLbl="callout" presStyleIdx="1" presStyleCnt="6"/>
      <dgm:spPr/>
    </dgm:pt>
    <dgm:pt modelId="{C1C34138-2B67-4391-BA18-EE521D42807F}" type="pres">
      <dgm:prSet presAssocID="{F2DE2256-4500-411D-933F-DBDF8543D4F9}" presName="circle2" presStyleLbl="lnNode1" presStyleIdx="1" presStyleCnt="3"/>
      <dgm:spPr/>
    </dgm:pt>
    <dgm:pt modelId="{E31DD393-DA9C-4294-B11B-6CD41C1F9D76}" type="pres">
      <dgm:prSet presAssocID="{F2DE2256-4500-411D-933F-DBDF8543D4F9}" presName="text2" presStyleLbl="revTx" presStyleIdx="1" presStyleCnt="3" custScaleY="126558">
        <dgm:presLayoutVars>
          <dgm:bulletEnabled val="1"/>
        </dgm:presLayoutVars>
      </dgm:prSet>
      <dgm:spPr/>
      <dgm:t>
        <a:bodyPr/>
        <a:lstStyle/>
        <a:p>
          <a:endParaRPr lang="el-GR"/>
        </a:p>
      </dgm:t>
    </dgm:pt>
    <dgm:pt modelId="{ED70EA95-ED25-47A7-978D-ED93DDA30766}" type="pres">
      <dgm:prSet presAssocID="{F2DE2256-4500-411D-933F-DBDF8543D4F9}" presName="line2" presStyleLbl="callout" presStyleIdx="2" presStyleCnt="6"/>
      <dgm:spPr/>
    </dgm:pt>
    <dgm:pt modelId="{91689ED2-6E91-402F-8195-54FE436539BA}" type="pres">
      <dgm:prSet presAssocID="{F2DE2256-4500-411D-933F-DBDF8543D4F9}" presName="d2" presStyleLbl="callout" presStyleIdx="3" presStyleCnt="6"/>
      <dgm:spPr/>
    </dgm:pt>
    <dgm:pt modelId="{25847882-8F05-4468-A245-394F65A8FE10}" type="pres">
      <dgm:prSet presAssocID="{D53654E5-317F-4439-9063-5005202F4C73}" presName="circle3" presStyleLbl="lnNode1" presStyleIdx="2" presStyleCnt="3"/>
      <dgm:spPr/>
    </dgm:pt>
    <dgm:pt modelId="{C1B513A2-E048-430D-8450-EA9556C1D3FB}" type="pres">
      <dgm:prSet presAssocID="{D53654E5-317F-4439-9063-5005202F4C73}" presName="text3" presStyleLbl="revTx" presStyleIdx="2" presStyleCnt="3" custScaleY="115951" custLinFactNeighborX="723" custLinFactNeighborY="29733">
        <dgm:presLayoutVars>
          <dgm:bulletEnabled val="1"/>
        </dgm:presLayoutVars>
      </dgm:prSet>
      <dgm:spPr/>
      <dgm:t>
        <a:bodyPr/>
        <a:lstStyle/>
        <a:p>
          <a:endParaRPr lang="el-GR"/>
        </a:p>
      </dgm:t>
    </dgm:pt>
    <dgm:pt modelId="{B364FFF5-C566-40C4-B97E-A97C6108CE1C}" type="pres">
      <dgm:prSet presAssocID="{D53654E5-317F-4439-9063-5005202F4C73}" presName="line3" presStyleLbl="callout" presStyleIdx="4" presStyleCnt="6"/>
      <dgm:spPr/>
    </dgm:pt>
    <dgm:pt modelId="{5674E256-6C44-4706-9285-11287B180905}" type="pres">
      <dgm:prSet presAssocID="{D53654E5-317F-4439-9063-5005202F4C73}" presName="d3" presStyleLbl="callout" presStyleIdx="5" presStyleCnt="6"/>
      <dgm:spPr/>
    </dgm:pt>
  </dgm:ptLst>
  <dgm:cxnLst>
    <dgm:cxn modelId="{3108643C-4D67-4472-B0E9-3393E2ADEE66}" srcId="{E7B9E25D-3220-4392-8AB4-C77D2CF6DFF1}" destId="{C5190401-4EE2-49D9-B0E6-4C3AF23D798A}" srcOrd="0" destOrd="0" parTransId="{9A28EFDE-9B1A-49F2-B584-5FA24BE8F5D8}" sibTransId="{1EBB14F6-EC80-4880-8568-626AF54343D6}"/>
    <dgm:cxn modelId="{9B0B09E3-B31C-4B61-9180-5ABE12897C43}" type="presOf" srcId="{E7B9E25D-3220-4392-8AB4-C77D2CF6DFF1}" destId="{1A418FA8-50F3-4963-805B-2DC5347451CB}" srcOrd="0" destOrd="0" presId="urn:microsoft.com/office/officeart/2005/8/layout/target1"/>
    <dgm:cxn modelId="{0116E87B-31F7-44CC-9B0A-B0FB971D2681}" srcId="{E7B9E25D-3220-4392-8AB4-C77D2CF6DFF1}" destId="{D53654E5-317F-4439-9063-5005202F4C73}" srcOrd="2" destOrd="0" parTransId="{575E6DC3-C41E-455E-A892-E95A6600878F}" sibTransId="{1B03EC15-A825-4A4E-A656-E7AE3D6D2C15}"/>
    <dgm:cxn modelId="{C826FD9D-EA5C-4290-813E-48EC6B7E1353}" type="presOf" srcId="{D53654E5-317F-4439-9063-5005202F4C73}" destId="{C1B513A2-E048-430D-8450-EA9556C1D3FB}" srcOrd="0" destOrd="0" presId="urn:microsoft.com/office/officeart/2005/8/layout/target1"/>
    <dgm:cxn modelId="{42B3F2D9-3A57-42DE-AC21-9D8501DF91A4}" type="presOf" srcId="{C5190401-4EE2-49D9-B0E6-4C3AF23D798A}" destId="{0B9F9CF9-3964-4AFD-BC83-FA137817949F}" srcOrd="0" destOrd="0" presId="urn:microsoft.com/office/officeart/2005/8/layout/target1"/>
    <dgm:cxn modelId="{2F478E4C-BB19-4016-B8AD-30CDD165E019}" type="presOf" srcId="{F2DE2256-4500-411D-933F-DBDF8543D4F9}" destId="{E31DD393-DA9C-4294-B11B-6CD41C1F9D76}" srcOrd="0" destOrd="0" presId="urn:microsoft.com/office/officeart/2005/8/layout/target1"/>
    <dgm:cxn modelId="{FBF84983-D2E1-4516-B17E-36DD87A43278}" srcId="{E7B9E25D-3220-4392-8AB4-C77D2CF6DFF1}" destId="{F2DE2256-4500-411D-933F-DBDF8543D4F9}" srcOrd="1" destOrd="0" parTransId="{65C73376-A3E6-468F-A91C-6F25D7358258}" sibTransId="{69E4983D-4127-4146-B4E3-1C92BCC28378}"/>
    <dgm:cxn modelId="{3E3D81D9-AE28-4C5E-86D6-A49F047A2D6E}" type="presParOf" srcId="{1A418FA8-50F3-4963-805B-2DC5347451CB}" destId="{1C3F81FD-80E9-46AF-9E15-D9DCF6C84DE8}" srcOrd="0" destOrd="0" presId="urn:microsoft.com/office/officeart/2005/8/layout/target1"/>
    <dgm:cxn modelId="{C7DB3810-7794-4CB8-BAAF-559DB78524C5}" type="presParOf" srcId="{1A418FA8-50F3-4963-805B-2DC5347451CB}" destId="{0B9F9CF9-3964-4AFD-BC83-FA137817949F}" srcOrd="1" destOrd="0" presId="urn:microsoft.com/office/officeart/2005/8/layout/target1"/>
    <dgm:cxn modelId="{6AD17AA4-CC82-454B-9713-2D70304CAB8D}" type="presParOf" srcId="{1A418FA8-50F3-4963-805B-2DC5347451CB}" destId="{202B062C-CE1E-49CE-9D2A-4734EBE15AB8}" srcOrd="2" destOrd="0" presId="urn:microsoft.com/office/officeart/2005/8/layout/target1"/>
    <dgm:cxn modelId="{35F6106C-4DBA-4ECB-BB8B-F981A9E13533}" type="presParOf" srcId="{1A418FA8-50F3-4963-805B-2DC5347451CB}" destId="{35C0104A-329D-4A5D-80E4-004C35E04DEC}" srcOrd="3" destOrd="0" presId="urn:microsoft.com/office/officeart/2005/8/layout/target1"/>
    <dgm:cxn modelId="{36A855E2-38C1-4696-ACD2-C715AB3C7831}" type="presParOf" srcId="{1A418FA8-50F3-4963-805B-2DC5347451CB}" destId="{C1C34138-2B67-4391-BA18-EE521D42807F}" srcOrd="4" destOrd="0" presId="urn:microsoft.com/office/officeart/2005/8/layout/target1"/>
    <dgm:cxn modelId="{B386AE96-AFDF-498B-82BF-C636699E9BEF}" type="presParOf" srcId="{1A418FA8-50F3-4963-805B-2DC5347451CB}" destId="{E31DD393-DA9C-4294-B11B-6CD41C1F9D76}" srcOrd="5" destOrd="0" presId="urn:microsoft.com/office/officeart/2005/8/layout/target1"/>
    <dgm:cxn modelId="{03DB6E29-0DF2-4D4C-8B49-4FAB6DF75DD4}" type="presParOf" srcId="{1A418FA8-50F3-4963-805B-2DC5347451CB}" destId="{ED70EA95-ED25-47A7-978D-ED93DDA30766}" srcOrd="6" destOrd="0" presId="urn:microsoft.com/office/officeart/2005/8/layout/target1"/>
    <dgm:cxn modelId="{BA038381-4A7B-4D69-BE6C-1A5403959C9F}" type="presParOf" srcId="{1A418FA8-50F3-4963-805B-2DC5347451CB}" destId="{91689ED2-6E91-402F-8195-54FE436539BA}" srcOrd="7" destOrd="0" presId="urn:microsoft.com/office/officeart/2005/8/layout/target1"/>
    <dgm:cxn modelId="{F5E3EA3E-F496-40C6-A5FE-4480E6D7A00C}" type="presParOf" srcId="{1A418FA8-50F3-4963-805B-2DC5347451CB}" destId="{25847882-8F05-4468-A245-394F65A8FE10}" srcOrd="8" destOrd="0" presId="urn:microsoft.com/office/officeart/2005/8/layout/target1"/>
    <dgm:cxn modelId="{135BF910-CBE4-4967-9A65-D627EABA160F}" type="presParOf" srcId="{1A418FA8-50F3-4963-805B-2DC5347451CB}" destId="{C1B513A2-E048-430D-8450-EA9556C1D3FB}" srcOrd="9" destOrd="0" presId="urn:microsoft.com/office/officeart/2005/8/layout/target1"/>
    <dgm:cxn modelId="{753A611B-3AD2-4C9D-BF2E-AFBDA4C052F7}" type="presParOf" srcId="{1A418FA8-50F3-4963-805B-2DC5347451CB}" destId="{B364FFF5-C566-40C4-B97E-A97C6108CE1C}" srcOrd="10" destOrd="0" presId="urn:microsoft.com/office/officeart/2005/8/layout/target1"/>
    <dgm:cxn modelId="{E8D2FE82-5A42-4F27-A6AC-0B91F588FA40}" type="presParOf" srcId="{1A418FA8-50F3-4963-805B-2DC5347451CB}" destId="{5674E256-6C44-4706-9285-11287B180905}" srcOrd="11" destOrd="0" presId="urn:microsoft.com/office/officeart/2005/8/layout/targe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4582A6-946C-41BF-ADDD-04786AD23ED3}">
      <dsp:nvSpPr>
        <dsp:cNvPr id="0" name=""/>
        <dsp:cNvSpPr/>
      </dsp:nvSpPr>
      <dsp:spPr>
        <a:xfrm>
          <a:off x="4128371" y="794218"/>
          <a:ext cx="762539" cy="362899"/>
        </a:xfrm>
        <a:custGeom>
          <a:avLst/>
          <a:gdLst/>
          <a:ahLst/>
          <a:cxnLst/>
          <a:rect l="0" t="0" r="0" b="0"/>
          <a:pathLst>
            <a:path>
              <a:moveTo>
                <a:pt x="0" y="0"/>
              </a:moveTo>
              <a:lnTo>
                <a:pt x="0" y="247305"/>
              </a:lnTo>
              <a:lnTo>
                <a:pt x="762539" y="247305"/>
              </a:lnTo>
              <a:lnTo>
                <a:pt x="762539" y="362899"/>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78BD0E6-EC46-48F4-B49E-805E1D3D671D}">
      <dsp:nvSpPr>
        <dsp:cNvPr id="0" name=""/>
        <dsp:cNvSpPr/>
      </dsp:nvSpPr>
      <dsp:spPr>
        <a:xfrm>
          <a:off x="4082651" y="3104712"/>
          <a:ext cx="91440" cy="362899"/>
        </a:xfrm>
        <a:custGeom>
          <a:avLst/>
          <a:gdLst/>
          <a:ahLst/>
          <a:cxnLst/>
          <a:rect l="0" t="0" r="0" b="0"/>
          <a:pathLst>
            <a:path>
              <a:moveTo>
                <a:pt x="45720" y="0"/>
              </a:moveTo>
              <a:lnTo>
                <a:pt x="45720" y="362899"/>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C16C9B7-A86F-46A2-AD34-D907466B471B}">
      <dsp:nvSpPr>
        <dsp:cNvPr id="0" name=""/>
        <dsp:cNvSpPr/>
      </dsp:nvSpPr>
      <dsp:spPr>
        <a:xfrm>
          <a:off x="3365832" y="1949465"/>
          <a:ext cx="762539" cy="362899"/>
        </a:xfrm>
        <a:custGeom>
          <a:avLst/>
          <a:gdLst/>
          <a:ahLst/>
          <a:cxnLst/>
          <a:rect l="0" t="0" r="0" b="0"/>
          <a:pathLst>
            <a:path>
              <a:moveTo>
                <a:pt x="0" y="0"/>
              </a:moveTo>
              <a:lnTo>
                <a:pt x="0" y="247305"/>
              </a:lnTo>
              <a:lnTo>
                <a:pt x="762539" y="247305"/>
              </a:lnTo>
              <a:lnTo>
                <a:pt x="762539" y="362899"/>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785A-824C-4579-B843-A72C49B88DCB}">
      <dsp:nvSpPr>
        <dsp:cNvPr id="0" name=""/>
        <dsp:cNvSpPr/>
      </dsp:nvSpPr>
      <dsp:spPr>
        <a:xfrm>
          <a:off x="2557573" y="3104712"/>
          <a:ext cx="91440" cy="362899"/>
        </a:xfrm>
        <a:custGeom>
          <a:avLst/>
          <a:gdLst/>
          <a:ahLst/>
          <a:cxnLst/>
          <a:rect l="0" t="0" r="0" b="0"/>
          <a:pathLst>
            <a:path>
              <a:moveTo>
                <a:pt x="45720" y="0"/>
              </a:moveTo>
              <a:lnTo>
                <a:pt x="45720" y="362899"/>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D49F6B-F489-405D-B5A3-0F8A7ABCFC0F}">
      <dsp:nvSpPr>
        <dsp:cNvPr id="0" name=""/>
        <dsp:cNvSpPr/>
      </dsp:nvSpPr>
      <dsp:spPr>
        <a:xfrm>
          <a:off x="2603293" y="1949465"/>
          <a:ext cx="762539" cy="362899"/>
        </a:xfrm>
        <a:custGeom>
          <a:avLst/>
          <a:gdLst/>
          <a:ahLst/>
          <a:cxnLst/>
          <a:rect l="0" t="0" r="0" b="0"/>
          <a:pathLst>
            <a:path>
              <a:moveTo>
                <a:pt x="762539" y="0"/>
              </a:moveTo>
              <a:lnTo>
                <a:pt x="762539" y="247305"/>
              </a:lnTo>
              <a:lnTo>
                <a:pt x="0" y="247305"/>
              </a:lnTo>
              <a:lnTo>
                <a:pt x="0" y="362899"/>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EA32B2D-008B-44F3-8AD7-C558F612E4AD}">
      <dsp:nvSpPr>
        <dsp:cNvPr id="0" name=""/>
        <dsp:cNvSpPr/>
      </dsp:nvSpPr>
      <dsp:spPr>
        <a:xfrm>
          <a:off x="3365832" y="794218"/>
          <a:ext cx="762539" cy="362899"/>
        </a:xfrm>
        <a:custGeom>
          <a:avLst/>
          <a:gdLst/>
          <a:ahLst/>
          <a:cxnLst/>
          <a:rect l="0" t="0" r="0" b="0"/>
          <a:pathLst>
            <a:path>
              <a:moveTo>
                <a:pt x="762539" y="0"/>
              </a:moveTo>
              <a:lnTo>
                <a:pt x="762539" y="247305"/>
              </a:lnTo>
              <a:lnTo>
                <a:pt x="0" y="247305"/>
              </a:lnTo>
              <a:lnTo>
                <a:pt x="0" y="362899"/>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AF43FB9-DF7F-41E6-9218-ED6EAA4E3990}">
      <dsp:nvSpPr>
        <dsp:cNvPr id="0" name=""/>
        <dsp:cNvSpPr/>
      </dsp:nvSpPr>
      <dsp:spPr>
        <a:xfrm>
          <a:off x="3504476" y="1870"/>
          <a:ext cx="1247791" cy="79234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182B9D0-1E47-40DF-A096-02F48475DB0D}">
      <dsp:nvSpPr>
        <dsp:cNvPr id="0" name=""/>
        <dsp:cNvSpPr/>
      </dsp:nvSpPr>
      <dsp:spPr>
        <a:xfrm>
          <a:off x="3643119" y="133581"/>
          <a:ext cx="1247791" cy="79234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kern="1200" dirty="0" smtClean="0"/>
            <a:t>ΕΞΕΤΑΣΗ ΠΕΡΙΒΑΛΛΟΝΤΟΣ</a:t>
          </a:r>
          <a:endParaRPr lang="el-GR" sz="1000" b="1" kern="1200" dirty="0"/>
        </a:p>
      </dsp:txBody>
      <dsp:txXfrm>
        <a:off x="3643119" y="133581"/>
        <a:ext cx="1247791" cy="792347"/>
      </dsp:txXfrm>
    </dsp:sp>
    <dsp:sp modelId="{55AE77C1-0923-4158-BA18-4DED3CBFD7B1}">
      <dsp:nvSpPr>
        <dsp:cNvPr id="0" name=""/>
        <dsp:cNvSpPr/>
      </dsp:nvSpPr>
      <dsp:spPr>
        <a:xfrm>
          <a:off x="2741936" y="1157117"/>
          <a:ext cx="1247791" cy="79234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0C65482-1DC9-4E1C-A051-E29F7AAA11A1}">
      <dsp:nvSpPr>
        <dsp:cNvPr id="0" name=""/>
        <dsp:cNvSpPr/>
      </dsp:nvSpPr>
      <dsp:spPr>
        <a:xfrm>
          <a:off x="2880580" y="1288829"/>
          <a:ext cx="1247791" cy="79234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kern="1200" dirty="0" smtClean="0"/>
            <a:t>ΕΞΩΤΕΡΙΚΗ ΑΝΑΛΥΣΗ</a:t>
          </a:r>
          <a:endParaRPr lang="el-GR" sz="1000" b="1" kern="1200" dirty="0"/>
        </a:p>
      </dsp:txBody>
      <dsp:txXfrm>
        <a:off x="2880580" y="1288829"/>
        <a:ext cx="1247791" cy="792347"/>
      </dsp:txXfrm>
    </dsp:sp>
    <dsp:sp modelId="{117B7494-B7C2-4BF7-885C-742F2C111C99}">
      <dsp:nvSpPr>
        <dsp:cNvPr id="0" name=""/>
        <dsp:cNvSpPr/>
      </dsp:nvSpPr>
      <dsp:spPr>
        <a:xfrm>
          <a:off x="1979397" y="2312365"/>
          <a:ext cx="1247791" cy="79234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84933F-8A7B-44A8-8665-641DBDC9B46A}">
      <dsp:nvSpPr>
        <dsp:cNvPr id="0" name=""/>
        <dsp:cNvSpPr/>
      </dsp:nvSpPr>
      <dsp:spPr>
        <a:xfrm>
          <a:off x="2118040" y="2444076"/>
          <a:ext cx="1247791" cy="79234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kern="1200" dirty="0" smtClean="0"/>
            <a:t>ΜΑΚΡΟΠΕΡΙΒΑΛΛΟΝ</a:t>
          </a:r>
          <a:endParaRPr lang="el-GR" sz="1000" b="1" kern="1200" dirty="0"/>
        </a:p>
      </dsp:txBody>
      <dsp:txXfrm>
        <a:off x="2118040" y="2444076"/>
        <a:ext cx="1247791" cy="792347"/>
      </dsp:txXfrm>
    </dsp:sp>
    <dsp:sp modelId="{A0595DDD-0520-4D25-A6F3-FE585737AED8}">
      <dsp:nvSpPr>
        <dsp:cNvPr id="0" name=""/>
        <dsp:cNvSpPr/>
      </dsp:nvSpPr>
      <dsp:spPr>
        <a:xfrm>
          <a:off x="1979397" y="3467612"/>
          <a:ext cx="1247791" cy="7923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90FCBE-A010-4ED2-8FFA-10D73120EEEE}">
      <dsp:nvSpPr>
        <dsp:cNvPr id="0" name=""/>
        <dsp:cNvSpPr/>
      </dsp:nvSpPr>
      <dsp:spPr>
        <a:xfrm>
          <a:off x="2118040" y="3599323"/>
          <a:ext cx="1247791" cy="79234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PEST - DG</a:t>
          </a:r>
          <a:endParaRPr lang="el-GR" sz="1000" b="1" kern="1200" dirty="0"/>
        </a:p>
      </dsp:txBody>
      <dsp:txXfrm>
        <a:off x="2118040" y="3599323"/>
        <a:ext cx="1247791" cy="792347"/>
      </dsp:txXfrm>
    </dsp:sp>
    <dsp:sp modelId="{7EBB2700-F639-41F5-87EA-64AB23A299C5}">
      <dsp:nvSpPr>
        <dsp:cNvPr id="0" name=""/>
        <dsp:cNvSpPr/>
      </dsp:nvSpPr>
      <dsp:spPr>
        <a:xfrm>
          <a:off x="3504476" y="2312365"/>
          <a:ext cx="1247791" cy="79234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1487D8F-F210-48DD-A23C-E0F4DC08AB36}">
      <dsp:nvSpPr>
        <dsp:cNvPr id="0" name=""/>
        <dsp:cNvSpPr/>
      </dsp:nvSpPr>
      <dsp:spPr>
        <a:xfrm>
          <a:off x="3643119" y="2444076"/>
          <a:ext cx="1247791" cy="79234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kern="1200" dirty="0" smtClean="0"/>
            <a:t>ΜΙΚΡΟΠΕΡΙΒΑΛΛΟΝ</a:t>
          </a:r>
          <a:endParaRPr lang="el-GR" sz="1000" b="1" kern="1200" dirty="0"/>
        </a:p>
      </dsp:txBody>
      <dsp:txXfrm>
        <a:off x="3643119" y="2444076"/>
        <a:ext cx="1247791" cy="792347"/>
      </dsp:txXfrm>
    </dsp:sp>
    <dsp:sp modelId="{41C3770C-230C-441C-8E2C-EAAAF28D4A15}">
      <dsp:nvSpPr>
        <dsp:cNvPr id="0" name=""/>
        <dsp:cNvSpPr/>
      </dsp:nvSpPr>
      <dsp:spPr>
        <a:xfrm>
          <a:off x="3504476" y="3467612"/>
          <a:ext cx="1247791" cy="7923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3313BA-8EAF-4231-A1A6-043F2D988E31}">
      <dsp:nvSpPr>
        <dsp:cNvPr id="0" name=""/>
        <dsp:cNvSpPr/>
      </dsp:nvSpPr>
      <dsp:spPr>
        <a:xfrm>
          <a:off x="3643119" y="3599323"/>
          <a:ext cx="1247791" cy="79234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kern="1200" dirty="0" smtClean="0"/>
            <a:t>ΤΟ ΜΟΝΤΕΛΟ ΤΩΝ </a:t>
          </a:r>
          <a:r>
            <a:rPr lang="en-US" sz="1000" b="1" kern="1200" dirty="0" smtClean="0"/>
            <a:t>5</a:t>
          </a:r>
          <a:r>
            <a:rPr lang="el-GR" sz="1000" b="1" kern="1200" dirty="0" smtClean="0"/>
            <a:t> ΔΥΝΑΜΕΩΝ ΤΟΥ </a:t>
          </a:r>
          <a:r>
            <a:rPr lang="en-US" sz="1000" b="1" kern="1200" dirty="0" smtClean="0"/>
            <a:t>PORTER</a:t>
          </a:r>
          <a:endParaRPr lang="el-GR" sz="1000" b="1" kern="1200" dirty="0"/>
        </a:p>
      </dsp:txBody>
      <dsp:txXfrm>
        <a:off x="3643119" y="3599323"/>
        <a:ext cx="1247791" cy="792347"/>
      </dsp:txXfrm>
    </dsp:sp>
    <dsp:sp modelId="{0346EF46-AB38-4819-B257-CAC3D76DDF6A}">
      <dsp:nvSpPr>
        <dsp:cNvPr id="0" name=""/>
        <dsp:cNvSpPr/>
      </dsp:nvSpPr>
      <dsp:spPr>
        <a:xfrm>
          <a:off x="4267015" y="1157117"/>
          <a:ext cx="1247791" cy="79234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33751A-B451-46E2-9350-AC41262E12CB}">
      <dsp:nvSpPr>
        <dsp:cNvPr id="0" name=""/>
        <dsp:cNvSpPr/>
      </dsp:nvSpPr>
      <dsp:spPr>
        <a:xfrm>
          <a:off x="4405658" y="1288829"/>
          <a:ext cx="1247791" cy="79234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kern="1200" dirty="0" smtClean="0">
              <a:solidFill>
                <a:schemeClr val="bg1">
                  <a:lumMod val="75000"/>
                </a:schemeClr>
              </a:solidFill>
            </a:rPr>
            <a:t>ΕΣΩΤΕΡΙΚΗ ΑΝΑΛΥΣΗ</a:t>
          </a:r>
          <a:endParaRPr lang="el-GR" sz="1000" b="1" kern="1200" dirty="0">
            <a:solidFill>
              <a:schemeClr val="bg1">
                <a:lumMod val="75000"/>
              </a:schemeClr>
            </a:solidFill>
          </a:endParaRPr>
        </a:p>
      </dsp:txBody>
      <dsp:txXfrm>
        <a:off x="4405658" y="1288829"/>
        <a:ext cx="1247791" cy="7923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847882-8F05-4468-A245-394F65A8FE10}">
      <dsp:nvSpPr>
        <dsp:cNvPr id="0" name=""/>
        <dsp:cNvSpPr/>
      </dsp:nvSpPr>
      <dsp:spPr>
        <a:xfrm>
          <a:off x="1650134" y="1041976"/>
          <a:ext cx="3125931" cy="3125931"/>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1C34138-2B67-4391-BA18-EE521D42807F}">
      <dsp:nvSpPr>
        <dsp:cNvPr id="0" name=""/>
        <dsp:cNvSpPr/>
      </dsp:nvSpPr>
      <dsp:spPr>
        <a:xfrm>
          <a:off x="2275321" y="1667163"/>
          <a:ext cx="1875558" cy="1875558"/>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C3F81FD-80E9-46AF-9E15-D9DCF6C84DE8}">
      <dsp:nvSpPr>
        <dsp:cNvPr id="0" name=""/>
        <dsp:cNvSpPr/>
      </dsp:nvSpPr>
      <dsp:spPr>
        <a:xfrm>
          <a:off x="2900507" y="2292349"/>
          <a:ext cx="625186" cy="62518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B9F9CF9-3964-4AFD-BC83-FA137817949F}">
      <dsp:nvSpPr>
        <dsp:cNvPr id="0" name=""/>
        <dsp:cNvSpPr/>
      </dsp:nvSpPr>
      <dsp:spPr>
        <a:xfrm>
          <a:off x="5297054" y="0"/>
          <a:ext cx="1562965" cy="91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l-GR" sz="1800" b="1" kern="1200" dirty="0" smtClean="0"/>
            <a:t>Επιχείρηση</a:t>
          </a:r>
          <a:endParaRPr lang="el-GR" sz="1800" b="1" kern="1200" dirty="0"/>
        </a:p>
      </dsp:txBody>
      <dsp:txXfrm>
        <a:off x="5297054" y="0"/>
        <a:ext cx="1562965" cy="911729"/>
      </dsp:txXfrm>
    </dsp:sp>
    <dsp:sp modelId="{202B062C-CE1E-49CE-9D2A-4734EBE15AB8}">
      <dsp:nvSpPr>
        <dsp:cNvPr id="0" name=""/>
        <dsp:cNvSpPr/>
      </dsp:nvSpPr>
      <dsp:spPr>
        <a:xfrm>
          <a:off x="4906313" y="455864"/>
          <a:ext cx="390741"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35C0104A-329D-4A5D-80E4-004C35E04DEC}">
      <dsp:nvSpPr>
        <dsp:cNvPr id="0" name=""/>
        <dsp:cNvSpPr/>
      </dsp:nvSpPr>
      <dsp:spPr>
        <a:xfrm rot="5400000">
          <a:off x="2984647" y="684839"/>
          <a:ext cx="2148556" cy="1691649"/>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E31DD393-DA9C-4294-B11B-6CD41C1F9D76}">
      <dsp:nvSpPr>
        <dsp:cNvPr id="0" name=""/>
        <dsp:cNvSpPr/>
      </dsp:nvSpPr>
      <dsp:spPr>
        <a:xfrm>
          <a:off x="5297054" y="790661"/>
          <a:ext cx="1562965" cy="115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l-GR" sz="1400" b="1" kern="1200" dirty="0" err="1" smtClean="0"/>
            <a:t>Μικροπεριβάλλον</a:t>
          </a:r>
          <a:r>
            <a:rPr lang="el-GR" sz="1400" b="1" kern="1200" dirty="0" smtClean="0"/>
            <a:t> </a:t>
          </a:r>
          <a:r>
            <a:rPr lang="el-GR" sz="1400" kern="1200" dirty="0" smtClean="0"/>
            <a:t>: αναφέρεται στο άμεσο κλαδικό περιβάλλον της επιχείρησης.</a:t>
          </a:r>
          <a:endParaRPr lang="el-GR" sz="1400" kern="1200" dirty="0"/>
        </a:p>
      </dsp:txBody>
      <dsp:txXfrm>
        <a:off x="5297054" y="790661"/>
        <a:ext cx="1562965" cy="1153867"/>
      </dsp:txXfrm>
    </dsp:sp>
    <dsp:sp modelId="{ED70EA95-ED25-47A7-978D-ED93DDA30766}">
      <dsp:nvSpPr>
        <dsp:cNvPr id="0" name=""/>
        <dsp:cNvSpPr/>
      </dsp:nvSpPr>
      <dsp:spPr>
        <a:xfrm>
          <a:off x="4906313" y="1367594"/>
          <a:ext cx="390741"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91689ED2-6E91-402F-8195-54FE436539BA}">
      <dsp:nvSpPr>
        <dsp:cNvPr id="0" name=""/>
        <dsp:cNvSpPr/>
      </dsp:nvSpPr>
      <dsp:spPr>
        <a:xfrm rot="5400000">
          <a:off x="3445826" y="1582346"/>
          <a:ext cx="1674248" cy="1243599"/>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C1B513A2-E048-430D-8450-EA9556C1D3FB}">
      <dsp:nvSpPr>
        <dsp:cNvPr id="0" name=""/>
        <dsp:cNvSpPr/>
      </dsp:nvSpPr>
      <dsp:spPr>
        <a:xfrm>
          <a:off x="5308354" y="2021829"/>
          <a:ext cx="1562965" cy="1057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l-GR" sz="1400" b="1" kern="1200" dirty="0" err="1" smtClean="0"/>
            <a:t>Μακροπεριβάλλον</a:t>
          </a:r>
          <a:r>
            <a:rPr lang="el-GR" sz="1400" b="1" kern="1200" dirty="0" smtClean="0"/>
            <a:t> : </a:t>
          </a:r>
          <a:r>
            <a:rPr lang="el-GR" sz="1400" kern="1200" dirty="0" smtClean="0"/>
            <a:t>επηρεάζει την επιχείρηση αλλά και κάθε επιχείρηση που λειτουργεί στην ίδια χώρα</a:t>
          </a:r>
          <a:endParaRPr lang="el-GR" sz="1400" kern="1200" dirty="0"/>
        </a:p>
      </dsp:txBody>
      <dsp:txXfrm>
        <a:off x="5308354" y="2021829"/>
        <a:ext cx="1562965" cy="1057159"/>
      </dsp:txXfrm>
    </dsp:sp>
    <dsp:sp modelId="{B364FFF5-C566-40C4-B97E-A97C6108CE1C}">
      <dsp:nvSpPr>
        <dsp:cNvPr id="0" name=""/>
        <dsp:cNvSpPr/>
      </dsp:nvSpPr>
      <dsp:spPr>
        <a:xfrm>
          <a:off x="4906313" y="2279324"/>
          <a:ext cx="390741"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5674E256-6C44-4706-9285-11287B180905}">
      <dsp:nvSpPr>
        <dsp:cNvPr id="0" name=""/>
        <dsp:cNvSpPr/>
      </dsp:nvSpPr>
      <dsp:spPr>
        <a:xfrm rot="5400000">
          <a:off x="3907578" y="2479123"/>
          <a:ext cx="1196189" cy="795549"/>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07/11/2015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7/11/2015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ibtime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energypress.g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hyperlink" Target="http://www.tovima.gr/finance/article%2024/07/1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trategicmanagementinsight.com/" TargetMode="External"/><Relationship Id="rId5" Type="http://schemas.openxmlformats.org/officeDocument/2006/relationships/hyperlink" Target="http://www.themanager.org/Models/P5F_2.htm" TargetMode="External"/><Relationship Id="rId4" Type="http://schemas.openxmlformats.org/officeDocument/2006/relationships/hyperlink" Target="http://www.seaa.gr/el/content/5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pPr algn="l"/>
            <a:r>
              <a:rPr lang="el-GR" sz="4000" dirty="0" smtClean="0">
                <a:cs typeface="Segoe UI" pitchFamily="18" charset="0"/>
              </a:rPr>
              <a:t>Επιχειρησιακή Στρατηγική και Πολίτικη</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Στρατηγική Ανάλυση του Εξωτερικού Περιβάλλοντος</a:t>
            </a:r>
          </a:p>
          <a:p>
            <a:r>
              <a:rPr lang="el-GR" altLang="zh-CN" sz="3600" b="1" dirty="0" err="1" smtClean="0">
                <a:cs typeface="Segoe UI" pitchFamily="18" charset="0"/>
              </a:rPr>
              <a:t>Τριάρχη</a:t>
            </a:r>
            <a:r>
              <a:rPr lang="el-GR" altLang="zh-CN" sz="3600" b="1" dirty="0" smtClean="0">
                <a:cs typeface="Segoe UI" pitchFamily="18" charset="0"/>
              </a:rPr>
              <a:t> Ειρήνη</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70000" lnSpcReduction="20000"/>
          </a:bodyPr>
          <a:lstStyle/>
          <a:p>
            <a:pPr marL="0">
              <a:lnSpc>
                <a:spcPct val="80000"/>
              </a:lnSpc>
              <a:buNone/>
            </a:pPr>
            <a:r>
              <a:rPr lang="el-GR" sz="3700" b="1" dirty="0" smtClean="0"/>
              <a:t>Γενικές Διαπιστώσεις για το Σύγχρονο Περιβάλλον</a:t>
            </a:r>
          </a:p>
          <a:p>
            <a:r>
              <a:rPr lang="el-GR" dirty="0" smtClean="0"/>
              <a:t>Συγκεκριμένα αναφέρονται οι αλλαγές στο εξωτερικό περιβάλλον του, που αλλάζουν την παραδοσιακή δομή του κλάδου και οδηγούν στο σχεδιασμό νέας στρατηγικής.</a:t>
            </a:r>
          </a:p>
          <a:p>
            <a:pPr lvl="1">
              <a:lnSpc>
                <a:spcPct val="110000"/>
              </a:lnSpc>
              <a:buFont typeface="Wingdings" pitchFamily="2" charset="2"/>
              <a:buChar char="ü"/>
            </a:pPr>
            <a:r>
              <a:rPr lang="el-GR" dirty="0" smtClean="0"/>
              <a:t>Παγκοσμιοποίηση αγορών</a:t>
            </a:r>
            <a:r>
              <a:rPr lang="en-US" dirty="0" smtClean="0"/>
              <a:t> </a:t>
            </a:r>
            <a:r>
              <a:rPr lang="el-GR" dirty="0" smtClean="0"/>
              <a:t> με χρήση </a:t>
            </a:r>
            <a:r>
              <a:rPr lang="en-US" dirty="0" smtClean="0"/>
              <a:t>e-commerce, internet</a:t>
            </a:r>
          </a:p>
          <a:p>
            <a:pPr lvl="1">
              <a:lnSpc>
                <a:spcPct val="110000"/>
              </a:lnSpc>
              <a:buFont typeface="Wingdings" pitchFamily="2" charset="2"/>
              <a:buChar char="ü"/>
            </a:pPr>
            <a:r>
              <a:rPr lang="el-GR" dirty="0" smtClean="0"/>
              <a:t>Απελευθέρωση της κίνησης κεφαλαίων στη διεθνή τραπεζική αγορά και καθιέρωση του €.</a:t>
            </a:r>
          </a:p>
          <a:p>
            <a:pPr lvl="1">
              <a:lnSpc>
                <a:spcPct val="110000"/>
              </a:lnSpc>
              <a:buFont typeface="Wingdings" pitchFamily="2" charset="2"/>
              <a:buChar char="ü"/>
            </a:pPr>
            <a:r>
              <a:rPr lang="el-GR" dirty="0" smtClean="0"/>
              <a:t>Αυξανόμενος ανταγωνισμός, είσοδος μη παραδοσιακών παικτών  όπως αυτοκινητοβιομηχανίες, ασφαλιστικές-χρηματοπιστωτικές εταιρίες, πολυκαταστήματα, </a:t>
            </a:r>
            <a:r>
              <a:rPr lang="en-US" dirty="0" smtClean="0"/>
              <a:t>supermarkets ,</a:t>
            </a:r>
            <a:r>
              <a:rPr lang="el-GR" dirty="0" smtClean="0"/>
              <a:t>προμηθευτές </a:t>
            </a:r>
            <a:r>
              <a:rPr lang="en-US" dirty="0" smtClean="0"/>
              <a:t>software </a:t>
            </a:r>
            <a:r>
              <a:rPr lang="el-GR" dirty="0" smtClean="0"/>
              <a:t>και </a:t>
            </a:r>
            <a:r>
              <a:rPr lang="en-US" dirty="0" smtClean="0"/>
              <a:t>hardware. </a:t>
            </a:r>
            <a:endParaRPr lang="el-GR" dirty="0" smtClean="0"/>
          </a:p>
          <a:p>
            <a:pPr marL="0">
              <a:lnSpc>
                <a:spcPct val="80000"/>
              </a:lnSpc>
              <a:buNone/>
            </a:pPr>
            <a:endParaRPr lang="el-GR"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70000" lnSpcReduction="20000"/>
          </a:bodyPr>
          <a:lstStyle/>
          <a:p>
            <a:pPr marL="0" indent="0">
              <a:lnSpc>
                <a:spcPct val="80000"/>
              </a:lnSpc>
              <a:buNone/>
            </a:pPr>
            <a:r>
              <a:rPr lang="el-GR" sz="3700" b="1" dirty="0" smtClean="0"/>
              <a:t>Γενικές Διαπιστώσεις για το Σύγχρονο Περιβάλλον</a:t>
            </a:r>
          </a:p>
          <a:p>
            <a:pPr lvl="1">
              <a:lnSpc>
                <a:spcPct val="110000"/>
              </a:lnSpc>
              <a:buFont typeface="Wingdings" pitchFamily="2" charset="2"/>
              <a:buChar char="ü"/>
            </a:pPr>
            <a:r>
              <a:rPr lang="el-GR" dirty="0" smtClean="0"/>
              <a:t>Δημιουργία ηλεκτρονικών καταστημάτων στο διαδίκτυο με ταυτόχρονη αύξηση των συναλλαγών </a:t>
            </a:r>
          </a:p>
          <a:p>
            <a:pPr lvl="2">
              <a:lnSpc>
                <a:spcPct val="110000"/>
              </a:lnSpc>
              <a:buFont typeface="Wingdings" pitchFamily="2" charset="2"/>
              <a:buChar char="Ø"/>
            </a:pPr>
            <a:r>
              <a:rPr lang="el-GR" dirty="0" smtClean="0"/>
              <a:t>π.χ.</a:t>
            </a:r>
            <a:r>
              <a:rPr lang="en-US" dirty="0" smtClean="0"/>
              <a:t> </a:t>
            </a:r>
            <a:r>
              <a:rPr lang="el-GR" dirty="0" smtClean="0"/>
              <a:t>η </a:t>
            </a:r>
            <a:r>
              <a:rPr lang="en-US" dirty="0" smtClean="0"/>
              <a:t>Quicken Loans </a:t>
            </a:r>
            <a:r>
              <a:rPr lang="el-GR" dirty="0" smtClean="0"/>
              <a:t>όπου το 2011 έκλεισε στεγαστικά δάνεια ύψους 30 δισ.$ και έχει ήδη εξελιχτεί στη μεγαλύτερη εταιρεία λιανικής </a:t>
            </a:r>
            <a:r>
              <a:rPr lang="en-US" dirty="0" smtClean="0"/>
              <a:t>online </a:t>
            </a:r>
            <a:r>
              <a:rPr lang="el-GR" dirty="0" smtClean="0"/>
              <a:t>παροχής στεγαστικών δανείων των ΗΠΑ.</a:t>
            </a:r>
          </a:p>
          <a:p>
            <a:pPr lvl="1">
              <a:lnSpc>
                <a:spcPct val="110000"/>
              </a:lnSpc>
              <a:buFont typeface="Wingdings" pitchFamily="2" charset="2"/>
              <a:buChar char="ü"/>
            </a:pPr>
            <a:r>
              <a:rPr lang="el-GR" dirty="0" smtClean="0"/>
              <a:t>Αυξημένες απαιτήσεις των καταναλωτών.</a:t>
            </a:r>
          </a:p>
          <a:p>
            <a:pPr lvl="1">
              <a:lnSpc>
                <a:spcPct val="110000"/>
              </a:lnSpc>
              <a:buFont typeface="Wingdings" pitchFamily="2" charset="2"/>
              <a:buChar char="ü"/>
            </a:pPr>
            <a:r>
              <a:rPr lang="el-GR" dirty="0" smtClean="0"/>
              <a:t>Μεγάλος αριθμός νέων τραπεζικών προϊόντων.</a:t>
            </a:r>
          </a:p>
          <a:p>
            <a:pPr lvl="1">
              <a:lnSpc>
                <a:spcPct val="110000"/>
              </a:lnSpc>
              <a:buFont typeface="Wingdings" pitchFamily="2" charset="2"/>
              <a:buChar char="ü"/>
            </a:pPr>
            <a:r>
              <a:rPr lang="el-GR" dirty="0" smtClean="0"/>
              <a:t>Την παγκόσμια χρηματοοικονομική κρίση και στρατηγικής </a:t>
            </a:r>
            <a:r>
              <a:rPr lang="en-US" dirty="0" smtClean="0"/>
              <a:t>bail- in </a:t>
            </a:r>
            <a:r>
              <a:rPr lang="el-GR" dirty="0" smtClean="0"/>
              <a:t>όπως το «κούρεμα» των ελληνικών ομολόγων όπου οδήγησαν στην καταγραφή ζημιών σε πολλές τράπεζες.</a:t>
            </a:r>
          </a:p>
          <a:p>
            <a:pPr marL="0" indent="0">
              <a:lnSpc>
                <a:spcPct val="80000"/>
              </a:lnSpc>
              <a:buNone/>
            </a:pPr>
            <a:endParaRPr lang="el-GR" b="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graphicFrame>
        <p:nvGraphicFramePr>
          <p:cNvPr id="5" name="4 - Γράφημα"/>
          <p:cNvGraphicFramePr/>
          <p:nvPr/>
        </p:nvGraphicFramePr>
        <p:xfrm>
          <a:off x="1907704" y="1774567"/>
          <a:ext cx="2887506" cy="39404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 Γράφημα"/>
          <p:cNvGraphicFramePr/>
          <p:nvPr/>
        </p:nvGraphicFramePr>
        <p:xfrm>
          <a:off x="5076056" y="1896753"/>
          <a:ext cx="2952328" cy="3818247"/>
        </p:xfrm>
        <a:graphic>
          <a:graphicData uri="http://schemas.openxmlformats.org/drawingml/2006/chart">
            <c:chart xmlns:c="http://schemas.openxmlformats.org/drawingml/2006/chart" xmlns:r="http://schemas.openxmlformats.org/officeDocument/2006/relationships" r:id="rId3"/>
          </a:graphicData>
        </a:graphic>
      </p:graphicFrame>
      <p:sp>
        <p:nvSpPr>
          <p:cNvPr id="7" name="6 - Ορθογώνιο"/>
          <p:cNvSpPr/>
          <p:nvPr/>
        </p:nvSpPr>
        <p:spPr>
          <a:xfrm>
            <a:off x="6084168" y="1201316"/>
            <a:ext cx="2438937" cy="492443"/>
          </a:xfrm>
          <a:prstGeom prst="rect">
            <a:avLst/>
          </a:prstGeom>
        </p:spPr>
        <p:txBody>
          <a:bodyPr wrap="none">
            <a:spAutoFit/>
          </a:bodyPr>
          <a:lstStyle/>
          <a:p>
            <a:r>
              <a:rPr lang="el-GR" sz="2600" b="1" dirty="0" smtClean="0"/>
              <a:t>παράδειγμα </a:t>
            </a:r>
            <a:r>
              <a:rPr lang="el-GR" sz="2600" b="1" dirty="0" err="1" smtClean="0"/>
              <a:t>οτε</a:t>
            </a:r>
            <a:endParaRPr lang="en-US" sz="2600" b="1" dirty="0"/>
          </a:p>
        </p:txBody>
      </p:sp>
      <p:sp>
        <p:nvSpPr>
          <p:cNvPr id="8" name="7 - Ορθογώνιο"/>
          <p:cNvSpPr/>
          <p:nvPr/>
        </p:nvSpPr>
        <p:spPr>
          <a:xfrm>
            <a:off x="323528" y="1201316"/>
            <a:ext cx="4572000" cy="690638"/>
          </a:xfrm>
          <a:prstGeom prst="rect">
            <a:avLst/>
          </a:prstGeom>
        </p:spPr>
        <p:txBody>
          <a:bodyPr>
            <a:spAutoFit/>
          </a:bodyPr>
          <a:lstStyle/>
          <a:p>
            <a:pPr>
              <a:lnSpc>
                <a:spcPct val="80000"/>
              </a:lnSpc>
            </a:pPr>
            <a:r>
              <a:rPr lang="el-GR" sz="2400" b="1" dirty="0" smtClean="0"/>
              <a:t>Γενικές Διαπιστώσεις για το Σύγχρονο Περιβάλλον</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
        <p:nvSpPr>
          <p:cNvPr id="5" name="3 - Θέση κειμένου"/>
          <p:cNvSpPr txBox="1">
            <a:spLocks/>
          </p:cNvSpPr>
          <p:nvPr/>
        </p:nvSpPr>
        <p:spPr>
          <a:xfrm>
            <a:off x="0" y="1273324"/>
            <a:ext cx="5004048" cy="3672408"/>
          </a:xfrm>
          <a:prstGeom prst="rect">
            <a:avLst/>
          </a:prstGeom>
        </p:spPr>
        <p:txBody>
          <a:bodyPr>
            <a:normAutofit fontScale="25000" lnSpcReduction="20000"/>
          </a:bodyPr>
          <a:lstStyle/>
          <a:p>
            <a:pPr marL="342900" marR="0" lvl="0" indent="-342900" algn="l" defTabSz="914400" rtl="0" eaLnBrk="1" fontAlgn="auto" latinLnBrk="0" hangingPunct="1">
              <a:lnSpc>
                <a:spcPct val="95000"/>
              </a:lnSpc>
              <a:spcBef>
                <a:spcPct val="20000"/>
              </a:spcBef>
              <a:spcAft>
                <a:spcPts val="0"/>
              </a:spcAft>
              <a:buClrTx/>
              <a:buSzTx/>
              <a:buFont typeface="Arial" pitchFamily="34" charset="0"/>
              <a:buChar char="•"/>
              <a:tabLst/>
              <a:defRPr/>
            </a:pPr>
            <a:r>
              <a:rPr kumimoji="0" lang="el-GR" sz="8000" b="0" i="0" u="none" strike="noStrike" kern="1200" cap="none" spc="0" normalizeH="0" baseline="0" noProof="0" dirty="0" smtClean="0">
                <a:ln>
                  <a:noFill/>
                </a:ln>
                <a:solidFill>
                  <a:schemeClr val="tx1"/>
                </a:solidFill>
                <a:effectLst/>
                <a:uLnTx/>
                <a:uFillTx/>
                <a:latin typeface="+mn-lt"/>
                <a:ea typeface="+mn-ea"/>
                <a:cs typeface="+mn-cs"/>
              </a:rPr>
              <a:t>Δεκαετία ‘90 ο Ο.Τ.Ε. δεν είχε ανταγωνιστή. </a:t>
            </a:r>
          </a:p>
          <a:p>
            <a:pPr marL="342900" marR="0" lvl="0" indent="-342900" algn="l" defTabSz="914400" rtl="0" eaLnBrk="1" fontAlgn="auto" latinLnBrk="0" hangingPunct="1">
              <a:lnSpc>
                <a:spcPct val="95000"/>
              </a:lnSpc>
              <a:spcBef>
                <a:spcPct val="20000"/>
              </a:spcBef>
              <a:spcAft>
                <a:spcPts val="0"/>
              </a:spcAft>
              <a:buClrTx/>
              <a:buSzTx/>
              <a:buFont typeface="Arial" pitchFamily="34" charset="0"/>
              <a:buChar char="•"/>
              <a:tabLst/>
              <a:defRPr/>
            </a:pPr>
            <a:r>
              <a:rPr kumimoji="0" lang="el-GR" sz="8000" b="0" i="0" u="none" strike="noStrike" kern="1200" cap="none" spc="0" normalizeH="0" baseline="0" noProof="0" dirty="0" smtClean="0">
                <a:ln>
                  <a:noFill/>
                </a:ln>
                <a:solidFill>
                  <a:schemeClr val="tx1"/>
                </a:solidFill>
                <a:effectLst/>
                <a:uLnTx/>
                <a:uFillTx/>
                <a:latin typeface="+mn-lt"/>
                <a:ea typeface="+mn-ea"/>
                <a:cs typeface="+mn-cs"/>
              </a:rPr>
              <a:t>Σημερινοί ανταγωνιστές στην κινητή τηλεφωνία: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VODAFONE, WIND</a:t>
            </a:r>
            <a:r>
              <a:rPr kumimoji="0" lang="el-GR" sz="8000" b="0" i="0" u="none" strike="noStrike" kern="1200" cap="none" spc="0" normalizeH="0" baseline="0" noProof="0" dirty="0" smtClean="0">
                <a:ln>
                  <a:noFill/>
                </a:ln>
                <a:solidFill>
                  <a:schemeClr val="tx1"/>
                </a:solidFill>
                <a:effectLst/>
                <a:uLnTx/>
                <a:uFillTx/>
                <a:latin typeface="+mn-lt"/>
                <a:ea typeface="+mn-ea"/>
                <a:cs typeface="+mn-cs"/>
              </a:rPr>
              <a:t>, στην σταθερή: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ON-TELECOMS, FORTHNET, CYTA, </a:t>
            </a:r>
            <a:r>
              <a:rPr kumimoji="0" lang="el-GR" sz="8000" b="0" i="0" u="none" strike="noStrike" kern="1200" cap="none" spc="0" normalizeH="0" baseline="0" noProof="0" dirty="0" smtClean="0">
                <a:ln>
                  <a:noFill/>
                </a:ln>
                <a:solidFill>
                  <a:schemeClr val="tx1"/>
                </a:solidFill>
                <a:effectLst/>
                <a:uLnTx/>
                <a:uFillTx/>
                <a:latin typeface="+mn-lt"/>
                <a:ea typeface="+mn-ea"/>
                <a:cs typeface="+mn-cs"/>
              </a:rPr>
              <a:t>ΗΕ</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LLAS ON LINE</a:t>
            </a:r>
            <a:r>
              <a:rPr kumimoji="0" lang="el-GR" sz="8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5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To 2012 o OTE </a:t>
            </a:r>
            <a:r>
              <a:rPr kumimoji="0" lang="el-GR" sz="8000" b="0" i="0" u="none" strike="noStrike" kern="1200" cap="none" spc="0" normalizeH="0" baseline="0" noProof="0" dirty="0" smtClean="0">
                <a:ln>
                  <a:noFill/>
                </a:ln>
                <a:solidFill>
                  <a:schemeClr val="tx1"/>
                </a:solidFill>
                <a:effectLst/>
                <a:uLnTx/>
                <a:uFillTx/>
                <a:latin typeface="+mn-lt"/>
                <a:ea typeface="+mn-ea"/>
                <a:cs typeface="+mn-cs"/>
              </a:rPr>
              <a:t>έχει χάσει σημαντικό % της αγοράς σταθερής τηλεφωνίας καθώς η επιθετική τιμολογιακή πολιτική των ανταγωνιστών του και η οικονομική κρίση που οδηγεί τα νοικοκυριά σε περιορισμό των δαπανών τους, του έχει προκαλέσει προβλήματα. </a:t>
            </a:r>
          </a:p>
          <a:p>
            <a:pPr marL="342900" marR="0" lvl="0" indent="-342900" algn="l" defTabSz="914400" rtl="0" eaLnBrk="1" fontAlgn="auto" latinLnBrk="0" hangingPunct="1">
              <a:lnSpc>
                <a:spcPct val="95000"/>
              </a:lnSpc>
              <a:spcBef>
                <a:spcPct val="20000"/>
              </a:spcBef>
              <a:spcAft>
                <a:spcPts val="0"/>
              </a:spcAft>
              <a:buClrTx/>
              <a:buSzTx/>
              <a:buFont typeface="Arial" pitchFamily="34" charset="0"/>
              <a:buChar char="•"/>
              <a:tabLst/>
              <a:defRPr/>
            </a:pPr>
            <a:r>
              <a:rPr kumimoji="0" lang="el-GR" sz="8000" b="0" i="0" u="none" strike="noStrike" kern="1200" cap="none" spc="0" normalizeH="0" baseline="0" noProof="0" dirty="0" smtClean="0">
                <a:ln>
                  <a:noFill/>
                </a:ln>
                <a:solidFill>
                  <a:schemeClr val="tx1"/>
                </a:solidFill>
                <a:effectLst/>
                <a:uLnTx/>
                <a:uFillTx/>
                <a:latin typeface="+mn-lt"/>
                <a:ea typeface="+mn-ea"/>
                <a:cs typeface="+mn-cs"/>
              </a:rPr>
              <a:t>Η ανταπόκριση των καθιερωμένων επιχειρήσεων όταν βρεθούν αντιμέτωπες  με μεγάλες αλλαγές  στο περιβάλλον τους έχει δείξει  ότι στην πλειοψηφία είτε αδυνατούν να αντιδράσουν είτε αντιδρούν με λάθος τρόπο.</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4 - Θέση περιεχομένου" descr="assets_LARGE_t_942_43791236.JPG"/>
          <p:cNvPicPr>
            <a:picLocks noGrp="1" noChangeAspect="1"/>
          </p:cNvPicPr>
          <p:nvPr>
            <p:ph idx="1"/>
          </p:nvPr>
        </p:nvPicPr>
        <p:blipFill>
          <a:blip r:embed="rId2" cstate="print"/>
          <a:stretch>
            <a:fillRect/>
          </a:stretch>
        </p:blipFill>
        <p:spPr>
          <a:xfrm>
            <a:off x="4932040" y="1417340"/>
            <a:ext cx="4211960" cy="263419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dirty="0" smtClean="0"/>
              <a:t>Εξωτερικό Περιβάλλον</a:t>
            </a:r>
            <a:br>
              <a:rPr lang="el-GR" dirty="0" smtClean="0"/>
            </a:br>
            <a:endParaRPr lang="en-US" dirty="0"/>
          </a:p>
        </p:txBody>
      </p:sp>
      <p:sp>
        <p:nvSpPr>
          <p:cNvPr id="6" name="5 - Θέση κειμένου"/>
          <p:cNvSpPr>
            <a:spLocks noGrp="1"/>
          </p:cNvSpPr>
          <p:nvPr>
            <p:ph type="body" idx="1"/>
          </p:nvPr>
        </p:nvSpPr>
        <p:spPr/>
        <p:txBody>
          <a:bodyPr>
            <a:normAutofit/>
          </a:bodyPr>
          <a:lstStyle/>
          <a:p>
            <a:r>
              <a:rPr lang="el-GR" altLang="zh-CN" sz="3600" b="1" dirty="0" smtClean="0">
                <a:cs typeface="Segoe UI" pitchFamily="18" charset="0"/>
              </a:rPr>
              <a:t>Στρατηγική Ανάλυση του Εξωτερικού Περιβάλλοντος</a:t>
            </a:r>
            <a:endParaRPr lang="en-US" sz="3600" dirty="0"/>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273324"/>
            <a:ext cx="8229600" cy="4176464"/>
          </a:xfrm>
        </p:spPr>
        <p:txBody>
          <a:bodyPr>
            <a:normAutofit fontScale="85000" lnSpcReduction="20000"/>
          </a:bodyPr>
          <a:lstStyle/>
          <a:p>
            <a:pPr marL="0" indent="0">
              <a:lnSpc>
                <a:spcPct val="80000"/>
              </a:lnSpc>
              <a:buNone/>
            </a:pPr>
            <a:r>
              <a:rPr lang="el-GR" sz="3100" b="1" dirty="0" smtClean="0"/>
              <a:t>Στρατηγική Ανάλυση του Εξωτερικού Περιβάλλοντος</a:t>
            </a:r>
          </a:p>
          <a:p>
            <a:r>
              <a:rPr lang="el-GR" sz="2400" dirty="0" smtClean="0"/>
              <a:t>Έστω είμαστε στη θέση ενός διευθυντικού στελέχους μιας επιχείρησης.</a:t>
            </a:r>
          </a:p>
          <a:p>
            <a:r>
              <a:rPr lang="el-GR" sz="2400" dirty="0" smtClean="0"/>
              <a:t>Στόχος μας η μελέτη, η κατανόηση του εξωτερικού περιβάλλοντος ώστε η επιχείρησή μας να ανταποκριθεί στις προκλήσεις που απορρέουν από αυτό.</a:t>
            </a:r>
          </a:p>
          <a:p>
            <a:r>
              <a:rPr lang="el-GR" sz="2400" dirty="0" smtClean="0"/>
              <a:t>Ακολουθεί η λίστα από τις αλλαγές όπου πρέπει: </a:t>
            </a:r>
          </a:p>
          <a:p>
            <a:pPr marL="914400" lvl="1" indent="-914400">
              <a:buFont typeface="+mj-lt"/>
              <a:buAutoNum type="arabicPeriod"/>
            </a:pPr>
            <a:r>
              <a:rPr lang="el-GR" sz="2400" dirty="0" smtClean="0"/>
              <a:t>Να κατανοήσουμε τι αλλάζει,</a:t>
            </a:r>
          </a:p>
          <a:p>
            <a:pPr marL="914400" lvl="1" indent="-914400">
              <a:buFont typeface="+mj-lt"/>
              <a:buAutoNum type="arabicPeriod"/>
            </a:pPr>
            <a:r>
              <a:rPr lang="el-GR" sz="2400" dirty="0" smtClean="0"/>
              <a:t>Ποιες από τις αλλαγές αυτές και με ποιο τρόπο επηρεάζουν τον κλάδο μας και την επιχείρησή μας ( Βλ. παραδείγματα σύγχρονων τάσεων που επηρεάζουν το επιχειρησιακό περιβάλλον)</a:t>
            </a:r>
          </a:p>
          <a:p>
            <a:pPr marL="914400" lvl="1" indent="-914400">
              <a:buFont typeface="+mj-lt"/>
              <a:buAutoNum type="arabicPeriod"/>
            </a:pPr>
            <a:r>
              <a:rPr lang="el-GR" sz="2400" dirty="0" smtClean="0"/>
              <a:t>Πως ανταποκρινόμαστε σε αυτές τις αλλαγές ( οι αποφάσεις μας δημιουργούν τη στρατηγικής μας)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62500" lnSpcReduction="20000"/>
          </a:bodyPr>
          <a:lstStyle/>
          <a:p>
            <a:pPr marL="0" indent="0">
              <a:buNone/>
            </a:pPr>
            <a:r>
              <a:rPr lang="el-GR" sz="3800" b="1" dirty="0" smtClean="0"/>
              <a:t>Παραδείγματα Σύγχρονων Τάσεων που Επηρεάζουν το Επιχειρησιακό Περιβάλλον Παγκοσμίως (1/2)</a:t>
            </a:r>
          </a:p>
          <a:p>
            <a:r>
              <a:rPr lang="el-GR" dirty="0" smtClean="0"/>
              <a:t>Η λίστα των 20 μεγαλύτερων τραπεζών στις Η.Π.Α. το 2012 περιλαμβάνει μόνο επτά από τις τράπεζες που ήταν στην αντίστοιχη λίστα του 2002. </a:t>
            </a:r>
            <a:r>
              <a:rPr lang="el-GR" sz="2800" dirty="0" smtClean="0"/>
              <a:t>(</a:t>
            </a:r>
            <a:r>
              <a:rPr lang="el-GR" sz="2800" dirty="0" err="1" smtClean="0"/>
              <a:t>Παπαδάκης,Β</a:t>
            </a:r>
            <a:r>
              <a:rPr lang="el-GR" sz="2800" dirty="0" smtClean="0"/>
              <a:t>.)</a:t>
            </a:r>
          </a:p>
          <a:p>
            <a:r>
              <a:rPr lang="el-GR" dirty="0" smtClean="0"/>
              <a:t>Η Κίνα από το 2009 που ξεπέρασε τις ΗΠΑ ως μεγαλύτερη αγορά του κόσμου για νέα αυτοκίνητα συνεχίζει ακάθεκτη μέχρι σήμερα καθώς για το πρώτο εξάμηνο του 2014 αναφέρεται ότι οι κινέζοι καταναλωτές αγόρασαν 3,7 εκ. νέα αυτοκίνητα. </a:t>
            </a:r>
            <a:r>
              <a:rPr lang="el-GR" sz="2800" dirty="0" smtClean="0"/>
              <a:t>(</a:t>
            </a:r>
            <a:r>
              <a:rPr lang="en-GB" sz="2800" dirty="0" smtClean="0">
                <a:hlinkClick r:id="rId2"/>
              </a:rPr>
              <a:t>www.ibtimes.com</a:t>
            </a:r>
            <a:r>
              <a:rPr lang="el-GR" sz="2800" dirty="0" smtClean="0"/>
              <a:t>)</a:t>
            </a:r>
          </a:p>
          <a:p>
            <a:r>
              <a:rPr lang="el-GR" dirty="0" smtClean="0"/>
              <a:t>Ο μέσος ετήσιος ρυθμός αύξησης της μεσαίας τάξης στην Κίνα αναμένεται να είναι 11%</a:t>
            </a:r>
            <a:r>
              <a:rPr lang="en-US" dirty="0" smtClean="0"/>
              <a:t>, </a:t>
            </a:r>
            <a:r>
              <a:rPr lang="el-GR" dirty="0" smtClean="0"/>
              <a:t>ήτοι 2 </a:t>
            </a:r>
            <a:r>
              <a:rPr lang="el-GR" dirty="0" err="1" smtClean="0"/>
              <a:t>τρισ</a:t>
            </a:r>
            <a:r>
              <a:rPr lang="el-GR" dirty="0" smtClean="0"/>
              <a:t>.$, για την χρονική περίοδο (2012-16), όπως υποστηρίζει η ανεξάρτητη επενδυτική εταιρεία </a:t>
            </a:r>
            <a:r>
              <a:rPr lang="en-US" dirty="0" smtClean="0"/>
              <a:t>CLSA.</a:t>
            </a:r>
            <a:r>
              <a:rPr lang="el-GR" dirty="0" smtClean="0"/>
              <a:t> </a:t>
            </a:r>
            <a:r>
              <a:rPr lang="el-GR" sz="2800" dirty="0" smtClean="0"/>
              <a:t>(</a:t>
            </a:r>
            <a:r>
              <a:rPr lang="el-GR" sz="2800" dirty="0" err="1" smtClean="0"/>
              <a:t>Παπαδάκης,Β</a:t>
            </a:r>
            <a:r>
              <a:rPr lang="el-GR" sz="2800" dirty="0" smtClean="0"/>
              <a:t>.)</a:t>
            </a:r>
            <a:r>
              <a:rPr lang="en-US" sz="2800" dirty="0" smtClean="0"/>
              <a:t> </a:t>
            </a:r>
            <a:endParaRPr lang="el-GR" sz="28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lnSpcReduction="10000"/>
          </a:bodyPr>
          <a:lstStyle/>
          <a:p>
            <a:pPr marL="0" indent="0">
              <a:buNone/>
            </a:pPr>
            <a:r>
              <a:rPr lang="el-GR" sz="2400" b="1" dirty="0" smtClean="0"/>
              <a:t>Παραδείγματα Σύγχρονων Τάσεων που Επηρεάζουν το Επιχειρησιακό Περιβάλλον Παγκοσμίως (1/2)</a:t>
            </a:r>
          </a:p>
          <a:p>
            <a:r>
              <a:rPr lang="el-GR" sz="2400" dirty="0" smtClean="0"/>
              <a:t>Το παγκόσμιο διασυνοριακό εμπόριο ως % του Α.Ε.Π εκτιμάται ότι θα ανέρχεται στο 30% έναντι του 18% το 1990. </a:t>
            </a:r>
            <a:r>
              <a:rPr lang="el-GR" sz="2000" dirty="0" smtClean="0"/>
              <a:t>(</a:t>
            </a:r>
            <a:r>
              <a:rPr lang="el-GR" sz="2000" dirty="0" err="1" smtClean="0"/>
              <a:t>Παπαδάκης,Β</a:t>
            </a:r>
            <a:r>
              <a:rPr lang="el-GR" sz="2000" dirty="0" smtClean="0"/>
              <a:t>.)</a:t>
            </a:r>
          </a:p>
          <a:p>
            <a:r>
              <a:rPr lang="el-GR" sz="2400" dirty="0" smtClean="0"/>
              <a:t>Ο μουσουλμανικός πληθυσμός θα αυξηθεί δύο φορές πιο γρήγορα σε σχέση με εκείνον των άλλων θρησκευμάτων μέχρι το 2030 και θα αντιστοιχεί στο ένα τέταρτο και πλέον του παγκόσμιου πληθυσμού, σύμφωνα με αμερικανική μελέτη, που δόθηκε σήμερα στη δημοσιότητα.</a:t>
            </a:r>
            <a:r>
              <a:rPr lang="en-US" sz="2000" dirty="0" smtClean="0"/>
              <a:t>(</a:t>
            </a:r>
            <a:r>
              <a:rPr lang="en-GB" sz="2000" dirty="0" smtClean="0"/>
              <a:t>www.tovima.g</a:t>
            </a:r>
            <a:r>
              <a:rPr lang="en-US" sz="2000" dirty="0" smtClean="0"/>
              <a:t>r)</a:t>
            </a:r>
            <a:endParaRPr lang="el-GR" sz="2000" dirty="0" smtClean="0"/>
          </a:p>
          <a:p>
            <a:pPr marL="0" indent="0">
              <a:buNone/>
            </a:pPr>
            <a:endParaRPr lang="el-GR" sz="24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3396208"/>
          </a:xfrm>
        </p:spPr>
        <p:txBody>
          <a:bodyPr>
            <a:normAutofit fontScale="92500" lnSpcReduction="10000"/>
          </a:bodyPr>
          <a:lstStyle/>
          <a:p>
            <a:pPr marL="0" indent="0">
              <a:lnSpc>
                <a:spcPct val="80000"/>
              </a:lnSpc>
              <a:buNone/>
            </a:pPr>
            <a:r>
              <a:rPr lang="el-GR" sz="2800" b="1" dirty="0" smtClean="0"/>
              <a:t>Παραδείγματα Σύγχρονων Τάσεων που Επηρεάζουν το Επιχειρησιακό Περιβάλλον Παγκοσμίως (1/2)</a:t>
            </a:r>
          </a:p>
          <a:p>
            <a:pPr marL="0" indent="0">
              <a:lnSpc>
                <a:spcPct val="80000"/>
              </a:lnSpc>
              <a:buNone/>
            </a:pPr>
            <a:r>
              <a:rPr lang="el-GR" sz="2600" dirty="0" smtClean="0"/>
              <a:t>Σύμφωνα με τις πληθυσμιακές εκτιμήσεις, η </a:t>
            </a:r>
            <a:r>
              <a:rPr lang="el-GR" sz="2600" b="1" dirty="0" smtClean="0"/>
              <a:t>γλώσσα</a:t>
            </a:r>
            <a:r>
              <a:rPr lang="el-GR" sz="2600" dirty="0" smtClean="0"/>
              <a:t> που θα μιλιέται περισσότερο στον πλανήτη το 2050 θα είναι τα </a:t>
            </a:r>
            <a:r>
              <a:rPr lang="el-GR" sz="2600" b="1" dirty="0" smtClean="0"/>
              <a:t>κινέζικα</a:t>
            </a:r>
            <a:r>
              <a:rPr lang="el-GR" sz="2600" dirty="0" smtClean="0"/>
              <a:t>, με δεύτερη τα ινδικά και τρίτη τα αραβικά. Καθώς όμως ένας δυτικός άνθρωπος είναι δύσκολο να μάθει την κινέζικη γλώσσα με τα ιδεογράμματα της, το πιθανότερο, σύμφωνα με τους μελετητές, θα είναι </a:t>
            </a:r>
            <a:r>
              <a:rPr lang="el-GR" sz="2600" b="1" dirty="0" smtClean="0"/>
              <a:t>να δημιουργηθεί μια νέα γλώσσα </a:t>
            </a:r>
            <a:r>
              <a:rPr lang="el-GR" sz="2600" dirty="0" smtClean="0"/>
              <a:t>που θα συνδυάζει ιδεογράμματα και αγγλικές λέξεις, ώστε να βρει εφαρμογή τόσο στο </a:t>
            </a:r>
            <a:r>
              <a:rPr lang="el-GR" sz="2600" b="1" dirty="0" smtClean="0"/>
              <a:t>εμπόριο</a:t>
            </a:r>
            <a:r>
              <a:rPr lang="el-GR" sz="2600" dirty="0" smtClean="0"/>
              <a:t> όσο και στον κατεξοχήν χώρο </a:t>
            </a:r>
            <a:r>
              <a:rPr lang="el-GR" sz="2600" b="1" dirty="0" smtClean="0"/>
              <a:t>ψηφιακής επικοινωνίας </a:t>
            </a:r>
            <a:r>
              <a:rPr lang="el-GR" sz="2600" dirty="0" smtClean="0"/>
              <a:t>με </a:t>
            </a:r>
            <a:r>
              <a:rPr lang="el-GR" sz="2600" dirty="0" err="1" smtClean="0"/>
              <a:t>emoticons</a:t>
            </a:r>
            <a:r>
              <a:rPr lang="el-GR" sz="2600" dirty="0" smtClean="0"/>
              <a:t>, το </a:t>
            </a:r>
            <a:r>
              <a:rPr lang="el-GR" sz="2600" dirty="0" err="1" smtClean="0"/>
              <a:t>ίντερνετ</a:t>
            </a:r>
            <a:r>
              <a:rPr lang="el-GR" sz="2600" dirty="0" smtClean="0"/>
              <a:t>. (</a:t>
            </a:r>
            <a:r>
              <a:rPr lang="en-GB" sz="2600" dirty="0" smtClean="0"/>
              <a:t>www.protypa.gr</a:t>
            </a:r>
            <a:r>
              <a:rPr lang="el-GR" sz="2600" dirty="0" smtClean="0"/>
              <a:t>)</a:t>
            </a:r>
          </a:p>
          <a:p>
            <a:pPr marL="0" indent="0">
              <a:lnSpc>
                <a:spcPct val="80000"/>
              </a:lnSpc>
              <a:buNone/>
            </a:pPr>
            <a:endParaRPr lang="el-GR" sz="2600" b="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77500" lnSpcReduction="20000"/>
          </a:bodyPr>
          <a:lstStyle/>
          <a:p>
            <a:pPr marL="0" indent="0">
              <a:buNone/>
            </a:pPr>
            <a:r>
              <a:rPr lang="el-GR" sz="3400" b="1" dirty="0" smtClean="0"/>
              <a:t>Παραδείγματα Σύγχρονων Τάσεων που Επηρεάζουν το Επιχειρησιακό Περιβάλλον Παγκοσμίως (1/2)</a:t>
            </a:r>
          </a:p>
          <a:p>
            <a:pPr algn="just"/>
            <a:r>
              <a:rPr lang="el-GR" sz="2600" dirty="0" smtClean="0"/>
              <a:t>Οι </a:t>
            </a:r>
            <a:r>
              <a:rPr lang="el-GR" sz="2600" b="1" dirty="0" smtClean="0"/>
              <a:t>ΑΠΕ</a:t>
            </a:r>
            <a:r>
              <a:rPr lang="el-GR" sz="2600" dirty="0" smtClean="0"/>
              <a:t> -στην παραγωγή ηλεκτρικής ενέργειας- συνέχισαν να αυξάνονται το 2013, σημειώνοντας ποσοστό - ρεκόρ 2,7% στην παγκόσμια ενεργειακή κατανάλωση. Σημειώνεται ότι πριν από 10 χρόνια το μερίδιο των ΑΠΕ ήταν στο 0,8%. (</a:t>
            </a:r>
            <a:r>
              <a:rPr lang="en-GB" sz="2600" dirty="0" smtClean="0">
                <a:hlinkClick r:id="rId2"/>
              </a:rPr>
              <a:t>www.energypress.gr</a:t>
            </a:r>
            <a:r>
              <a:rPr lang="el-GR" sz="2600" dirty="0" smtClean="0"/>
              <a:t>)</a:t>
            </a:r>
          </a:p>
          <a:p>
            <a:pPr algn="just"/>
            <a:r>
              <a:rPr lang="el-GR" sz="2600" dirty="0" smtClean="0"/>
              <a:t>Η </a:t>
            </a:r>
            <a:r>
              <a:rPr lang="el-GR" sz="2600" b="1" dirty="0" smtClean="0"/>
              <a:t>εισαγωγή της τεχνολογίας EMV </a:t>
            </a:r>
            <a:r>
              <a:rPr lang="el-GR" sz="2600" b="1" dirty="0" err="1" smtClean="0"/>
              <a:t>Chip</a:t>
            </a:r>
            <a:r>
              <a:rPr lang="el-GR" sz="2600" b="1" dirty="0" smtClean="0"/>
              <a:t> στην Ευρώπη </a:t>
            </a:r>
            <a:r>
              <a:rPr lang="el-GR" sz="2600" dirty="0" smtClean="0"/>
              <a:t>θα οδηγήσει στη δημιουργία πιστωτικών καρτών με τσιπ μνήμης που θα επιτρέπουν να πραγματοποιείς πληρωμές σε λιγότερο από μισό δευτερόλεπτο, απλώς κρατώντας την κάρτα μπροστά σε ένα τερματικό. Οι κατασκευαστές ισχυρίζονται ότι αυτό θα παρέχει μεγαλύτερη </a:t>
            </a:r>
            <a:r>
              <a:rPr lang="el-GR" sz="2600" b="1" dirty="0" smtClean="0"/>
              <a:t>ασφάλεια και «ανέπαφες» συναλλαγές</a:t>
            </a:r>
            <a:r>
              <a:rPr lang="el-GR" sz="2600" dirty="0" smtClean="0"/>
              <a:t>. (</a:t>
            </a:r>
            <a:r>
              <a:rPr lang="en-GB" sz="2600" dirty="0" smtClean="0"/>
              <a:t>www.protypa.gr</a:t>
            </a:r>
            <a:r>
              <a:rPr lang="el-GR" sz="2600" dirty="0" smtClean="0"/>
              <a:t>)</a:t>
            </a:r>
          </a:p>
          <a:p>
            <a:pPr marL="0" indent="0">
              <a:lnSpc>
                <a:spcPct val="80000"/>
              </a:lnSpc>
              <a:buNone/>
            </a:pPr>
            <a:endParaRPr lang="el-GR" sz="2600" b="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cs typeface="Segoe UI" pitchFamily="18" charset="0"/>
              </a:rPr>
              <a:t>Επιχειρησιακή Στρατηγική και Πολίτικη</a:t>
            </a:r>
          </a:p>
          <a:p>
            <a:pPr algn="l"/>
            <a:r>
              <a:rPr lang="el-GR" sz="2800" b="1" dirty="0" smtClean="0"/>
              <a:t>Ενότητα</a:t>
            </a:r>
            <a:r>
              <a:rPr lang="en-US" sz="2800" b="1" dirty="0" smtClean="0"/>
              <a:t> </a:t>
            </a:r>
            <a:r>
              <a:rPr lang="el-GR" sz="2800" b="1" dirty="0" smtClean="0"/>
              <a:t>3: </a:t>
            </a:r>
            <a:r>
              <a:rPr lang="el-GR" altLang="zh-CN" sz="2800" b="1" dirty="0" smtClean="0">
                <a:cs typeface="Segoe UI" pitchFamily="18" charset="0"/>
              </a:rPr>
              <a:t>Στρατηγική Ανάλυση του Εξωτερικού Περιβάλλοντος</a:t>
            </a:r>
            <a:endParaRPr lang="el-GR" altLang="zh-CN" sz="2800" dirty="0" smtClean="0">
              <a:cs typeface="Segoe UI" pitchFamily="18" charset="0"/>
            </a:endParaRPr>
          </a:p>
          <a:p>
            <a:pPr algn="l">
              <a:lnSpc>
                <a:spcPts val="2400"/>
              </a:lnSpc>
              <a:tabLst/>
            </a:pPr>
            <a:r>
              <a:rPr lang="el-GR" altLang="zh-CN" sz="2800" dirty="0" smtClean="0">
                <a:cs typeface="Segoe UI" pitchFamily="18" charset="0"/>
              </a:rPr>
              <a:t>Τριάρχη </a:t>
            </a:r>
            <a:r>
              <a:rPr lang="el-GR" altLang="zh-CN" sz="2800" dirty="0" smtClean="0">
                <a:cs typeface="Segoe UI" pitchFamily="18" charset="0"/>
              </a:rPr>
              <a:t>Ειρήνη</a:t>
            </a:r>
            <a:endParaRPr lang="el-GR" sz="2400" dirty="0" smtClean="0"/>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3324200"/>
          </a:xfrm>
        </p:spPr>
        <p:txBody>
          <a:bodyPr>
            <a:normAutofit fontScale="92500" lnSpcReduction="20000"/>
          </a:bodyPr>
          <a:lstStyle/>
          <a:p>
            <a:pPr marL="0" indent="0">
              <a:buNone/>
            </a:pPr>
            <a:r>
              <a:rPr lang="el-GR" sz="2800" b="1" dirty="0" smtClean="0"/>
              <a:t>Παραδείγματα Σύγχρονων Τάσεων που Επηρεάζουν το Επιχειρησιακό Περιβάλλον Παγκοσμίως (1/2)</a:t>
            </a:r>
          </a:p>
          <a:p>
            <a:pPr marL="0" indent="0">
              <a:buNone/>
            </a:pPr>
            <a:r>
              <a:rPr lang="el-GR" sz="2600" dirty="0" smtClean="0"/>
              <a:t>Καθώς η </a:t>
            </a:r>
            <a:r>
              <a:rPr lang="el-GR" sz="2600" b="1" dirty="0" smtClean="0"/>
              <a:t>ιατρική</a:t>
            </a:r>
            <a:r>
              <a:rPr lang="el-GR" sz="2600" dirty="0" smtClean="0"/>
              <a:t> είναι η λιγότερο </a:t>
            </a:r>
            <a:r>
              <a:rPr lang="el-GR" sz="2600" dirty="0" err="1" smtClean="0"/>
              <a:t>κομπιουτεροποιημένη</a:t>
            </a:r>
            <a:r>
              <a:rPr lang="el-GR" sz="2600" dirty="0" smtClean="0"/>
              <a:t> επιστήμη, αναμένονται ραγδαίες αλλαγές σε αυτήν. Δεν αναμένεται απλώς η από απόσταση διενέργεια επεμβάσεων και διοργάνωση ιατρικών συσκέψεων, που έτσι και αλλιώς ήδη είναι δυνατή, αλλά και </a:t>
            </a:r>
            <a:r>
              <a:rPr lang="el-GR" sz="2600" b="1" dirty="0" smtClean="0"/>
              <a:t>η πλήρης 3-D απεικόνιση </a:t>
            </a:r>
            <a:r>
              <a:rPr lang="el-GR" sz="2600" dirty="0" smtClean="0"/>
              <a:t>του σώματος ακόμη και σε ολόγραμμα, όπως και η συνταγογράφηση και διάγνωση μέσω υπολογιστή και χωρίς την παρέμβαση γιατρού. (</a:t>
            </a:r>
            <a:r>
              <a:rPr lang="en-GB" sz="2600" dirty="0" smtClean="0"/>
              <a:t>www.protypa.gr</a:t>
            </a:r>
            <a:r>
              <a:rPr lang="el-GR" sz="2600" dirty="0" smtClean="0"/>
              <a:t>)</a:t>
            </a:r>
          </a:p>
          <a:p>
            <a:pPr marL="0" indent="0">
              <a:lnSpc>
                <a:spcPct val="80000"/>
              </a:lnSpc>
              <a:buNone/>
            </a:pPr>
            <a:endParaRPr lang="el-GR" sz="2600" b="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graphicFrame>
        <p:nvGraphicFramePr>
          <p:cNvPr id="5" name="4 - Διάγραμμα"/>
          <p:cNvGraphicFramePr/>
          <p:nvPr>
            <p:extLst>
              <p:ext uri="{D42A27DB-BD31-4B8C-83A1-F6EECF244321}">
                <p14:modId xmlns="" xmlns:p14="http://schemas.microsoft.com/office/powerpoint/2010/main" val="2245703783"/>
              </p:ext>
            </p:extLst>
          </p:nvPr>
        </p:nvGraphicFramePr>
        <p:xfrm>
          <a:off x="683568" y="1321458"/>
          <a:ext cx="7632848" cy="4393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92500" lnSpcReduction="20000"/>
          </a:bodyPr>
          <a:lstStyle/>
          <a:p>
            <a:pPr marL="0" indent="0">
              <a:buNone/>
            </a:pPr>
            <a:r>
              <a:rPr lang="el-GR" b="1" dirty="0" smtClean="0"/>
              <a:t>Χρησιμότητα Ανάλυσης Εξωτερικού Περιβάλλοντος</a:t>
            </a:r>
          </a:p>
          <a:p>
            <a:r>
              <a:rPr lang="el-GR" sz="2800" dirty="0" smtClean="0"/>
              <a:t>Η συγκεκριμένη ανάλυση βοηθάει την διοίκηση της επιχείρησης να:</a:t>
            </a:r>
          </a:p>
          <a:p>
            <a:pPr lvl="1">
              <a:buFont typeface="Wingdings" pitchFamily="2" charset="2"/>
              <a:buChar char="Ø"/>
            </a:pPr>
            <a:r>
              <a:rPr lang="el-GR" sz="2200" dirty="0" smtClean="0"/>
              <a:t>Αναγνωρίσει τις </a:t>
            </a:r>
            <a:r>
              <a:rPr lang="el-GR" sz="2200" u="sng" dirty="0" smtClean="0"/>
              <a:t>ευκαιρίες</a:t>
            </a:r>
            <a:r>
              <a:rPr lang="el-GR" sz="2200" dirty="0" smtClean="0"/>
              <a:t> που της παρουσιάζονται και να αποφύγει τις </a:t>
            </a:r>
            <a:r>
              <a:rPr lang="el-GR" sz="2200" u="sng" dirty="0" smtClean="0"/>
              <a:t>απειλές</a:t>
            </a:r>
            <a:r>
              <a:rPr lang="el-GR" sz="2200" dirty="0" smtClean="0"/>
              <a:t>.</a:t>
            </a:r>
          </a:p>
          <a:p>
            <a:pPr lvl="1">
              <a:buFont typeface="Wingdings" pitchFamily="2" charset="2"/>
              <a:buChar char="Ø"/>
            </a:pPr>
            <a:r>
              <a:rPr lang="el-GR" sz="2200" dirty="0" smtClean="0"/>
              <a:t>Κατανοήσει πληρέστερα τον ανταγωνισμό.</a:t>
            </a:r>
          </a:p>
          <a:p>
            <a:pPr lvl="1">
              <a:buFont typeface="Wingdings" pitchFamily="2" charset="2"/>
              <a:buChar char="Ø"/>
            </a:pPr>
            <a:r>
              <a:rPr lang="el-GR" sz="2200" dirty="0" smtClean="0"/>
              <a:t>Σχεδιάσει τη στρατηγικής της βάσει των νέων τάσεων που επηρεάζουν καθοριστικά το επιχειρησιακό χώρο</a:t>
            </a:r>
          </a:p>
          <a:p>
            <a:pPr lvl="1">
              <a:buFont typeface="Wingdings" pitchFamily="2" charset="2"/>
              <a:buChar char="Ø"/>
            </a:pPr>
            <a:r>
              <a:rPr lang="el-GR" sz="2200" dirty="0" smtClean="0"/>
              <a:t>Βελτιώσει την θέση της στην αγορά ώστε να αυξήσει την αξία της.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81236"/>
            <a:ext cx="8374029" cy="914135"/>
          </a:xfrm>
          <a:solidFill>
            <a:schemeClr val="bg1"/>
          </a:solidFill>
          <a:ln>
            <a:solidFill>
              <a:schemeClr val="bg1"/>
            </a:solidFill>
          </a:ln>
        </p:spPr>
        <p:style>
          <a:lnRef idx="1">
            <a:schemeClr val="accent2"/>
          </a:lnRef>
          <a:fillRef idx="3">
            <a:schemeClr val="accent2"/>
          </a:fillRef>
          <a:effectRef idx="2">
            <a:schemeClr val="accent2"/>
          </a:effectRef>
          <a:fontRef idx="minor">
            <a:schemeClr val="lt1"/>
          </a:fontRef>
        </p:style>
        <p:txBody>
          <a:bodyPr>
            <a:noAutofit/>
          </a:bodyPr>
          <a:lstStyle/>
          <a:p>
            <a:pPr algn="l"/>
            <a:r>
              <a:rPr lang="el-GR" sz="2800" cap="all" dirty="0" smtClean="0">
                <a:solidFill>
                  <a:schemeClr val="tx1"/>
                </a:solidFill>
              </a:rPr>
              <a:t>Οι δυο </a:t>
            </a:r>
            <a:r>
              <a:rPr lang="el-GR" sz="2800" cap="all" dirty="0" err="1" smtClean="0">
                <a:solidFill>
                  <a:schemeClr val="tx1"/>
                </a:solidFill>
              </a:rPr>
              <a:t>συνιστωσεΣ</a:t>
            </a:r>
            <a:r>
              <a:rPr lang="el-GR" sz="2800" cap="all" dirty="0" smtClean="0">
                <a:solidFill>
                  <a:schemeClr val="tx1"/>
                </a:solidFill>
              </a:rPr>
              <a:t> του </a:t>
            </a:r>
            <a:r>
              <a:rPr lang="el-GR" sz="2800" cap="all" dirty="0" err="1" smtClean="0">
                <a:solidFill>
                  <a:schemeClr val="tx1"/>
                </a:solidFill>
              </a:rPr>
              <a:t>εξωτερικου</a:t>
            </a:r>
            <a:r>
              <a:rPr lang="el-GR" sz="2800" cap="all" dirty="0" smtClean="0">
                <a:solidFill>
                  <a:schemeClr val="tx1"/>
                </a:solidFill>
              </a:rPr>
              <a:t> </a:t>
            </a:r>
            <a:r>
              <a:rPr lang="el-GR" sz="2800" cap="all" dirty="0" err="1" smtClean="0">
                <a:solidFill>
                  <a:schemeClr val="tx1"/>
                </a:solidFill>
              </a:rPr>
              <a:t>περιβαλλοντοΣ</a:t>
            </a:r>
            <a:endParaRPr lang="el-GR" sz="2800" cap="all" dirty="0">
              <a:solidFill>
                <a:schemeClr val="tx1"/>
              </a:solidFill>
            </a:endParaRPr>
          </a:p>
        </p:txBody>
      </p:sp>
      <p:graphicFrame>
        <p:nvGraphicFramePr>
          <p:cNvPr id="6" name="5 - Διάγραμμα"/>
          <p:cNvGraphicFramePr/>
          <p:nvPr/>
        </p:nvGraphicFramePr>
        <p:xfrm>
          <a:off x="446809" y="1270001"/>
          <a:ext cx="8510155" cy="4167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1680"/>
              </a:lnSpc>
              <a:spcBef>
                <a:spcPts val="0"/>
              </a:spcBef>
              <a:buNone/>
            </a:pPr>
            <a:r>
              <a:rPr lang="en-US" sz="1400" dirty="0" smtClean="0"/>
              <a:t>“</a:t>
            </a:r>
            <a:r>
              <a:rPr lang="el-GR" sz="1400" dirty="0" err="1" smtClean="0"/>
              <a:t>Στρατιγική</a:t>
            </a:r>
            <a:r>
              <a:rPr lang="el-GR" sz="1400" dirty="0" smtClean="0"/>
              <a:t> των Επιχειρήσεων:</a:t>
            </a:r>
            <a:r>
              <a:rPr lang="en-US" sz="1400" dirty="0" smtClean="0"/>
              <a:t> </a:t>
            </a:r>
            <a:r>
              <a:rPr lang="el-GR" sz="1400" dirty="0" smtClean="0"/>
              <a:t>Ελληνική και Διεθνής Εμπειρία</a:t>
            </a:r>
            <a:r>
              <a:rPr lang="en-US" sz="1400" dirty="0" smtClean="0"/>
              <a:t>”</a:t>
            </a:r>
            <a:r>
              <a:rPr lang="el-GR" sz="1400" dirty="0" smtClean="0"/>
              <a:t>, Τόμος Α’</a:t>
            </a:r>
            <a:r>
              <a:rPr lang="en-US" sz="1400" dirty="0" smtClean="0"/>
              <a:t>, </a:t>
            </a:r>
            <a:r>
              <a:rPr lang="el-GR" sz="1400" dirty="0" smtClean="0"/>
              <a:t>Παπαδάκης Μ. Βασίλης,</a:t>
            </a:r>
            <a:r>
              <a:rPr lang="en-US" sz="1400" dirty="0" smtClean="0"/>
              <a:t> </a:t>
            </a:r>
            <a:r>
              <a:rPr lang="el-GR" sz="1400" dirty="0" smtClean="0"/>
              <a:t>Εκδόσεις </a:t>
            </a:r>
            <a:r>
              <a:rPr lang="el-GR" sz="1400" dirty="0" err="1" smtClean="0"/>
              <a:t>Μπένου</a:t>
            </a:r>
            <a:r>
              <a:rPr lang="el-GR" sz="1400" dirty="0" smtClean="0"/>
              <a:t> , 6</a:t>
            </a:r>
            <a:r>
              <a:rPr lang="el-GR" sz="1400" baseline="30000" dirty="0" smtClean="0"/>
              <a:t>η</a:t>
            </a:r>
            <a:r>
              <a:rPr lang="el-GR" sz="1400" dirty="0" smtClean="0"/>
              <a:t> Έκδοση (2012)</a:t>
            </a:r>
            <a:endParaRPr lang="en-US" sz="1400" dirty="0" smtClean="0"/>
          </a:p>
          <a:p>
            <a:pPr algn="just">
              <a:lnSpc>
                <a:spcPts val="1680"/>
              </a:lnSpc>
              <a:spcBef>
                <a:spcPts val="0"/>
              </a:spcBef>
              <a:buNone/>
            </a:pPr>
            <a:r>
              <a:rPr lang="en-US" sz="1400" dirty="0" err="1" smtClean="0"/>
              <a:t>Mintzberg</a:t>
            </a:r>
            <a:r>
              <a:rPr lang="en-US" sz="1400" dirty="0" smtClean="0"/>
              <a:t>  H. the strategy Concept I</a:t>
            </a:r>
            <a:r>
              <a:rPr lang="el-GR" sz="1400" dirty="0" smtClean="0"/>
              <a:t> </a:t>
            </a:r>
            <a:r>
              <a:rPr lang="en-US" sz="1400" dirty="0" smtClean="0"/>
              <a:t>: Five Ps for Strategy, California Management Review (Fall 1987) pp.18</a:t>
            </a:r>
            <a:endParaRPr lang="el-GR" sz="1400" dirty="0" smtClean="0"/>
          </a:p>
          <a:p>
            <a:pPr algn="just">
              <a:lnSpc>
                <a:spcPts val="1680"/>
              </a:lnSpc>
              <a:spcBef>
                <a:spcPts val="0"/>
              </a:spcBef>
              <a:buNone/>
            </a:pPr>
            <a:r>
              <a:rPr lang="en-GB" sz="1400" dirty="0" smtClean="0">
                <a:hlinkClick r:id="rId3"/>
              </a:rPr>
              <a:t>http://www.tovima.gr/finance/article</a:t>
            </a:r>
            <a:r>
              <a:rPr lang="en-US" sz="1400" dirty="0" smtClean="0">
                <a:hlinkClick r:id="rId3"/>
              </a:rPr>
              <a:t> </a:t>
            </a:r>
            <a:r>
              <a:rPr lang="el-GR" sz="1400" dirty="0" smtClean="0">
                <a:hlinkClick r:id="rId3"/>
              </a:rPr>
              <a:t>24/07/14</a:t>
            </a:r>
            <a:endParaRPr lang="en-US" sz="1400" dirty="0" smtClean="0"/>
          </a:p>
          <a:p>
            <a:pPr algn="just">
              <a:lnSpc>
                <a:spcPts val="1680"/>
              </a:lnSpc>
              <a:spcBef>
                <a:spcPts val="0"/>
              </a:spcBef>
              <a:buNone/>
            </a:pPr>
            <a:r>
              <a:rPr lang="en-GB" sz="1400" dirty="0" smtClean="0">
                <a:hlinkClick r:id="rId4"/>
              </a:rPr>
              <a:t>http://www.seaa.gr/el/content/58</a:t>
            </a:r>
            <a:r>
              <a:rPr lang="en-GB" sz="1400" dirty="0" smtClean="0"/>
              <a:t> </a:t>
            </a:r>
            <a:endParaRPr lang="en-US" sz="1400" dirty="0" smtClean="0"/>
          </a:p>
          <a:p>
            <a:pPr algn="just">
              <a:lnSpc>
                <a:spcPts val="1680"/>
              </a:lnSpc>
              <a:spcBef>
                <a:spcPts val="0"/>
              </a:spcBef>
              <a:buNone/>
            </a:pPr>
            <a:r>
              <a:rPr lang="en-US" sz="1400" dirty="0" smtClean="0">
                <a:hlinkClick r:id="rId5"/>
              </a:rPr>
              <a:t>http://www.themanager.org/Models/P5F_2.htm</a:t>
            </a:r>
            <a:endParaRPr lang="en-US" sz="1400" dirty="0" smtClean="0"/>
          </a:p>
          <a:p>
            <a:pPr algn="just">
              <a:lnSpc>
                <a:spcPts val="1680"/>
              </a:lnSpc>
              <a:spcBef>
                <a:spcPts val="0"/>
              </a:spcBef>
              <a:buNone/>
            </a:pPr>
            <a:r>
              <a:rPr lang="en-US" sz="1400" dirty="0" smtClean="0">
                <a:hlinkClick r:id="rId6"/>
              </a:rPr>
              <a:t>http://www.strategicmanagementinsight.com</a:t>
            </a:r>
            <a:endParaRPr lang="en-US" sz="1400" dirty="0" smtClean="0"/>
          </a:p>
          <a:p>
            <a:pPr algn="just">
              <a:lnSpc>
                <a:spcPts val="1680"/>
              </a:lnSpc>
              <a:spcBef>
                <a:spcPts val="0"/>
              </a:spcBef>
              <a:buNone/>
            </a:pPr>
            <a:r>
              <a:rPr lang="el-GR" sz="1400" i="1" dirty="0" smtClean="0"/>
              <a:t>Προσαρμογή από </a:t>
            </a:r>
            <a:r>
              <a:rPr lang="en-US" sz="1400" i="1" dirty="0" err="1" smtClean="0"/>
              <a:t>Rothaermel’s</a:t>
            </a:r>
            <a:r>
              <a:rPr lang="en-US" sz="1400" i="1" dirty="0" smtClean="0"/>
              <a:t> (2013) ‘Strategic Management’, </a:t>
            </a:r>
            <a:r>
              <a:rPr lang="el-GR" sz="1400" i="1" dirty="0" smtClean="0"/>
              <a:t>σελ.</a:t>
            </a:r>
            <a:r>
              <a:rPr lang="en-US" sz="1400" i="1" dirty="0" smtClean="0"/>
              <a:t>.91</a:t>
            </a:r>
            <a:endParaRPr lang="el-GR" sz="1400" i="1" dirty="0" smtClean="0"/>
          </a:p>
          <a:p>
            <a:pPr algn="just">
              <a:lnSpc>
                <a:spcPts val="1680"/>
              </a:lnSpc>
              <a:spcBef>
                <a:spcPts val="0"/>
              </a:spcBef>
              <a:buNone/>
            </a:pPr>
            <a:r>
              <a:rPr lang="en-US" sz="1400" dirty="0" smtClean="0"/>
              <a:t>http://www.strategicmanagementinsight.com/topics/competitive-advantage.html</a:t>
            </a: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b="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Επιχειρησιακή Στρατηγική </a:t>
            </a:r>
            <a:r>
              <a:rPr lang="el-GR" sz="2400" smtClean="0">
                <a:solidFill>
                  <a:schemeClr val="bg1">
                    <a:lumMod val="50000"/>
                  </a:schemeClr>
                </a:solidFill>
              </a:rPr>
              <a:t>και </a:t>
            </a:r>
            <a:r>
              <a:rPr lang="el-GR" sz="2400" smtClean="0">
                <a:solidFill>
                  <a:schemeClr val="bg1">
                    <a:lumMod val="50000"/>
                  </a:schemeClr>
                </a:solidFill>
              </a:rPr>
              <a:t>Πολιτική. </a:t>
            </a:r>
            <a:r>
              <a:rPr lang="el-GR" sz="2400" dirty="0" smtClean="0">
                <a:solidFill>
                  <a:schemeClr val="bg1">
                    <a:lumMod val="50000"/>
                  </a:schemeClr>
                </a:solidFill>
              </a:rPr>
              <a:t>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514350" indent="-514350">
              <a:lnSpc>
                <a:spcPct val="80000"/>
              </a:lnSpc>
              <a:buFont typeface="Wingdings" pitchFamily="2" charset="2"/>
              <a:buChar char="§"/>
            </a:pPr>
            <a:r>
              <a:rPr lang="el-GR" sz="2400" dirty="0" smtClean="0">
                <a:ea typeface="ＭＳ Ｐゴシック" pitchFamily="34" charset="-128"/>
              </a:rPr>
              <a:t>Μετά το πέρας αυτής της ενότητας οι φοιτητές θα πρέπει να είναι σε θέση να:</a:t>
            </a:r>
          </a:p>
          <a:p>
            <a:pPr marL="971550" lvl="1" indent="-514350">
              <a:lnSpc>
                <a:spcPct val="80000"/>
              </a:lnSpc>
              <a:buFont typeface="Wingdings" pitchFamily="2" charset="2"/>
              <a:buChar char="Ø"/>
            </a:pPr>
            <a:r>
              <a:rPr lang="el-GR" sz="2200" dirty="0" smtClean="0">
                <a:ea typeface="ＭＳ Ｐゴシック" pitchFamily="34" charset="-128"/>
              </a:rPr>
              <a:t>Εξηγήσουν τις δυνάμεις που διαμορφώνουν το εξωτερικό περιβάλλον μιας επιχείρησης.</a:t>
            </a:r>
          </a:p>
          <a:p>
            <a:pPr marL="971550" lvl="1" indent="-514350">
              <a:lnSpc>
                <a:spcPct val="80000"/>
              </a:lnSpc>
              <a:buFont typeface="Wingdings" pitchFamily="2" charset="2"/>
              <a:buChar char="Ø"/>
            </a:pPr>
            <a:r>
              <a:rPr lang="el-GR" sz="2200" dirty="0" smtClean="0">
                <a:ea typeface="ＭＳ Ｐゴシック" pitchFamily="34" charset="-128"/>
              </a:rPr>
              <a:t>Διακρίνουν  τις δύο συνιστώσες του εξωτερικού περιβάλλοντος.</a:t>
            </a:r>
          </a:p>
          <a:p>
            <a:pPr marL="971550" lvl="1" indent="-514350">
              <a:lnSpc>
                <a:spcPct val="80000"/>
              </a:lnSpc>
              <a:buFont typeface="Wingdings" pitchFamily="2" charset="2"/>
              <a:buChar char="Ø"/>
            </a:pPr>
            <a:r>
              <a:rPr lang="el-GR" sz="2200" dirty="0" smtClean="0">
                <a:ea typeface="ＭＳ Ｐゴシック" pitchFamily="34" charset="-128"/>
              </a:rPr>
              <a:t>Κατανοήσουν τη χρησιμότητα της </a:t>
            </a:r>
            <a:r>
              <a:rPr lang="en-US" sz="2200" dirty="0" smtClean="0">
                <a:ea typeface="ＭＳ Ｐゴシック" pitchFamily="34" charset="-128"/>
              </a:rPr>
              <a:t> </a:t>
            </a:r>
            <a:r>
              <a:rPr lang="el-GR" sz="2200" dirty="0" smtClean="0">
                <a:ea typeface="ＭＳ Ｐゴシック" pitchFamily="34" charset="-128"/>
              </a:rPr>
              <a:t>ανάλυση </a:t>
            </a:r>
            <a:r>
              <a:rPr lang="en-US" sz="2200" dirty="0" smtClean="0">
                <a:ea typeface="ＭＳ Ｐゴシック" pitchFamily="34" charset="-128"/>
              </a:rPr>
              <a:t>PEST - DG</a:t>
            </a:r>
            <a:r>
              <a:rPr lang="el-GR" sz="2200" dirty="0" smtClean="0">
                <a:ea typeface="ＭＳ Ｐゴシック" pitchFamily="34" charset="-128"/>
              </a:rPr>
              <a:t>.</a:t>
            </a:r>
          </a:p>
          <a:p>
            <a:pPr marL="971550" lvl="1" indent="-514350">
              <a:lnSpc>
                <a:spcPct val="80000"/>
              </a:lnSpc>
              <a:buFont typeface="Wingdings" pitchFamily="2" charset="2"/>
              <a:buChar char="Ø"/>
            </a:pPr>
            <a:r>
              <a:rPr lang="el-GR" sz="2200" dirty="0" smtClean="0">
                <a:ea typeface="ＭＳ Ｐゴシック" pitchFamily="34" charset="-128"/>
              </a:rPr>
              <a:t>Κατανοήσουν και άλλες τεχνικής ανάλυσης του εξωτερικού περιβάλλοντος: ανάλυση στρατηγικών ομάδων, προγραμματισμός βάσει σεναρίων</a:t>
            </a:r>
            <a:endParaRPr lang="en-US" sz="2200" dirty="0" smtClean="0">
              <a:ea typeface="ＭＳ Ｐゴシック" pitchFamily="34" charset="-128"/>
            </a:endParaRPr>
          </a:p>
          <a:p>
            <a:pPr marL="0" indent="0">
              <a:lnSpc>
                <a:spcPct val="80000"/>
              </a:lnSpc>
              <a:buNone/>
            </a:pPr>
            <a:endParaRPr lang="el-GR" sz="20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sz="3700" b="1" dirty="0" smtClean="0"/>
              <a:t>Περιγραφή Ενότητας</a:t>
            </a:r>
          </a:p>
          <a:p>
            <a:pPr marL="514350" indent="-514350">
              <a:buFont typeface="+mj-lt"/>
              <a:buAutoNum type="romanUcPeriod"/>
            </a:pPr>
            <a:r>
              <a:rPr lang="el-GR" dirty="0" smtClean="0"/>
              <a:t>Γενικές Διαπιστώσεις για το Σύγχρονο Περιβάλλον - Παραδείγματα </a:t>
            </a:r>
          </a:p>
          <a:p>
            <a:pPr marL="514350" indent="-514350">
              <a:buFont typeface="+mj-lt"/>
              <a:buAutoNum type="romanUcPeriod"/>
            </a:pPr>
            <a:r>
              <a:rPr lang="el-GR" dirty="0" smtClean="0"/>
              <a:t>Στρατηγική Ανάλυση Εξωτερικού Περιβάλλοντος</a:t>
            </a:r>
          </a:p>
          <a:p>
            <a:pPr marL="514350" indent="-514350">
              <a:buFont typeface="+mj-lt"/>
              <a:buAutoNum type="romanUcPeriod"/>
            </a:pPr>
            <a:r>
              <a:rPr lang="el-GR" dirty="0" err="1" smtClean="0"/>
              <a:t>Μακροπεριβάλλον</a:t>
            </a:r>
            <a:r>
              <a:rPr lang="en-US" dirty="0" smtClean="0"/>
              <a:t> </a:t>
            </a:r>
            <a:r>
              <a:rPr lang="el-GR" dirty="0" smtClean="0"/>
              <a:t>- Ανάλυση </a:t>
            </a:r>
            <a:r>
              <a:rPr lang="en-US" dirty="0" smtClean="0"/>
              <a:t>PEST-DG</a:t>
            </a:r>
          </a:p>
          <a:p>
            <a:pPr marL="514350" indent="-514350">
              <a:buFont typeface="+mj-lt"/>
              <a:buAutoNum type="romanUcPeriod"/>
            </a:pPr>
            <a:r>
              <a:rPr lang="el-GR" dirty="0" err="1" smtClean="0"/>
              <a:t>Μικροπεριβάλλον</a:t>
            </a:r>
            <a:r>
              <a:rPr lang="en-US" dirty="0" smtClean="0"/>
              <a:t> -  </a:t>
            </a:r>
            <a:r>
              <a:rPr lang="el-GR" dirty="0" smtClean="0"/>
              <a:t>Το Υπόδειγμα των Πέντε Δυνάμεων του </a:t>
            </a:r>
            <a:r>
              <a:rPr lang="en-US" dirty="0" smtClean="0"/>
              <a:t>Porter</a:t>
            </a:r>
          </a:p>
          <a:p>
            <a:pPr marL="514350" indent="-514350">
              <a:buFont typeface="+mj-lt"/>
              <a:buAutoNum type="romanUcPeriod"/>
            </a:pPr>
            <a:r>
              <a:rPr lang="el-GR" dirty="0" smtClean="0"/>
              <a:t>Ανάλυση Στρατηγικών Ομάδων</a:t>
            </a:r>
          </a:p>
          <a:p>
            <a:pPr marL="514350" indent="-514350">
              <a:buFont typeface="+mj-lt"/>
              <a:buAutoNum type="romanUcPeriod"/>
            </a:pPr>
            <a:r>
              <a:rPr lang="el-GR" dirty="0" smtClean="0"/>
              <a:t>Πρόβλεψη και Αντιμετώπιση Μελλοντικών Εξελίξεων Προγραμματισμός Βάσει Σεναρίων</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sz="3300" dirty="0" smtClean="0"/>
              <a:t>Γενικές Διαπιστώσεις για το σύγχρονο περιβάλλον – Παραδείγματα</a:t>
            </a:r>
            <a:r>
              <a:rPr lang="el-GR" dirty="0" smtClean="0"/>
              <a:t/>
            </a:r>
            <a:br>
              <a:rPr lang="el-GR" dirty="0" smtClean="0"/>
            </a:br>
            <a:endParaRPr lang="en-US" dirty="0"/>
          </a:p>
        </p:txBody>
      </p:sp>
      <p:sp>
        <p:nvSpPr>
          <p:cNvPr id="6" name="5 - Θέση κειμένου"/>
          <p:cNvSpPr>
            <a:spLocks noGrp="1"/>
          </p:cNvSpPr>
          <p:nvPr>
            <p:ph type="body" idx="1"/>
          </p:nvPr>
        </p:nvSpPr>
        <p:spPr/>
        <p:txBody>
          <a:bodyPr>
            <a:normAutofit/>
          </a:bodyPr>
          <a:lstStyle/>
          <a:p>
            <a:r>
              <a:rPr lang="el-GR" altLang="zh-CN" sz="3600" b="1" dirty="0" smtClean="0">
                <a:cs typeface="Segoe UI" pitchFamily="18" charset="0"/>
              </a:rPr>
              <a:t>Στρατηγική Ανάλυση του Εξωτερικού Περιβάλλοντος</a:t>
            </a:r>
            <a:endParaRPr lang="en-US" sz="3600" dirty="0"/>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731912"/>
          </a:xfrm>
        </p:spPr>
        <p:txBody>
          <a:bodyPr/>
          <a:lstStyle/>
          <a:p>
            <a:pPr marL="0" indent="0">
              <a:lnSpc>
                <a:spcPct val="80000"/>
              </a:lnSpc>
              <a:buNone/>
            </a:pPr>
            <a:r>
              <a:rPr lang="el-GR" sz="2600" dirty="0" smtClean="0"/>
              <a:t>Γενικές Διαπιστώσεις για το σύγχρονο περιβάλλον – Παραδείγματα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
        <p:nvSpPr>
          <p:cNvPr id="5" name="4 - Στρογγυλεμένο ορθογώνιο"/>
          <p:cNvSpPr/>
          <p:nvPr/>
        </p:nvSpPr>
        <p:spPr>
          <a:xfrm>
            <a:off x="1691680" y="2353444"/>
            <a:ext cx="5540214" cy="26064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l-GR" dirty="0" smtClean="0"/>
              <a:t>Ο λογικός άνθρωπος προσαρμόζεται στον κόσμο γύρω του. Ο παράλογος επιμένει να προσπαθεί να προσαρμόσει τον κόσμο στον εαυτό του. Για τούτο, κάθε πρόοδος εξαρτάται από τον παράλογο.</a:t>
            </a:r>
          </a:p>
          <a:p>
            <a:pPr algn="ctr">
              <a:lnSpc>
                <a:spcPct val="150000"/>
              </a:lnSpc>
            </a:pPr>
            <a:endParaRPr lang="el-GR" dirty="0" smtClean="0"/>
          </a:p>
          <a:p>
            <a:pPr algn="r">
              <a:lnSpc>
                <a:spcPct val="150000"/>
              </a:lnSpc>
            </a:pPr>
            <a:r>
              <a:rPr lang="en-US" dirty="0" smtClean="0">
                <a:latin typeface="AR BERKLEY" pitchFamily="2" charset="0"/>
              </a:rPr>
              <a:t>George Bernard Shaw (1856-1950)</a:t>
            </a:r>
            <a:r>
              <a:rPr lang="el-GR" dirty="0" smtClean="0"/>
              <a:t> </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4188296"/>
          </a:xfrm>
        </p:spPr>
        <p:txBody>
          <a:bodyPr>
            <a:normAutofit fontScale="77500" lnSpcReduction="20000"/>
          </a:bodyPr>
          <a:lstStyle/>
          <a:p>
            <a:pPr>
              <a:buNone/>
            </a:pPr>
            <a:r>
              <a:rPr lang="el-GR" sz="3600" b="1" dirty="0" smtClean="0"/>
              <a:t>Γενικές Διαπιστώσεις για το Σύγχρονο Περιβάλλον</a:t>
            </a:r>
          </a:p>
          <a:p>
            <a:r>
              <a:rPr lang="el-GR" dirty="0" smtClean="0"/>
              <a:t>Στο </a:t>
            </a:r>
            <a:r>
              <a:rPr lang="el-GR" b="1" dirty="0" smtClean="0"/>
              <a:t>εξωτερικό περιβάλλον </a:t>
            </a:r>
            <a:r>
              <a:rPr lang="el-GR" dirty="0" smtClean="0"/>
              <a:t>οι επιχειρήσεις άλλοτε συναντούν </a:t>
            </a:r>
            <a:r>
              <a:rPr lang="el-GR" u="sng" dirty="0" smtClean="0"/>
              <a:t>ευκαιρίες</a:t>
            </a:r>
            <a:r>
              <a:rPr lang="el-GR" dirty="0" smtClean="0"/>
              <a:t> που τις απογειώνουν και άλλοτε </a:t>
            </a:r>
            <a:r>
              <a:rPr lang="el-GR" u="sng" dirty="0" smtClean="0"/>
              <a:t>απειλές</a:t>
            </a:r>
            <a:r>
              <a:rPr lang="el-GR" dirty="0" smtClean="0"/>
              <a:t> που τις οδηγούν σε σοβαρά προβλήματα. Σήμερα, περισσότερο από ποτέ άλλοτε, όλες οι επιχειρήσεις ανεξαρτήτου κλάδου πρέπει να είναι σε επαγρύπνηση για να αντιμετωπίζουν αποτελεσματικά τις καταιγιστικές αλλαγές που συντελούνται στο περιβάλλον στο οποίο δραστηριοποιούνται.</a:t>
            </a:r>
          </a:p>
          <a:p>
            <a:r>
              <a:rPr lang="el-GR" u="sng" dirty="0" smtClean="0"/>
              <a:t>Χαρακτηριστικό παράδειγμα αλλαγών σε κλάδο :</a:t>
            </a:r>
            <a:r>
              <a:rPr lang="el-GR" dirty="0" smtClean="0"/>
              <a:t> </a:t>
            </a:r>
            <a:r>
              <a:rPr lang="el-GR" b="1" dirty="0" smtClean="0"/>
              <a:t>τραπεζικός κλάδος.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2019</TotalTime>
  <Words>1765</Words>
  <Application>Microsoft Office PowerPoint</Application>
  <PresentationFormat>Προβολή στην οθόνη (16:10)</PresentationFormat>
  <Paragraphs>187</Paragraphs>
  <Slides>30</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Επιχειρησιακή Στρατηγική και Πολίτικη</vt:lpstr>
      <vt:lpstr>Διαφάνεια 2</vt:lpstr>
      <vt:lpstr>Άδειες Χρήσης</vt:lpstr>
      <vt:lpstr>Χρηματοδότηση</vt:lpstr>
      <vt:lpstr>Σκοποί  ενότητας</vt:lpstr>
      <vt:lpstr>Στρατηγική Ανάλυση του Εξωτερικού Περιβάλλοντος</vt:lpstr>
      <vt:lpstr>Γενικές Διαπιστώσεις για το σύγχρονο περιβάλλον – Παραδείγματα </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Εξωτερικό Περιβάλλον </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Οι δυο συνιστωσεΣ του εξωτερικου περιβαλλοντοΣ</vt:lpstr>
      <vt:lpstr>Βιβλιογραφία</vt:lpstr>
      <vt:lpstr>Σημείωμα Αναφοράς</vt:lpstr>
      <vt:lpstr>Σημείωμα Αδειοδότησης</vt:lpstr>
      <vt:lpstr>Διαφάνεια 27</vt:lpstr>
      <vt:lpstr>Διαφάνεια 28</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339</cp:revision>
  <dcterms:created xsi:type="dcterms:W3CDTF">2012-09-06T09:03:05Z</dcterms:created>
  <dcterms:modified xsi:type="dcterms:W3CDTF">2015-11-07T18:42:24Z</dcterms:modified>
</cp:coreProperties>
</file>