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57" r:id="rId4"/>
    <p:sldId id="259" r:id="rId5"/>
    <p:sldId id="261" r:id="rId6"/>
    <p:sldId id="286" r:id="rId7"/>
    <p:sldId id="314" r:id="rId8"/>
    <p:sldId id="315" r:id="rId9"/>
    <p:sldId id="301" r:id="rId10"/>
    <p:sldId id="302" r:id="rId11"/>
    <p:sldId id="303" r:id="rId12"/>
    <p:sldId id="304" r:id="rId13"/>
    <p:sldId id="290" r:id="rId14"/>
    <p:sldId id="317" r:id="rId15"/>
    <p:sldId id="316" r:id="rId16"/>
    <p:sldId id="291" r:id="rId17"/>
    <p:sldId id="292" r:id="rId18"/>
    <p:sldId id="293" r:id="rId19"/>
    <p:sldId id="294" r:id="rId20"/>
    <p:sldId id="295" r:id="rId21"/>
    <p:sldId id="280" r:id="rId22"/>
  </p:sldIdLst>
  <p:sldSz cx="9144000" cy="5715000" type="screen16x10"/>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93302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altLang="zh-CN" sz="3800" b="1" kern="0" dirty="0" smtClean="0">
                <a:latin typeface="+mj-lt"/>
              </a:rPr>
              <a:t>Αριθμοδείκτες</a:t>
            </a:r>
            <a:r>
              <a:rPr lang="el-GR" altLang="zh-CN" sz="3800" b="1" kern="0" dirty="0" smtClean="0">
                <a:latin typeface="Calibri" pitchFamily="34" charset="0"/>
              </a:rPr>
              <a:t> </a:t>
            </a:r>
            <a:endParaRPr lang="en-US" altLang="zh-CN" sz="3800" b="1" kern="0" dirty="0" smtClean="0">
              <a:latin typeface="Calibri" pitchFamily="34" charset="0"/>
            </a:endParaRPr>
          </a:p>
          <a:p>
            <a:pPr>
              <a:defRPr/>
            </a:pPr>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3600" dirty="0" smtClean="0"/>
              <a:t>Αριθμοδείκτες</a:t>
            </a:r>
            <a:endParaRPr lang="en-US" sz="3600" dirty="0"/>
          </a:p>
        </p:txBody>
      </p:sp>
      <p:sp>
        <p:nvSpPr>
          <p:cNvPr id="3" name="2 - Θέση περιεχομένου"/>
          <p:cNvSpPr>
            <a:spLocks noGrp="1"/>
          </p:cNvSpPr>
          <p:nvPr>
            <p:ph idx="1"/>
          </p:nvPr>
        </p:nvSpPr>
        <p:spPr/>
        <p:txBody>
          <a:bodyPr>
            <a:normAutofit/>
          </a:bodyPr>
          <a:lstStyle/>
          <a:p>
            <a:pPr algn="just">
              <a:lnSpc>
                <a:spcPct val="80000"/>
              </a:lnSpc>
            </a:pPr>
            <a:r>
              <a:rPr lang="el-GR" altLang="zh-CN" sz="2400" dirty="0" smtClean="0"/>
              <a:t>Η ανάλυση Ρευστότητας απαιτεί τη συλλογή και επεξεργασία αξιόπιστων πληροφοριών, όπως αυτές των ταμειακών ροών, των ισολογισμών και των δηλώσεων εισοδήματος. </a:t>
            </a:r>
          </a:p>
          <a:p>
            <a:pPr algn="just">
              <a:lnSpc>
                <a:spcPct val="80000"/>
              </a:lnSpc>
            </a:pPr>
            <a:endParaRPr lang="el-GR" altLang="zh-CN" sz="2400" dirty="0" smtClean="0"/>
          </a:p>
          <a:p>
            <a:pPr algn="just">
              <a:lnSpc>
                <a:spcPct val="80000"/>
              </a:lnSpc>
            </a:pPr>
            <a:r>
              <a:rPr lang="el-GR" altLang="zh-CN" sz="2400" dirty="0" smtClean="0"/>
              <a:t>Τα στοιχεία ισολογισμών είναι στατικά εφόσον αποτελούν μετρήσεις μόνο μιας συγκεκριμένης χρονικής στιγμής, ενώ των δηλώσεων εισοδήματος περιέχουν πολλές αυθαίρετες μη ταμειακές κατανομές (π.χ., αποσβέσεις και χρεολύσια).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3600" dirty="0" smtClean="0"/>
              <a:t>Αριθμοδείκτες</a:t>
            </a:r>
            <a:endParaRPr lang="en-US" sz="3600" dirty="0"/>
          </a:p>
        </p:txBody>
      </p:sp>
      <p:sp>
        <p:nvSpPr>
          <p:cNvPr id="3" name="2 - Θέση περιεχομένου"/>
          <p:cNvSpPr>
            <a:spLocks noGrp="1"/>
          </p:cNvSpPr>
          <p:nvPr>
            <p:ph idx="1"/>
          </p:nvPr>
        </p:nvSpPr>
        <p:spPr/>
        <p:txBody>
          <a:bodyPr>
            <a:normAutofit fontScale="92500" lnSpcReduction="10000"/>
          </a:bodyPr>
          <a:lstStyle/>
          <a:p>
            <a:pPr algn="just">
              <a:lnSpc>
                <a:spcPct val="80000"/>
              </a:lnSpc>
            </a:pPr>
            <a:r>
              <a:rPr lang="el-GR" altLang="zh-CN" sz="2800" dirty="0" smtClean="0"/>
              <a:t>Αντίθετα, η κατάσταση ταμειακών ροών καταγράφει τις μεταβολές στις άλλες καταστάσεις, αφήνοντας εκτός τα τεχνάσματα της λογιστικής, που εστιάζουν στις πραγματικές επιδιώξεις των μετόχων, δηλαδή μετρητά διαθέσιμα για τη λειτουργία της επιχείρησης και για επενδύσεις </a:t>
            </a:r>
            <a:r>
              <a:rPr lang="el-GR" sz="2800" dirty="0" smtClean="0"/>
              <a:t>(</a:t>
            </a:r>
            <a:r>
              <a:rPr lang="en-GB" sz="2800" dirty="0" err="1" smtClean="0"/>
              <a:t>Coltman</a:t>
            </a:r>
            <a:r>
              <a:rPr lang="el-GR" sz="2800" dirty="0" smtClean="0"/>
              <a:t> &amp; </a:t>
            </a:r>
            <a:r>
              <a:rPr lang="en-GB" sz="2800" dirty="0" err="1" smtClean="0"/>
              <a:t>Jagels</a:t>
            </a:r>
            <a:r>
              <a:rPr lang="el-GR" sz="2800" dirty="0" smtClean="0"/>
              <a:t>, 2001; </a:t>
            </a:r>
            <a:r>
              <a:rPr lang="en-GB" sz="2800" dirty="0" smtClean="0"/>
              <a:t>Mills</a:t>
            </a:r>
            <a:r>
              <a:rPr lang="el-GR" sz="2800" dirty="0" smtClean="0"/>
              <a:t> &amp; </a:t>
            </a:r>
            <a:r>
              <a:rPr lang="en-GB" sz="2800" dirty="0" smtClean="0"/>
              <a:t>Yamamura</a:t>
            </a:r>
            <a:r>
              <a:rPr lang="el-GR" sz="2800" dirty="0" smtClean="0"/>
              <a:t>, 1998)</a:t>
            </a:r>
            <a:r>
              <a:rPr lang="en-GB" sz="2800" dirty="0" smtClean="0"/>
              <a:t> </a:t>
            </a:r>
            <a:endParaRPr lang="el-GR" sz="2800" dirty="0" smtClean="0"/>
          </a:p>
          <a:p>
            <a:pPr algn="just">
              <a:lnSpc>
                <a:spcPct val="80000"/>
              </a:lnSpc>
            </a:pPr>
            <a:endParaRPr lang="el-GR" sz="2400" dirty="0" smtClean="0"/>
          </a:p>
          <a:p>
            <a:pPr algn="just">
              <a:lnSpc>
                <a:spcPct val="80000"/>
              </a:lnSpc>
            </a:pPr>
            <a:r>
              <a:rPr lang="el-GR" altLang="zh-CN" sz="2800" dirty="0" smtClean="0"/>
              <a:t>Οι αριθμοδείκτες ρευστότητας αναφέρονται στο μέγεθος και στις σχέσεις των βραχυχρόνιων υποχρεώσεων και κυκλοφοριακών στοιχείων μιας επιχείρησης</a:t>
            </a:r>
            <a:r>
              <a:rPr lang="el-GR" altLang="zh-CN" sz="2400" dirty="0" smtClean="0"/>
              <a:t>.</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3600" dirty="0" smtClean="0"/>
              <a:t>Αριθμοδείκτες</a:t>
            </a:r>
            <a:endParaRPr lang="en-US" sz="3600" dirty="0"/>
          </a:p>
        </p:txBody>
      </p:sp>
      <p:sp>
        <p:nvSpPr>
          <p:cNvPr id="3" name="2 - Θέση περιεχομένου"/>
          <p:cNvSpPr>
            <a:spLocks noGrp="1"/>
          </p:cNvSpPr>
          <p:nvPr>
            <p:ph idx="1"/>
          </p:nvPr>
        </p:nvSpPr>
        <p:spPr/>
        <p:txBody>
          <a:bodyPr>
            <a:normAutofit fontScale="92500"/>
          </a:bodyPr>
          <a:lstStyle/>
          <a:p>
            <a:pPr algn="just">
              <a:lnSpc>
                <a:spcPct val="80000"/>
              </a:lnSpc>
            </a:pPr>
            <a:r>
              <a:rPr lang="el-GR" altLang="zh-CN" sz="2400" dirty="0" smtClean="0"/>
              <a:t>Βασικός σκοπός των δεικτών ρευστότητας, είναι η μέτρηση της ικανότητας που έχει μια επιχείρηση να ανταποκρίνεται στις τρέχουσες βραχυπρόθεσμες υποχρεώσεις της. </a:t>
            </a:r>
          </a:p>
          <a:p>
            <a:pPr algn="just">
              <a:lnSpc>
                <a:spcPct val="80000"/>
              </a:lnSpc>
            </a:pPr>
            <a:r>
              <a:rPr lang="el-GR" altLang="zh-CN" sz="2400" dirty="0" smtClean="0"/>
              <a:t>Η χρηματοοικονομική θέση  θεωρείται ισχυρή όταν η επιχείρηση:</a:t>
            </a:r>
          </a:p>
          <a:p>
            <a:pPr lvl="1" algn="just">
              <a:lnSpc>
                <a:spcPct val="80000"/>
              </a:lnSpc>
            </a:pPr>
            <a:r>
              <a:rPr lang="el-GR" altLang="zh-CN" sz="2400" dirty="0" smtClean="0"/>
              <a:t>έχει την ικανότητα να εξοφλεί τους βραχυπρόθεσμους πιστωτές της και να καταβάλει τους τρέχοντες τόκους και μερίσματα</a:t>
            </a:r>
          </a:p>
          <a:p>
            <a:pPr lvl="1" algn="just">
              <a:lnSpc>
                <a:spcPct val="80000"/>
              </a:lnSpc>
            </a:pPr>
            <a:r>
              <a:rPr lang="el-GR" altLang="zh-CN" sz="2400" dirty="0" smtClean="0"/>
              <a:t>διατηρεί συνθήκες χρηματοοικονομικής διαχείρισης , οι οποίες εξασφαλίζουν την ευνοϊκή πιστοληπτική της κατάσταση.</a:t>
            </a:r>
          </a:p>
          <a:p>
            <a:pPr algn="just">
              <a:lnSpc>
                <a:spcPct val="80000"/>
              </a:lnSpc>
            </a:pPr>
            <a:r>
              <a:rPr lang="el-GR" altLang="zh-CN" sz="2400" dirty="0" smtClean="0"/>
              <a:t>Η μέτρηση της ικανότητας αυτής της επιχείρησης αξιολογείται με τους τρεις δείκτες που αναφέρονται στη συνέχεια στην επόμενη ενότητα.</a:t>
            </a:r>
            <a:endParaRPr lang="el-GR" altLang="zh-CN" sz="2400" b="1" dirty="0" smtClean="0"/>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a:t>
            </a:r>
            <a:r>
              <a:rPr lang="en-GB" sz="1400" smtClean="0"/>
              <a:t>46-53</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a:t>
            </a:r>
            <a:r>
              <a:rPr lang="el-GR" sz="2800" b="1" dirty="0" smtClean="0"/>
              <a:t>5</a:t>
            </a:r>
            <a:r>
              <a:rPr lang="el-GR" sz="2800" b="1" dirty="0" smtClean="0"/>
              <a:t>:</a:t>
            </a:r>
            <a:r>
              <a:rPr lang="el-GR" sz="2800" dirty="0" smtClean="0"/>
              <a:t> </a:t>
            </a:r>
            <a:r>
              <a:rPr lang="el-GR" altLang="zh-CN" sz="2800" kern="0" dirty="0" smtClean="0">
                <a:latin typeface="+mj-lt"/>
              </a:rPr>
              <a:t>Αριθμοδείκτες</a:t>
            </a:r>
            <a:endParaRPr lang="en-US" sz="2200" dirty="0" smtClean="0">
              <a:latin typeface="+mj-lt"/>
            </a:endParaRPr>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αναλύσουμε την τρίτη από τις τεχνικές ανάλυσης που αναφέρθηκε στο τέλος της Ενότητας 2, τους αριθμοδείκτες.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51520" y="337220"/>
            <a:ext cx="8686800" cy="952500"/>
          </a:xfrm>
        </p:spPr>
        <p:txBody>
          <a:bodyPr>
            <a:noAutofit/>
          </a:bodyPr>
          <a:lstStyle/>
          <a:p>
            <a:r>
              <a:rPr lang="el-GR" sz="4000" dirty="0" smtClean="0"/>
              <a:t>Αριθμοδείκτες</a:t>
            </a:r>
            <a:endParaRPr lang="el-GR" sz="4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6</a:t>
            </a:fld>
            <a:endParaRPr lang="el-GR" dirty="0"/>
          </a:p>
        </p:txBody>
      </p:sp>
      <p:sp>
        <p:nvSpPr>
          <p:cNvPr id="6" name="5 - Θέση περιεχομένου"/>
          <p:cNvSpPr>
            <a:spLocks noGrp="1"/>
          </p:cNvSpPr>
          <p:nvPr>
            <p:ph idx="1"/>
          </p:nvPr>
        </p:nvSpPr>
        <p:spPr/>
        <p:txBody>
          <a:bodyPr>
            <a:normAutofit fontScale="70000" lnSpcReduction="20000"/>
          </a:bodyPr>
          <a:lstStyle/>
          <a:p>
            <a:pPr algn="just"/>
            <a:r>
              <a:rPr lang="el-GR" altLang="zh-CN" sz="3400" dirty="0" smtClean="0"/>
              <a:t>Οι χρηματοοικονομικοί δείκτες χρησιμοποιούνται ευρύτατα και διαχρονικά από τους επενδυτές, τους πιστωτές και τα διευθυντικά στελέχη για την εκτίμηση της χρηματοοικονομικής λειτουργίας των επιχειρήσεων (</a:t>
            </a:r>
            <a:r>
              <a:rPr lang="en-GB" altLang="zh-CN" sz="3400" dirty="0" err="1" smtClean="0">
                <a:ea typeface="SimSun" pitchFamily="2" charset="-122"/>
              </a:rPr>
              <a:t>Kisang</a:t>
            </a:r>
            <a:r>
              <a:rPr lang="el-GR" altLang="zh-CN" sz="3400" dirty="0" smtClean="0"/>
              <a:t> </a:t>
            </a:r>
            <a:r>
              <a:rPr lang="en-GB" altLang="zh-CN" sz="3400" dirty="0" smtClean="0">
                <a:ea typeface="SimSun" pitchFamily="2" charset="-122"/>
              </a:rPr>
              <a:t>R</a:t>
            </a:r>
            <a:r>
              <a:rPr lang="el-GR" altLang="zh-CN" sz="3400" dirty="0" smtClean="0"/>
              <a:t>, </a:t>
            </a:r>
            <a:r>
              <a:rPr lang="en-GB" altLang="zh-CN" sz="3400" dirty="0" smtClean="0">
                <a:ea typeface="SimSun" pitchFamily="2" charset="-122"/>
              </a:rPr>
              <a:t>Shawn</a:t>
            </a:r>
            <a:r>
              <a:rPr lang="el-GR" altLang="zh-CN" sz="3400" dirty="0" smtClean="0"/>
              <a:t> </a:t>
            </a:r>
            <a:r>
              <a:rPr lang="en-GB" altLang="zh-CN" sz="3400" dirty="0" smtClean="0">
                <a:ea typeface="SimSun" pitchFamily="2" charset="-122"/>
              </a:rPr>
              <a:t>J</a:t>
            </a:r>
            <a:r>
              <a:rPr lang="el-GR" altLang="zh-CN" sz="3400" dirty="0" smtClean="0"/>
              <a:t>., 2004). </a:t>
            </a:r>
          </a:p>
          <a:p>
            <a:pPr algn="just"/>
            <a:endParaRPr lang="el-GR" altLang="zh-CN" sz="3400" dirty="0" smtClean="0"/>
          </a:p>
          <a:p>
            <a:pPr algn="just"/>
            <a:r>
              <a:rPr lang="el-GR" altLang="zh-CN" sz="3400" dirty="0" smtClean="0"/>
              <a:t>Η ανάλυσή τους αποδίδει σημαντικότερες πληροφορίες από τις χρηματοοικονομικές καταστάσεις από ότι μια απλή ανασκόπηση των απόλυτων μεγεθών που καταγράφονται στους λογαριασμούς (</a:t>
            </a:r>
            <a:r>
              <a:rPr lang="en-GB" altLang="zh-CN" sz="3400" dirty="0" smtClean="0">
                <a:ea typeface="SimSun" pitchFamily="2" charset="-122"/>
              </a:rPr>
              <a:t>Andrew</a:t>
            </a:r>
            <a:r>
              <a:rPr lang="el-GR" altLang="zh-CN" sz="3400" dirty="0" smtClean="0"/>
              <a:t> &amp; </a:t>
            </a:r>
            <a:r>
              <a:rPr lang="en-GB" altLang="zh-CN" sz="3400" dirty="0" err="1" smtClean="0">
                <a:ea typeface="SimSun" pitchFamily="2" charset="-122"/>
              </a:rPr>
              <a:t>Schmidgall</a:t>
            </a:r>
            <a:r>
              <a:rPr lang="el-GR" altLang="zh-CN" sz="3400" dirty="0" smtClean="0"/>
              <a:t>, 1993). </a:t>
            </a:r>
          </a:p>
          <a:p>
            <a:endParaRPr lang="en-US" dirty="0"/>
          </a:p>
        </p:txBody>
      </p:sp>
    </p:spTree>
    <p:extLst>
      <p:ext uri="{BB962C8B-B14F-4D97-AF65-F5344CB8AC3E}">
        <p14:creationId xmlns:p14="http://schemas.microsoft.com/office/powerpoint/2010/main" xmlns="" val="1330303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Αριθμοδείκτες</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r>
              <a:rPr lang="el-GR" altLang="zh-CN" dirty="0" smtClean="0"/>
              <a:t>Από την αρχική τους εμφάνιση ως βραχυπρόθεσμες τεχνικές πιστωτικής ανάλυσης, οι χρηματοοικονομικοί δείκτες χρησιμοποιούνται συστηματικά από το τέλος του 19ου αιώνα. </a:t>
            </a:r>
          </a:p>
          <a:p>
            <a:pPr algn="just"/>
            <a:r>
              <a:rPr lang="el-GR" altLang="zh-CN" dirty="0" smtClean="0"/>
              <a:t>Από τότε, οι αναλυτές έχουν αναπτύξει διάφορους δείκτες που χρησιμοποιούνται ευρέως τόσο από επαγγελματίες όσο και από ακαδημαϊκούς </a:t>
            </a:r>
            <a:endParaRPr lang="el-GR" dirty="0" smtClean="0"/>
          </a:p>
          <a:p>
            <a:pPr algn="just">
              <a:lnSpc>
                <a:spcPct val="80000"/>
              </a:lnSpc>
            </a:pPr>
            <a:r>
              <a:rPr lang="el-GR" altLang="zh-CN" dirty="0" smtClean="0"/>
              <a:t>Οι αριθμοδείκτες είναι μαθηματικές σχέσεις που βοηθούν τους αναλυτές να καθορίσουν τις χρηματοδοτικές ανάγκες των επιχειρήσεων κατά την χρηματοοικονομική ανάλυση των οικονομικών στοιχείων (</a:t>
            </a:r>
            <a:r>
              <a:rPr lang="en-US" altLang="zh-CN" dirty="0" err="1" smtClean="0">
                <a:ea typeface="SimSun" pitchFamily="2" charset="-122"/>
              </a:rPr>
              <a:t>Brookson</a:t>
            </a:r>
            <a:r>
              <a:rPr lang="el-GR" altLang="zh-CN" dirty="0" smtClean="0"/>
              <a:t>, 2001). </a:t>
            </a:r>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Αριθμοδείκτες</a:t>
            </a:r>
            <a:endParaRPr lang="en-US" dirty="0"/>
          </a:p>
        </p:txBody>
      </p:sp>
      <p:sp>
        <p:nvSpPr>
          <p:cNvPr id="3" name="2 - Θέση περιεχομένου"/>
          <p:cNvSpPr>
            <a:spLocks noGrp="1"/>
          </p:cNvSpPr>
          <p:nvPr>
            <p:ph idx="1"/>
          </p:nvPr>
        </p:nvSpPr>
        <p:spPr/>
        <p:txBody>
          <a:bodyPr>
            <a:normAutofit fontScale="92500" lnSpcReduction="10000"/>
          </a:bodyPr>
          <a:lstStyle/>
          <a:p>
            <a:pPr marL="0" indent="0">
              <a:lnSpc>
                <a:spcPct val="110000"/>
              </a:lnSpc>
              <a:buNone/>
            </a:pPr>
            <a:r>
              <a:rPr lang="el-GR" altLang="zh-CN" dirty="0" smtClean="0"/>
              <a:t>Οι χρηματοοικονομικοί δείκτες μπορούν να ταξινομηθούν στις παρακάτω μεγάλες κατηγορίες:</a:t>
            </a:r>
          </a:p>
          <a:p>
            <a:pPr>
              <a:lnSpc>
                <a:spcPct val="80000"/>
              </a:lnSpc>
            </a:pPr>
            <a:r>
              <a:rPr lang="el-GR" altLang="zh-CN" dirty="0" smtClean="0"/>
              <a:t>δείκτες ρευστότητας</a:t>
            </a:r>
          </a:p>
          <a:p>
            <a:pPr>
              <a:lnSpc>
                <a:spcPct val="80000"/>
              </a:lnSpc>
            </a:pPr>
            <a:r>
              <a:rPr lang="el-GR" altLang="zh-CN" dirty="0" smtClean="0"/>
              <a:t>δείκτες δραστηριότητας</a:t>
            </a:r>
          </a:p>
          <a:p>
            <a:pPr>
              <a:lnSpc>
                <a:spcPct val="80000"/>
              </a:lnSpc>
            </a:pPr>
            <a:r>
              <a:rPr lang="el-GR" altLang="zh-CN" dirty="0" smtClean="0"/>
              <a:t>δείκτες αποδοτικότητας</a:t>
            </a:r>
          </a:p>
          <a:p>
            <a:pPr>
              <a:lnSpc>
                <a:spcPct val="80000"/>
              </a:lnSpc>
            </a:pPr>
            <a:r>
              <a:rPr lang="el-GR" altLang="zh-CN" dirty="0" smtClean="0"/>
              <a:t>δείκτες </a:t>
            </a:r>
            <a:r>
              <a:rPr lang="el-GR" dirty="0" smtClean="0"/>
              <a:t>διάρθρωσης κεφαλαίων και βιωσιμότητας  </a:t>
            </a:r>
            <a:endParaRPr lang="el-GR" altLang="zh-CN" dirty="0" smtClean="0"/>
          </a:p>
          <a:p>
            <a:pPr>
              <a:lnSpc>
                <a:spcPct val="80000"/>
              </a:lnSpc>
            </a:pPr>
            <a:r>
              <a:rPr lang="el-GR" altLang="zh-CN" dirty="0" smtClean="0"/>
              <a:t>επενδυτικοί δείκτες </a:t>
            </a:r>
            <a:endParaRPr lang="en-GB"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21196"/>
            <a:ext cx="8229600" cy="952500"/>
          </a:xfrm>
        </p:spPr>
        <p:txBody>
          <a:bodyPr>
            <a:noAutofit/>
          </a:bodyPr>
          <a:lstStyle/>
          <a:p>
            <a:r>
              <a:rPr lang="el-GR" sz="2800" dirty="0" smtClean="0"/>
              <a:t>Αριθμοδείκτες</a:t>
            </a:r>
            <a:br>
              <a:rPr lang="el-GR" sz="2800" dirty="0" smtClean="0"/>
            </a:br>
            <a:r>
              <a:rPr lang="el-GR" sz="2800" dirty="0" smtClean="0">
                <a:cs typeface="Times New Roman" pitchFamily="18" charset="0"/>
              </a:rPr>
              <a:t>Η ανάλυση επικεντρώνεται </a:t>
            </a:r>
            <a:endParaRPr lang="en-US" sz="2600" dirty="0"/>
          </a:p>
        </p:txBody>
      </p:sp>
      <p:sp>
        <p:nvSpPr>
          <p:cNvPr id="3" name="2 - Θέση περιεχομένου"/>
          <p:cNvSpPr>
            <a:spLocks noGrp="1"/>
          </p:cNvSpPr>
          <p:nvPr>
            <p:ph idx="1"/>
          </p:nvPr>
        </p:nvSpPr>
        <p:spPr>
          <a:xfrm>
            <a:off x="467544" y="1057300"/>
            <a:ext cx="8229600" cy="3771636"/>
          </a:xfrm>
        </p:spPr>
        <p:txBody>
          <a:bodyPr>
            <a:noAutofit/>
          </a:bodyPr>
          <a:lstStyle/>
          <a:p>
            <a:pPr algn="just" eaLnBrk="0" hangingPunct="0">
              <a:buFontTx/>
              <a:buChar char="•"/>
            </a:pPr>
            <a:r>
              <a:rPr lang="el-GR" sz="2000" dirty="0" smtClean="0">
                <a:cs typeface="Times New Roman" pitchFamily="18" charset="0"/>
              </a:rPr>
              <a:t>Αποδοτικότητα, δηλαδή η αξιολόγηση της ικανότητας των επιχειρήσεων να δημιουργούν κέρδη μέσω των κεφαλαίων που διαθέτουν.</a:t>
            </a:r>
            <a:endParaRPr lang="el-GR" sz="2000" dirty="0" smtClean="0"/>
          </a:p>
          <a:p>
            <a:pPr algn="just" eaLnBrk="0" hangingPunct="0">
              <a:buFontTx/>
              <a:buChar char="•"/>
            </a:pPr>
            <a:r>
              <a:rPr lang="el-GR" sz="2000" dirty="0" smtClean="0">
                <a:cs typeface="Times New Roman" pitchFamily="18" charset="0"/>
              </a:rPr>
              <a:t>Ρευστότητα, που έχει να κάνει με τη δυνατότητα των επιχειρήσεων να ανταποκρίνονται στις άμεσες υποχρεώσεις τους.</a:t>
            </a:r>
            <a:endParaRPr lang="el-GR" sz="2000" dirty="0" smtClean="0"/>
          </a:p>
          <a:p>
            <a:pPr algn="just" eaLnBrk="0" hangingPunct="0">
              <a:buFontTx/>
              <a:buChar char="•"/>
            </a:pPr>
            <a:r>
              <a:rPr lang="el-GR" sz="2000" dirty="0" smtClean="0">
                <a:cs typeface="Times New Roman" pitchFamily="18" charset="0"/>
              </a:rPr>
              <a:t>Φερεγγυότητα, όπου αξιολογείται η ικανότητα των επιχειρήσεων να ανταποκρίνονται στις υποχρεώσεις έναντι των ξένων δανειστών τους (κυρίως των τραπεζών και των προμηθευτών).</a:t>
            </a:r>
            <a:endParaRPr lang="el-GR" sz="2000" dirty="0" smtClean="0"/>
          </a:p>
          <a:p>
            <a:pPr algn="just" eaLnBrk="0" hangingPunct="0">
              <a:buFontTx/>
              <a:buChar char="•"/>
            </a:pPr>
            <a:r>
              <a:rPr lang="el-GR" sz="2000" dirty="0" smtClean="0">
                <a:cs typeface="Times New Roman" pitchFamily="18" charset="0"/>
              </a:rPr>
              <a:t>Διαχρονική εξέλιξη κύκλου εργασιών, κερδών, αξιολόγηση μερισματικής πολιτικής και πολιτικής διάθεσης των κερδών, σύνθεση δαπανών, διαδικασία επιλογής επενδύσεων.</a:t>
            </a:r>
            <a:endParaRPr lang="en-GB" sz="2000" dirty="0" smtClean="0"/>
          </a:p>
          <a:p>
            <a:pPr marL="0" indent="0">
              <a:lnSpc>
                <a:spcPct val="90000"/>
              </a:lnSpc>
            </a:pPr>
            <a:endParaRPr lang="el-GR" sz="2000" dirty="0" smtClean="0"/>
          </a:p>
          <a:p>
            <a:pPr marL="0" indent="0">
              <a:lnSpc>
                <a:spcPct val="9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1420</TotalTime>
  <Words>1332</Words>
  <Application>Microsoft Office PowerPoint</Application>
  <PresentationFormat>Προβολή στην οθόνη (16:10)</PresentationFormat>
  <Paragraphs>128</Paragraphs>
  <Slides>21</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Αριθμοδείκτες</vt:lpstr>
      <vt:lpstr>Αριθμοδείκτες</vt:lpstr>
      <vt:lpstr>Αριθμοδείκτες</vt:lpstr>
      <vt:lpstr>Αριθμοδείκτες Η ανάλυση επικεντρώνεται </vt:lpstr>
      <vt:lpstr>Αριθμοδείκτες</vt:lpstr>
      <vt:lpstr>Αριθμοδείκτες</vt:lpstr>
      <vt:lpstr>Αριθμοδείκτες</vt:lpstr>
      <vt:lpstr>Βιβλιογραφία</vt:lpstr>
      <vt:lpstr>Βιβλιογραφία</vt:lpstr>
      <vt:lpstr>Βιβλιογραφία</vt:lpstr>
      <vt:lpstr>Σημείωμα Αναφοράς</vt:lpstr>
      <vt:lpstr>Σημείωμα Αδειοδότησης</vt:lpstr>
      <vt:lpstr>Διαφάνεια 18</vt:lpstr>
      <vt:lpstr>Διαφάνεια 19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211</cp:revision>
  <dcterms:created xsi:type="dcterms:W3CDTF">2012-09-06T09:03:05Z</dcterms:created>
  <dcterms:modified xsi:type="dcterms:W3CDTF">2015-11-02T18:32:37Z</dcterms:modified>
</cp:coreProperties>
</file>