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89" r:id="rId3"/>
    <p:sldId id="257" r:id="rId4"/>
    <p:sldId id="259" r:id="rId5"/>
    <p:sldId id="261" r:id="rId6"/>
    <p:sldId id="311" r:id="rId7"/>
    <p:sldId id="310" r:id="rId8"/>
    <p:sldId id="309" r:id="rId9"/>
    <p:sldId id="308" r:id="rId10"/>
    <p:sldId id="307" r:id="rId11"/>
    <p:sldId id="306" r:id="rId12"/>
    <p:sldId id="305" r:id="rId13"/>
    <p:sldId id="290" r:id="rId14"/>
    <p:sldId id="291" r:id="rId15"/>
    <p:sldId id="292" r:id="rId16"/>
    <p:sldId id="293" r:id="rId17"/>
    <p:sldId id="294" r:id="rId18"/>
    <p:sldId id="295" r:id="rId19"/>
    <p:sldId id="280" r:id="rId20"/>
  </p:sldIdLst>
  <p:sldSz cx="9144000" cy="5715000" type="screen16x10"/>
  <p:notesSz cx="6858000" cy="9144000"/>
  <p:custDataLst>
    <p:tags r:id="rId2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9322"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09/11/2015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9/11/2015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14</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r>
              <a:rPr lang="el-GR" sz="4000" dirty="0" smtClean="0"/>
              <a:t>Εμπορικό και Οικονομικό Δίκαιο</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Αξιόγραφα</a:t>
            </a:r>
          </a:p>
          <a:p>
            <a:r>
              <a:rPr lang="el-GR" altLang="zh-CN" sz="3600" b="1" dirty="0" smtClean="0">
                <a:cs typeface="Segoe UI" pitchFamily="18" charset="0"/>
              </a:rPr>
              <a:t>Παππά Βιβή</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fontScale="92500" lnSpcReduction="10000"/>
          </a:bodyPr>
          <a:lstStyle/>
          <a:p>
            <a:pPr>
              <a:buNone/>
            </a:pPr>
            <a:r>
              <a:rPr lang="el-GR" sz="3000" b="1" dirty="0" smtClean="0"/>
              <a:t>Συναλλαγματική</a:t>
            </a:r>
            <a:endParaRPr lang="en-US" sz="3000" dirty="0" smtClean="0"/>
          </a:p>
          <a:p>
            <a:pPr>
              <a:buNone/>
            </a:pPr>
            <a:r>
              <a:rPr lang="el-GR" sz="3000" b="1" dirty="0" smtClean="0"/>
              <a:t>Γενικά</a:t>
            </a:r>
            <a:endParaRPr lang="en-US" sz="3000" dirty="0" smtClean="0"/>
          </a:p>
          <a:p>
            <a:pPr marL="0" indent="0">
              <a:buNone/>
            </a:pPr>
            <a:r>
              <a:rPr lang="el-GR" sz="2600" dirty="0" smtClean="0"/>
              <a:t>Η συναλλαγματική χρησιμοποιήθηκε αρχικά ως τρόπος ασφαλούς διακίνησης χρηματικών ποσών. Επειδή, κατά τον μεσαίωνα, μεγάλα χρηματικά ποσά μεταφέρονταν σε μακρινές αποστάσεις, χωρίς καμία ασφάλεια (ληστείες, πειρατείες κλπ.), έγινε ανάγκη η μεταφορά χρημάτων από τόπο σε τόπο με κάποιο τρόπο. Επινοήθηκε έτσι η συναλλαγματική η κατοχή της οποίας θα ήταν άχρηστη για τον κλέπτη. </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a:bodyPr>
          <a:lstStyle/>
          <a:p>
            <a:pPr>
              <a:buNone/>
            </a:pPr>
            <a:r>
              <a:rPr lang="en-US" sz="3000" b="1" dirty="0" smtClean="0"/>
              <a:t>Έννοια</a:t>
            </a:r>
            <a:endParaRPr lang="en-US" sz="3000" dirty="0" smtClean="0"/>
          </a:p>
          <a:p>
            <a:pPr marL="0" indent="0">
              <a:lnSpc>
                <a:spcPct val="90000"/>
              </a:lnSpc>
              <a:buNone/>
            </a:pPr>
            <a:r>
              <a:rPr lang="el-GR" sz="2600" dirty="0" smtClean="0"/>
              <a:t>Συναλλαγματική είναι το χρηματόγραφο που χαρακτηρίζεται στο κείμενο του ως Συναλλαγματική και που περιέχει απλή και καθαρή εντολή του υπογράφοντος (εκδότη) σε ένα άλλο πρόσωπο (πληρωτή) να πληρώσει ορισμένο χρηματικό ποσό σε ένα συγκεκριμένο πρόσωπο (λήπτη), σε ορισμένο χρόνο και τόπο. </a:t>
            </a:r>
            <a:endParaRPr lang="en-US" sz="2600" dirty="0" smtClean="0"/>
          </a:p>
          <a:p>
            <a:pPr marL="0" indent="0">
              <a:lnSpc>
                <a:spcPct val="90000"/>
              </a:lnSpc>
              <a:buNone/>
            </a:pPr>
            <a:r>
              <a:rPr lang="el-GR" sz="2600" dirty="0" smtClean="0"/>
              <a:t>Ο Νόμος που διέπει το δίκαιο της συναλλαγματικής στην Ελλάδα είναι ο Νόμος 5325/1932.</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a:xfrm>
            <a:off x="323528" y="1333500"/>
            <a:ext cx="8363272" cy="3771636"/>
          </a:xfrm>
        </p:spPr>
        <p:txBody>
          <a:bodyPr>
            <a:noAutofit/>
          </a:bodyPr>
          <a:lstStyle/>
          <a:p>
            <a:pPr marL="0" indent="0">
              <a:buNone/>
            </a:pPr>
            <a:r>
              <a:rPr lang="el-GR" sz="2600" b="1" dirty="0" smtClean="0"/>
              <a:t>Ικανότητα για την ανάληψη υποχρέωσης από συναλλαγματική</a:t>
            </a:r>
            <a:endParaRPr lang="en-US" sz="2600" dirty="0" smtClean="0"/>
          </a:p>
          <a:p>
            <a:pPr marL="0" indent="0">
              <a:lnSpc>
                <a:spcPct val="80000"/>
              </a:lnSpc>
              <a:buNone/>
            </a:pPr>
            <a:r>
              <a:rPr lang="el-GR" sz="2400" dirty="0" smtClean="0"/>
              <a:t>Πρόσωπα ικανά να αναλάβουν υποχρέωση από συναλλαγματική είναι όσοι έχουν πλήρη δικαιοπρακτική ικανότητα (όχι οι ανήλικοι π.χ.).</a:t>
            </a:r>
            <a:endParaRPr lang="en-US" sz="2400" dirty="0" smtClean="0"/>
          </a:p>
          <a:p>
            <a:pPr marL="0" indent="0">
              <a:lnSpc>
                <a:spcPct val="80000"/>
              </a:lnSpc>
              <a:buNone/>
            </a:pPr>
            <a:r>
              <a:rPr lang="el-GR" sz="2400" dirty="0" smtClean="0"/>
              <a:t>Το πρόσωπο που εκδίδει την συναλλαγματική και δίνει την εντολή για την πληρωμή λέγεται εκδότης. Το πρόσωπο προς το οποίο απευθύνεται η εντολή και το οποίο οφείλει να πληρώσει λέγεται πληρωτής και τέλος το πρόσωπο που δικαιούται να απαιτήσει την πληρωμή του ποσού που αναγράφεται στην συναλλαγματική λέγεται λήπτης. </a:t>
            </a:r>
            <a:endParaRPr lang="en-US" sz="2400" dirty="0" smtClean="0"/>
          </a:p>
          <a:p>
            <a:pPr marL="0" indent="0">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buNone/>
            </a:pPr>
            <a:r>
              <a:rPr lang="el-GR" sz="1400" dirty="0" err="1" smtClean="0"/>
              <a:t>Αλεξανδρίδου</a:t>
            </a:r>
            <a:r>
              <a:rPr lang="el-GR" sz="1400" dirty="0" smtClean="0"/>
              <a:t> Ελ., </a:t>
            </a:r>
            <a:r>
              <a:rPr lang="el-GR" sz="1400" dirty="0" err="1" smtClean="0"/>
              <a:t>Δίκαιο</a:t>
            </a:r>
            <a:r>
              <a:rPr lang="el-GR" sz="1400" dirty="0" smtClean="0"/>
              <a:t> </a:t>
            </a:r>
            <a:r>
              <a:rPr lang="el-GR" sz="1400" dirty="0" err="1" smtClean="0"/>
              <a:t>εμπορικών</a:t>
            </a:r>
            <a:r>
              <a:rPr lang="el-GR" sz="1400" dirty="0" smtClean="0"/>
              <a:t> </a:t>
            </a:r>
            <a:r>
              <a:rPr lang="el-GR" sz="1400" dirty="0" err="1" smtClean="0"/>
              <a:t>εταιρειών</a:t>
            </a:r>
            <a:r>
              <a:rPr lang="el-GR" sz="1400" dirty="0" smtClean="0"/>
              <a:t>, </a:t>
            </a:r>
            <a:r>
              <a:rPr lang="el-GR" sz="1400" dirty="0" err="1" smtClean="0"/>
              <a:t>Δίκαιο</a:t>
            </a:r>
            <a:r>
              <a:rPr lang="el-GR" sz="1400" dirty="0" smtClean="0"/>
              <a:t> &amp; </a:t>
            </a:r>
            <a:r>
              <a:rPr lang="el-GR" sz="1400" dirty="0" err="1" smtClean="0"/>
              <a:t>Οικονομία</a:t>
            </a:r>
            <a:r>
              <a:rPr lang="el-GR" sz="1400" dirty="0" smtClean="0"/>
              <a:t> 2007. </a:t>
            </a:r>
            <a:endParaRPr lang="en-US" sz="1400" dirty="0" smtClean="0"/>
          </a:p>
          <a:p>
            <a:pPr>
              <a:buNone/>
            </a:pPr>
            <a:r>
              <a:rPr lang="el-GR" sz="1400" dirty="0" err="1" smtClean="0"/>
              <a:t>Αντωνόπουλος</a:t>
            </a:r>
            <a:r>
              <a:rPr lang="el-GR" sz="1400" dirty="0" smtClean="0"/>
              <a:t> Β., </a:t>
            </a:r>
            <a:r>
              <a:rPr lang="el-GR" sz="1400" dirty="0" err="1" smtClean="0"/>
              <a:t>Δίκαιο</a:t>
            </a:r>
            <a:r>
              <a:rPr lang="el-GR" sz="1400" dirty="0" smtClean="0"/>
              <a:t> </a:t>
            </a:r>
            <a:r>
              <a:rPr lang="el-GR" sz="1400" dirty="0" err="1" smtClean="0"/>
              <a:t>προσωπικών</a:t>
            </a:r>
            <a:r>
              <a:rPr lang="el-GR" sz="1400" dirty="0" smtClean="0"/>
              <a:t> </a:t>
            </a:r>
            <a:r>
              <a:rPr lang="el-GR" sz="1400" dirty="0" err="1" smtClean="0"/>
              <a:t>εταιρειών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2007. </a:t>
            </a:r>
            <a:endParaRPr lang="en-US" sz="1400" dirty="0" smtClean="0"/>
          </a:p>
          <a:p>
            <a:pPr>
              <a:buNone/>
            </a:pPr>
            <a:r>
              <a:rPr lang="el-GR" sz="1400" dirty="0" err="1" smtClean="0"/>
              <a:t>Αντωνόπουλος</a:t>
            </a:r>
            <a:r>
              <a:rPr lang="el-GR" sz="1400" dirty="0" smtClean="0"/>
              <a:t> Β., </a:t>
            </a:r>
            <a:r>
              <a:rPr lang="el-GR" sz="1400" dirty="0" err="1" smtClean="0"/>
              <a:t>Δίκαιο</a:t>
            </a:r>
            <a:r>
              <a:rPr lang="el-GR" sz="1400" dirty="0" smtClean="0"/>
              <a:t> Α.Ε. και Ε.Π.Ε., </a:t>
            </a:r>
            <a:r>
              <a:rPr lang="el-GR" sz="1400" dirty="0" err="1" smtClean="0"/>
              <a:t>Εκδόσεις</a:t>
            </a:r>
            <a:r>
              <a:rPr lang="el-GR" sz="1400" dirty="0" smtClean="0"/>
              <a:t> </a:t>
            </a:r>
            <a:r>
              <a:rPr lang="el-GR" sz="1400" dirty="0" err="1" smtClean="0"/>
              <a:t>Σάκκουλα</a:t>
            </a:r>
            <a:r>
              <a:rPr lang="el-GR" sz="1400" dirty="0" smtClean="0"/>
              <a:t> 2009. </a:t>
            </a:r>
            <a:r>
              <a:rPr lang="el-GR" sz="1400" dirty="0" err="1" smtClean="0"/>
              <a:t>Κιάντου</a:t>
            </a:r>
            <a:r>
              <a:rPr lang="el-GR" sz="1400" dirty="0" smtClean="0"/>
              <a:t>-</a:t>
            </a:r>
            <a:r>
              <a:rPr lang="el-GR" sz="1400" dirty="0" err="1" smtClean="0"/>
              <a:t>Παμπούκη</a:t>
            </a:r>
            <a:r>
              <a:rPr lang="el-GR" sz="1400" dirty="0" smtClean="0"/>
              <a:t> Αλ., </a:t>
            </a:r>
            <a:r>
              <a:rPr lang="el-GR" sz="1400" dirty="0" err="1" smtClean="0"/>
              <a:t>Δίκαιο</a:t>
            </a:r>
            <a:r>
              <a:rPr lang="el-GR" sz="1400" dirty="0" smtClean="0"/>
              <a:t> </a:t>
            </a:r>
            <a:r>
              <a:rPr lang="el-GR" sz="1400" dirty="0" err="1" smtClean="0"/>
              <a:t>αξιογράφων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1997. </a:t>
            </a:r>
            <a:endParaRPr lang="en-US" sz="1400" dirty="0" smtClean="0"/>
          </a:p>
          <a:p>
            <a:pPr>
              <a:buNone/>
            </a:pPr>
            <a:r>
              <a:rPr lang="el-GR" sz="1400" dirty="0" err="1" smtClean="0"/>
              <a:t>Μούζουλας</a:t>
            </a:r>
            <a:r>
              <a:rPr lang="el-GR" sz="1400" dirty="0" smtClean="0"/>
              <a:t> Σ., </a:t>
            </a:r>
            <a:r>
              <a:rPr lang="el-GR" sz="1400" dirty="0" err="1" smtClean="0"/>
              <a:t>Διοικητικό</a:t>
            </a:r>
            <a:r>
              <a:rPr lang="el-GR" sz="1400" dirty="0" smtClean="0"/>
              <a:t> </a:t>
            </a:r>
            <a:r>
              <a:rPr lang="el-GR" sz="1400" dirty="0" err="1" smtClean="0"/>
              <a:t>Συμβούλιο</a:t>
            </a:r>
            <a:r>
              <a:rPr lang="el-GR" sz="1400" dirty="0" smtClean="0"/>
              <a:t> </a:t>
            </a:r>
            <a:r>
              <a:rPr lang="el-GR" sz="1400" dirty="0" err="1" smtClean="0"/>
              <a:t>Ανώνυμης</a:t>
            </a:r>
            <a:r>
              <a:rPr lang="el-GR" sz="1400" dirty="0" smtClean="0"/>
              <a:t> </a:t>
            </a:r>
            <a:r>
              <a:rPr lang="el-GR" sz="1400" dirty="0" err="1" smtClean="0"/>
              <a:t>Εταιρίας</a:t>
            </a:r>
            <a:r>
              <a:rPr lang="el-GR" sz="1400" dirty="0" smtClean="0"/>
              <a:t>-</a:t>
            </a:r>
            <a:r>
              <a:rPr lang="el-GR" sz="1400" dirty="0" err="1" smtClean="0"/>
              <a:t>Νομολογία</a:t>
            </a:r>
            <a:r>
              <a:rPr lang="el-GR" sz="1400" dirty="0" smtClean="0"/>
              <a:t> 1920-91(</a:t>
            </a:r>
            <a:r>
              <a:rPr lang="el-GR" sz="1400" dirty="0" err="1" smtClean="0"/>
              <a:t>Νομική</a:t>
            </a:r>
            <a:r>
              <a:rPr lang="el-GR" sz="1400" dirty="0" smtClean="0"/>
              <a:t> </a:t>
            </a:r>
            <a:r>
              <a:rPr lang="el-GR" sz="1400" dirty="0" err="1" smtClean="0"/>
              <a:t>Βιβλιοθήκη</a:t>
            </a:r>
            <a:r>
              <a:rPr lang="el-GR" sz="1400" dirty="0" smtClean="0"/>
              <a:t> 1995) </a:t>
            </a:r>
            <a:endParaRPr lang="en-US" sz="1400" dirty="0" smtClean="0"/>
          </a:p>
          <a:p>
            <a:pPr>
              <a:buNone/>
            </a:pPr>
            <a:r>
              <a:rPr lang="el-GR" sz="1400" dirty="0" err="1" smtClean="0"/>
              <a:t>Παπαγιάννης</a:t>
            </a:r>
            <a:r>
              <a:rPr lang="el-GR" sz="1400" dirty="0" smtClean="0"/>
              <a:t> </a:t>
            </a:r>
            <a:r>
              <a:rPr lang="el-GR" sz="1400" dirty="0" err="1" smtClean="0"/>
              <a:t>Ιωάν</a:t>
            </a:r>
            <a:r>
              <a:rPr lang="el-GR" sz="1400" dirty="0" smtClean="0"/>
              <a:t>., </a:t>
            </a:r>
            <a:r>
              <a:rPr lang="el-GR" sz="1400" dirty="0" err="1" smtClean="0"/>
              <a:t>Δίκαιο</a:t>
            </a:r>
            <a:r>
              <a:rPr lang="el-GR" sz="1400" dirty="0" smtClean="0"/>
              <a:t> </a:t>
            </a:r>
            <a:r>
              <a:rPr lang="el-GR" sz="1400" dirty="0" err="1" smtClean="0"/>
              <a:t>εμπορικών</a:t>
            </a:r>
            <a:r>
              <a:rPr lang="el-GR" sz="1400" dirty="0" smtClean="0"/>
              <a:t> </a:t>
            </a:r>
            <a:r>
              <a:rPr lang="el-GR" sz="1400" dirty="0" err="1" smtClean="0"/>
              <a:t>εταιρειών</a:t>
            </a:r>
            <a:r>
              <a:rPr lang="el-GR" sz="1400" dirty="0" smtClean="0"/>
              <a:t>, </a:t>
            </a:r>
            <a:r>
              <a:rPr lang="el-GR" sz="1400" dirty="0" err="1" smtClean="0"/>
              <a:t>Εκδόσεις</a:t>
            </a:r>
            <a:r>
              <a:rPr lang="el-GR" sz="1400" dirty="0" smtClean="0"/>
              <a:t> </a:t>
            </a:r>
            <a:r>
              <a:rPr lang="el-GR" sz="1400" dirty="0" err="1" smtClean="0"/>
              <a:t>Σάκκουλα</a:t>
            </a:r>
            <a:r>
              <a:rPr lang="el-GR" sz="1400" dirty="0" smtClean="0"/>
              <a:t> 2011. </a:t>
            </a:r>
            <a:endParaRPr lang="en-US" sz="1400" dirty="0" smtClean="0"/>
          </a:p>
          <a:p>
            <a:pPr>
              <a:buNone/>
            </a:pPr>
            <a:r>
              <a:rPr lang="el-GR" sz="1400" dirty="0" err="1" smtClean="0"/>
              <a:t>Ρόκας</a:t>
            </a:r>
            <a:r>
              <a:rPr lang="el-GR" sz="1400" dirty="0" smtClean="0"/>
              <a:t> Ν., </a:t>
            </a:r>
            <a:r>
              <a:rPr lang="el-GR" sz="1400" dirty="0" err="1" smtClean="0"/>
              <a:t>Εμπορικές</a:t>
            </a:r>
            <a:r>
              <a:rPr lang="el-GR" sz="1400" dirty="0" smtClean="0"/>
              <a:t> </a:t>
            </a:r>
            <a:r>
              <a:rPr lang="el-GR" sz="1400" dirty="0" err="1" smtClean="0"/>
              <a:t>Εταιρίες</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2012.</a:t>
            </a:r>
            <a:endParaRPr lang="en-US" sz="1400" dirty="0" smtClean="0"/>
          </a:p>
          <a:p>
            <a:pPr>
              <a:buNone/>
            </a:pPr>
            <a:r>
              <a:rPr lang="el-GR" sz="1400" dirty="0" err="1" smtClean="0"/>
              <a:t>Ρόκας</a:t>
            </a:r>
            <a:r>
              <a:rPr lang="el-GR" sz="1400" dirty="0" smtClean="0"/>
              <a:t> Ν., </a:t>
            </a:r>
            <a:r>
              <a:rPr lang="el-GR" sz="1400" dirty="0" err="1" smtClean="0"/>
              <a:t>Αξιόγραφα</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2012.</a:t>
            </a:r>
            <a:endParaRPr lang="en-US" sz="1400" dirty="0" smtClean="0"/>
          </a:p>
          <a:p>
            <a:pPr>
              <a:buNone/>
            </a:pPr>
            <a:r>
              <a:rPr lang="el-GR" sz="1400" dirty="0" err="1" smtClean="0"/>
              <a:t>Σινανιώτη</a:t>
            </a:r>
            <a:r>
              <a:rPr lang="el-GR" sz="1400" dirty="0" smtClean="0"/>
              <a:t> Αρ., </a:t>
            </a:r>
            <a:r>
              <a:rPr lang="el-GR" sz="1400" dirty="0" err="1" smtClean="0"/>
              <a:t>Εμπορικό</a:t>
            </a:r>
            <a:r>
              <a:rPr lang="el-GR" sz="1400" dirty="0" smtClean="0"/>
              <a:t> </a:t>
            </a:r>
            <a:r>
              <a:rPr lang="el-GR" sz="1400" dirty="0" err="1" smtClean="0"/>
              <a:t>δίκαιο</a:t>
            </a:r>
            <a:r>
              <a:rPr lang="el-GR" sz="1400" dirty="0" smtClean="0"/>
              <a:t> τ.2, Αντ. Ν. </a:t>
            </a:r>
            <a:r>
              <a:rPr lang="el-GR" sz="1400" dirty="0" err="1" smtClean="0"/>
              <a:t>Σάκκουλας</a:t>
            </a:r>
            <a:r>
              <a:rPr lang="el-GR" sz="1400" dirty="0" smtClean="0"/>
              <a:t> 2004. </a:t>
            </a:r>
            <a:endParaRPr lang="en-US" sz="1400" dirty="0" smtClean="0"/>
          </a:p>
          <a:p>
            <a:pPr>
              <a:buNone/>
            </a:pPr>
            <a:r>
              <a:rPr lang="el-GR" sz="1400" dirty="0" err="1" smtClean="0"/>
              <a:t>Τριανταφυλλάκης</a:t>
            </a:r>
            <a:r>
              <a:rPr lang="el-GR" sz="1400" dirty="0" smtClean="0"/>
              <a:t> Γ., </a:t>
            </a:r>
            <a:r>
              <a:rPr lang="el-GR" sz="1400" dirty="0" err="1" smtClean="0"/>
              <a:t>Εισαγωγή</a:t>
            </a:r>
            <a:r>
              <a:rPr lang="el-GR" sz="1400" dirty="0" smtClean="0"/>
              <a:t> στο </a:t>
            </a:r>
            <a:r>
              <a:rPr lang="el-GR" sz="1400" dirty="0" err="1" smtClean="0"/>
              <a:t>δίκαιο</a:t>
            </a:r>
            <a:r>
              <a:rPr lang="el-GR" sz="1400" dirty="0" smtClean="0"/>
              <a:t> των </a:t>
            </a:r>
            <a:r>
              <a:rPr lang="el-GR" sz="1400" dirty="0" err="1" smtClean="0"/>
              <a:t>αξιογράφων</a:t>
            </a:r>
            <a:r>
              <a:rPr lang="el-GR" sz="1400" dirty="0" smtClean="0"/>
              <a:t>, </a:t>
            </a:r>
            <a:r>
              <a:rPr lang="el-GR" sz="1400" dirty="0" err="1" smtClean="0"/>
              <a:t>Νομική</a:t>
            </a:r>
            <a:r>
              <a:rPr lang="el-GR" sz="1400" dirty="0" smtClean="0"/>
              <a:t> </a:t>
            </a:r>
            <a:r>
              <a:rPr lang="el-GR" sz="1400" dirty="0" err="1" smtClean="0"/>
              <a:t>Βιβλιοθήκη</a:t>
            </a:r>
            <a:r>
              <a:rPr lang="el-GR" sz="1400" dirty="0" smtClean="0"/>
              <a:t> 2008. </a:t>
            </a:r>
            <a:endParaRPr lang="en-US" sz="1400" dirty="0" smtClean="0"/>
          </a:p>
          <a:p>
            <a:pPr>
              <a:buNone/>
            </a:pPr>
            <a:r>
              <a:rPr lang="el-GR" sz="1400" dirty="0" err="1" smtClean="0"/>
              <a:t>Συλλογή</a:t>
            </a:r>
            <a:r>
              <a:rPr lang="el-GR" sz="1400" dirty="0" smtClean="0"/>
              <a:t> </a:t>
            </a:r>
            <a:r>
              <a:rPr lang="el-GR" sz="1400" dirty="0" err="1" smtClean="0"/>
              <a:t>Διαφόρων</a:t>
            </a:r>
            <a:r>
              <a:rPr lang="el-GR" sz="1400" dirty="0" smtClean="0"/>
              <a:t>, Το </a:t>
            </a:r>
            <a:r>
              <a:rPr lang="el-GR" sz="1400" dirty="0" err="1" smtClean="0"/>
              <a:t>Δίκαιο</a:t>
            </a:r>
            <a:r>
              <a:rPr lang="el-GR" sz="1400" dirty="0" smtClean="0"/>
              <a:t> της </a:t>
            </a:r>
            <a:r>
              <a:rPr lang="el-GR" sz="1400" dirty="0" err="1" smtClean="0"/>
              <a:t>Εταιρίας</a:t>
            </a:r>
            <a:r>
              <a:rPr lang="el-GR" sz="1400" dirty="0" smtClean="0"/>
              <a:t> </a:t>
            </a:r>
            <a:r>
              <a:rPr lang="el-GR" sz="1400" dirty="0" err="1" smtClean="0"/>
              <a:t>Περιορισμένης</a:t>
            </a:r>
            <a:r>
              <a:rPr lang="el-GR" sz="1400" dirty="0" smtClean="0"/>
              <a:t> </a:t>
            </a:r>
            <a:r>
              <a:rPr lang="el-GR" sz="1400" dirty="0" err="1" smtClean="0"/>
              <a:t>Ευθύνης</a:t>
            </a:r>
            <a:r>
              <a:rPr lang="el-GR" sz="1400" dirty="0" smtClean="0"/>
              <a:t>(</a:t>
            </a:r>
            <a:r>
              <a:rPr lang="el-GR" sz="1400" dirty="0" err="1" smtClean="0"/>
              <a:t>Νομική</a:t>
            </a:r>
            <a:r>
              <a:rPr lang="el-GR" sz="1400" dirty="0" smtClean="0"/>
              <a:t> </a:t>
            </a:r>
            <a:r>
              <a:rPr lang="el-GR" sz="1400" dirty="0" err="1" smtClean="0"/>
              <a:t>Βιβλιοθήκη</a:t>
            </a:r>
            <a:r>
              <a:rPr lang="el-GR" sz="1400" dirty="0" smtClean="0"/>
              <a:t> 1994) </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Παππά Π. (2015) Εμπορικό και Οικονομικό Δίκαιο.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1031049"/>
          </a:xfrm>
          <a:prstGeom prst="rect">
            <a:avLst/>
          </a:prstGeom>
        </p:spPr>
        <p:txBody>
          <a:bodyPr wrap="square" lIns="91436" tIns="45719" rIns="91436" bIns="45719">
            <a:spAutoFit/>
          </a:bodyPr>
          <a:lstStyle/>
          <a:p>
            <a:pPr algn="r"/>
            <a:r>
              <a:rPr lang="el-GR" sz="2900" b="1" dirty="0"/>
              <a:t>Επεξεργασία</a:t>
            </a:r>
            <a:r>
              <a:rPr lang="el-GR" sz="2900" b="1"/>
              <a:t>: </a:t>
            </a:r>
            <a:r>
              <a:rPr lang="el-GR" sz="2900" b="1" smtClean="0"/>
              <a:t>Βαφειάδης Νικόλαος</a:t>
            </a:r>
            <a:endParaRPr lang="el-GR" sz="2900" b="1" dirty="0"/>
          </a:p>
          <a:p>
            <a:pPr algn="r"/>
            <a:r>
              <a:rPr lang="el-GR" sz="3200" dirty="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Εμπορικό και Οικονομικό Δίκαιο</a:t>
            </a:r>
          </a:p>
          <a:p>
            <a:pPr algn="l"/>
            <a:r>
              <a:rPr lang="el-GR" sz="2800" b="1" dirty="0" smtClean="0"/>
              <a:t>Ενότητα</a:t>
            </a:r>
            <a:r>
              <a:rPr lang="en-US" sz="2800" b="1" dirty="0" smtClean="0"/>
              <a:t> </a:t>
            </a:r>
            <a:r>
              <a:rPr lang="el-GR" sz="2800" b="1" dirty="0" smtClean="0"/>
              <a:t>2: </a:t>
            </a:r>
            <a:r>
              <a:rPr lang="el-GR" altLang="zh-CN" sz="2800" b="1" dirty="0" smtClean="0">
                <a:cs typeface="Segoe UI" pitchFamily="18" charset="0"/>
              </a:rPr>
              <a:t>Αξιόγραφα - Συναλλαγματική</a:t>
            </a:r>
          </a:p>
          <a:p>
            <a:pPr algn="l">
              <a:lnSpc>
                <a:spcPts val="2400"/>
              </a:lnSpc>
              <a:tabLst/>
            </a:pPr>
            <a:r>
              <a:rPr lang="el-GR" altLang="zh-CN" sz="2800" dirty="0" smtClean="0">
                <a:cs typeface="Segoe UI" pitchFamily="18" charset="0"/>
              </a:rPr>
              <a:t>Παππά Βιβή</a:t>
            </a:r>
            <a:endParaRPr lang="el-GR" sz="2400" dirty="0" smtClean="0"/>
          </a:p>
          <a:p>
            <a:pPr algn="l">
              <a:lnSpc>
                <a:spcPts val="2600"/>
              </a:lnSpc>
            </a:pPr>
            <a:r>
              <a:rPr lang="el-GR" sz="240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80000"/>
              </a:lnSpc>
              <a:buNone/>
            </a:pPr>
            <a:r>
              <a:rPr lang="el-GR" sz="2400" dirty="0" smtClean="0"/>
              <a:t>Τα αξιόγραφα είναι έγγραφα τα οποία ενσωματώνουν ορισμένο δικαίωμα και χρησιμοποιούνται για την διευκόλυνση των εμπορικών συναλλαγών αλλά για την ασφαλέστερη διακίνηση του χρήματος.</a:t>
            </a:r>
          </a:p>
          <a:p>
            <a:pPr marL="0" indent="0">
              <a:lnSpc>
                <a:spcPct val="80000"/>
              </a:lnSpc>
              <a:buNone/>
            </a:pPr>
            <a:r>
              <a:rPr lang="el-GR" sz="2400" dirty="0" smtClean="0"/>
              <a:t>Τα έγγραφα αυτά έχουν κάποια βασικά χαρακτηριστικά και τα σημαντικότερα αξιόγραφα σήμερα είναι η συναλλαγματική και η επιταγή. Στην παρούσα ενότητα θα παρουσιάσουμε τα βασικά χαρακτηριστικά της συναλλαγματικής καθώς και τον τρόπο που μεταβιβάζεται.</a:t>
            </a:r>
            <a:endParaRPr lang="el-GR" sz="24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a:bodyPr>
          <a:lstStyle/>
          <a:p>
            <a:pPr marL="0" indent="0">
              <a:lnSpc>
                <a:spcPct val="90000"/>
              </a:lnSpc>
              <a:buNone/>
            </a:pPr>
            <a:r>
              <a:rPr lang="el-GR" sz="2800" dirty="0" smtClean="0"/>
              <a:t>Ως μέσο πληρωμών για την ανταλλαγή αγαθών χρησιμοποιείται σήμερα το χρήμα.</a:t>
            </a:r>
            <a:endParaRPr lang="en-US" sz="2800" dirty="0" smtClean="0"/>
          </a:p>
          <a:p>
            <a:pPr marL="0" indent="0">
              <a:lnSpc>
                <a:spcPct val="90000"/>
              </a:lnSpc>
              <a:buNone/>
            </a:pPr>
            <a:r>
              <a:rPr lang="el-GR" sz="2800" dirty="0" smtClean="0"/>
              <a:t>Για την διευκόλυνση των εμπορικών συναλλαγών, αλλά και για την ασφαλέστερη διακίνηση του χρήματος, μπορεί τούτο να κυκλοφορεί με την μορφή εγγράφων, τα οποία ενσωματώνουν ορισμένο δικαίωμα. Τα έγγραφα αυτά ονομάζονται αξιόγραφα και ρυθμίζονται από το δίκαιο των αξιόγραφων. </a:t>
            </a:r>
            <a:endParaRPr lang="en-US" sz="28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a:bodyPr>
          <a:lstStyle/>
          <a:p>
            <a:pPr marL="0" indent="0">
              <a:lnSpc>
                <a:spcPct val="80000"/>
              </a:lnSpc>
              <a:buNone/>
            </a:pPr>
            <a:r>
              <a:rPr lang="el-GR" sz="2600" dirty="0" smtClean="0"/>
              <a:t>Για να ασκηθεί το δικαίωμα που ενσωματώνει ένα αξιόγραφο απαραίτητη προϋπόθεση είναι η κατοχή του εγγράφου. </a:t>
            </a:r>
            <a:endParaRPr lang="en-US" sz="2600" dirty="0" smtClean="0"/>
          </a:p>
          <a:p>
            <a:pPr>
              <a:lnSpc>
                <a:spcPct val="80000"/>
              </a:lnSpc>
              <a:buNone/>
            </a:pPr>
            <a:r>
              <a:rPr lang="el-GR" sz="2600" dirty="0" smtClean="0"/>
              <a:t>Επομένως βασικά στοιχεία του αξιόγραφου είναι :</a:t>
            </a:r>
            <a:endParaRPr lang="en-US" sz="2600" dirty="0" smtClean="0"/>
          </a:p>
          <a:p>
            <a:pPr marL="514350" indent="-514350">
              <a:lnSpc>
                <a:spcPct val="80000"/>
              </a:lnSpc>
              <a:buFont typeface="+mj-lt"/>
              <a:buAutoNum type="arabicPeriod"/>
            </a:pPr>
            <a:r>
              <a:rPr lang="el-GR" sz="2600" dirty="0" smtClean="0"/>
              <a:t>Το έγγραφο : Χαρτί δηλαδή. Αλλά στο χαρτί αυτό πρέπει να υπάρχει μια μονομερής, ενυπόγραφη και χρονολογημένη δήλωση.</a:t>
            </a:r>
            <a:endParaRPr lang="en-US" sz="26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p:txBody>
          <a:bodyPr>
            <a:normAutofit fontScale="70000" lnSpcReduction="20000"/>
          </a:bodyPr>
          <a:lstStyle/>
          <a:p>
            <a:pPr marL="514350" indent="-514350">
              <a:buFont typeface="+mj-lt"/>
              <a:buAutoNum type="arabicPeriod" startAt="2"/>
            </a:pPr>
            <a:r>
              <a:rPr lang="el-GR" dirty="0" smtClean="0"/>
              <a:t>Δικαίωμα : Το δικαίωμα που ενσωματώνεται στο αξιόγραφο πρέπει να είναι ιδιωτικό. Το χαρτονόμισμα, που επίσης είναι έγγραφο, δεν ενσωματώνει ιδιωτικό δικαίωμα, αλλά δικαίωμα δημοσίου δικαίου (αφού εκδίδεται από το Δημόσιο) και δεν είναι αξιόγραφο.</a:t>
            </a:r>
          </a:p>
          <a:p>
            <a:pPr marL="514350" indent="-514350">
              <a:buFont typeface="+mj-lt"/>
              <a:buAutoNum type="arabicPeriod" startAt="2"/>
            </a:pPr>
            <a:r>
              <a:rPr lang="el-GR" dirty="0" smtClean="0"/>
              <a:t>Ενσωμάτωση του δικαιώματος στο έγγραφο : Η έννοια είναι ότι ο σύνδεσμος που υπάρχει μεταξύ εγγράφου και δικαιώματος είναι τόσο ισχυρός ώστε να μην μπορεί να αποκτηθεί το δικαίωμα χωρίς την κατοχή του εγγράφου. Π.χ. Για να εισπράξει κάποιος μια συναλλαγματική, να απαιτήσει δηλαδή από τον πληρωτή την καταβολή του ποσού που αναφέρεται σε αυτήν, θα πρέπει να κατέχει το έγγραφο.</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ltLang="zh-CN" dirty="0" smtClean="0">
                <a:cs typeface="Segoe UI" pitchFamily="18" charset="0"/>
              </a:rPr>
              <a:t>Αξιόγραφα - Συναλλαγματική</a:t>
            </a:r>
            <a:endParaRPr lang="en-US" dirty="0"/>
          </a:p>
        </p:txBody>
      </p:sp>
      <p:sp>
        <p:nvSpPr>
          <p:cNvPr id="3" name="2 - Θέση περιεχομένου"/>
          <p:cNvSpPr>
            <a:spLocks noGrp="1"/>
          </p:cNvSpPr>
          <p:nvPr>
            <p:ph idx="1"/>
          </p:nvPr>
        </p:nvSpPr>
        <p:spPr>
          <a:xfrm>
            <a:off x="323528" y="1345332"/>
            <a:ext cx="3600400" cy="2604120"/>
          </a:xfrm>
        </p:spPr>
        <p:txBody>
          <a:bodyPr>
            <a:normAutofit fontScale="92500" lnSpcReduction="10000"/>
          </a:bodyPr>
          <a:lstStyle/>
          <a:p>
            <a:pPr marL="0" indent="0">
              <a:lnSpc>
                <a:spcPct val="80000"/>
              </a:lnSpc>
              <a:buNone/>
            </a:pPr>
            <a:r>
              <a:rPr lang="el-GR" sz="2800" dirty="0" smtClean="0"/>
              <a:t>Τα σημαντικότερα αξιόγραφα σήμερα (αυτά που χρησιμοποιούνται δηλαδή συνήθως στις συναλλαγές μας) είναι η Συναλλαγματική και η Επιταγή, με τα οποία θα ασχοληθούμε εδώ.</a:t>
            </a:r>
            <a:endParaRPr lang="en-US" sz="2800" dirty="0" smtClean="0"/>
          </a:p>
          <a:p>
            <a:pPr>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pic>
        <p:nvPicPr>
          <p:cNvPr id="7" name="6 - Εικόνα" descr="αρχείο λήψης.jpg"/>
          <p:cNvPicPr>
            <a:picLocks noChangeAspect="1"/>
          </p:cNvPicPr>
          <p:nvPr/>
        </p:nvPicPr>
        <p:blipFill>
          <a:blip r:embed="rId2" cstate="print"/>
          <a:stretch>
            <a:fillRect/>
          </a:stretch>
        </p:blipFill>
        <p:spPr>
          <a:xfrm>
            <a:off x="4499992" y="1417340"/>
            <a:ext cx="3969977" cy="1800200"/>
          </a:xfrm>
          <a:prstGeom prst="rect">
            <a:avLst/>
          </a:prstGeom>
        </p:spPr>
      </p:pic>
      <p:pic>
        <p:nvPicPr>
          <p:cNvPr id="8" name="7 - Εικόνα" descr="αρχείο λήψης (1).jpg"/>
          <p:cNvPicPr>
            <a:picLocks noChangeAspect="1"/>
          </p:cNvPicPr>
          <p:nvPr/>
        </p:nvPicPr>
        <p:blipFill>
          <a:blip r:embed="rId3" cstate="print"/>
          <a:stretch>
            <a:fillRect/>
          </a:stretch>
        </p:blipFill>
        <p:spPr>
          <a:xfrm>
            <a:off x="4499992" y="3433564"/>
            <a:ext cx="4032448" cy="1728192"/>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2000</TotalTime>
  <Words>1032</Words>
  <Application>Microsoft Office PowerPoint</Application>
  <PresentationFormat>Προβολή στην οθόνη (16:10)</PresentationFormat>
  <Paragraphs>107</Paragraphs>
  <Slides>19</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Θέμα του Office</vt:lpstr>
      <vt:lpstr>Εμπορικό και Οικονομικό Δίκαιο</vt:lpstr>
      <vt:lpstr>Διαφάνεια 2</vt:lpstr>
      <vt:lpstr>Άδειες Χρήσης</vt:lpstr>
      <vt:lpstr>Χρηματοδότηση</vt:lpstr>
      <vt:lpstr>Σκοποί  ενότητας</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Αξιόγραφα - Συναλλαγματική</vt:lpstr>
      <vt:lpstr>Βιβλιογραφία</vt:lpstr>
      <vt:lpstr>Σημείωμα Αναφοράς</vt:lpstr>
      <vt:lpstr>Σημείωμα Αδειοδότησης</vt:lpstr>
      <vt:lpstr>Διαφάνεια 16</vt:lpstr>
      <vt:lpstr>Διαφάνεια 17</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331</cp:revision>
  <dcterms:created xsi:type="dcterms:W3CDTF">2012-09-06T09:03:05Z</dcterms:created>
  <dcterms:modified xsi:type="dcterms:W3CDTF">2015-11-09T18:21:50Z</dcterms:modified>
</cp:coreProperties>
</file>