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687" r:id="rId10"/>
    <p:sldId id="688" r:id="rId11"/>
    <p:sldId id="689" r:id="rId12"/>
    <p:sldId id="690" r:id="rId13"/>
    <p:sldId id="691" r:id="rId14"/>
    <p:sldId id="692" r:id="rId15"/>
    <p:sldId id="693" r:id="rId16"/>
    <p:sldId id="694" r:id="rId17"/>
    <p:sldId id="695" r:id="rId18"/>
    <p:sldId id="696" r:id="rId19"/>
    <p:sldId id="697" r:id="rId20"/>
    <p:sldId id="698" r:id="rId21"/>
    <p:sldId id="699" r:id="rId22"/>
    <p:sldId id="700" r:id="rId23"/>
    <p:sldId id="702" r:id="rId24"/>
    <p:sldId id="703" r:id="rId25"/>
    <p:sldId id="704" r:id="rId26"/>
    <p:sldId id="705" r:id="rId27"/>
    <p:sldId id="707" r:id="rId28"/>
    <p:sldId id="708" r:id="rId29"/>
    <p:sldId id="709" r:id="rId30"/>
    <p:sldId id="710" r:id="rId31"/>
    <p:sldId id="711" r:id="rId32"/>
    <p:sldId id="712" r:id="rId33"/>
    <p:sldId id="292" r:id="rId34"/>
    <p:sldId id="293" r:id="rId35"/>
    <p:sldId id="294" r:id="rId36"/>
    <p:sldId id="295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2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9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Διωνυμική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κατανομή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900" dirty="0" smtClean="0">
                <a:solidFill>
                  <a:schemeClr val="bg1"/>
                </a:solidFill>
              </a:rPr>
              <a:t>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Διωνυμική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 κατανομή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10 </a:t>
            </a:r>
            <a:r>
              <a:rPr lang="el-GR" sz="2800" dirty="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Διωνυμική</a:t>
            </a:r>
            <a:r>
              <a:rPr lang="el-GR" sz="2800" b="1" dirty="0" smtClean="0"/>
              <a:t> κατανομή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Δυωνυμική</a:t>
            </a:r>
            <a:r>
              <a:rPr lang="el-GR" dirty="0"/>
              <a:t> </a:t>
            </a:r>
            <a:r>
              <a:rPr lang="el-GR" dirty="0" smtClean="0"/>
              <a:t>κατανομή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Παραδείγματα:</a:t>
            </a:r>
          </a:p>
          <a:p>
            <a:pPr marL="0" indent="0">
              <a:buNone/>
            </a:pPr>
            <a:r>
              <a:rPr lang="el-GR" sz="2800" dirty="0" smtClean="0"/>
              <a:t>Η Χ μπορεί να είναι: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κοριτσιών σε </a:t>
            </a:r>
            <a:r>
              <a:rPr lang="el-GR" altLang="el-GR" sz="2400" dirty="0" smtClean="0"/>
              <a:t>5 </a:t>
            </a:r>
            <a:r>
              <a:rPr lang="el-GR" altLang="el-GR" sz="2400" dirty="0"/>
              <a:t>γεννήσεις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ελαττωματικών σε τυχαίο δείγμα </a:t>
            </a:r>
            <a:r>
              <a:rPr lang="en-US" altLang="el-GR" sz="2400" dirty="0"/>
              <a:t>n</a:t>
            </a:r>
            <a:r>
              <a:rPr lang="el-GR" altLang="el-GR" sz="2400" dirty="0"/>
              <a:t> προϊόντων από μια πάρα πολύ μεγάλη παρτίδα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καπνιστών σε τυχαίο δείγμα </a:t>
            </a:r>
            <a:r>
              <a:rPr lang="en-US" altLang="el-GR" sz="2400" dirty="0"/>
              <a:t>n</a:t>
            </a:r>
            <a:r>
              <a:rPr lang="el-GR" altLang="el-GR" sz="2400" dirty="0"/>
              <a:t> φοιτητών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8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Δυωνυμική</a:t>
            </a:r>
            <a:r>
              <a:rPr lang="el-GR" dirty="0"/>
              <a:t> κατανομή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κατανομή πιθανοτήτων της Χ </a:t>
            </a:r>
            <a:r>
              <a:rPr lang="el-GR" altLang="el-GR" sz="2800" dirty="0" smtClean="0"/>
              <a:t>ορίζεται </a:t>
            </a:r>
            <a:r>
              <a:rPr lang="el-GR" altLang="el-GR" sz="2800" dirty="0"/>
              <a:t>από την </a:t>
            </a:r>
            <a:r>
              <a:rPr lang="el-GR" altLang="el-GR" sz="2800" dirty="0" smtClean="0"/>
              <a:t>συνάρτηση:</a:t>
            </a:r>
            <a:endParaRPr lang="en-US" altLang="el-GR" sz="2800" dirty="0"/>
          </a:p>
          <a:p>
            <a:pPr marL="0" indent="0">
              <a:buNone/>
            </a:pPr>
            <a:r>
              <a:rPr lang="el-GR" sz="2800" dirty="0" smtClean="0"/>
              <a:t>					   , </a:t>
            </a:r>
            <a:r>
              <a:rPr lang="en-US" sz="2800" dirty="0" smtClean="0"/>
              <a:t>x = 0, 1, 2, …, n</a:t>
            </a:r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δυωνυμική</a:t>
            </a:r>
            <a:r>
              <a:rPr lang="el-GR" altLang="el-GR" sz="2800" dirty="0"/>
              <a:t> κατανομή προσδιορίζεται πλήρως από τις παραμέτρους n και p.</a:t>
            </a:r>
            <a:endParaRPr lang="en-US" altLang="el-GR" sz="2800" dirty="0"/>
          </a:p>
          <a:p>
            <a:r>
              <a:rPr lang="el-GR" altLang="el-GR" sz="2800" dirty="0"/>
              <a:t>Γράφουμε Χ</a:t>
            </a:r>
            <a:r>
              <a:rPr lang="el-GR" altLang="el-GR" sz="2800" dirty="0">
                <a:sym typeface="Symbol" panose="05050102010706020507" pitchFamily="18" charset="2"/>
              </a:rPr>
              <a:t></a:t>
            </a:r>
            <a:r>
              <a:rPr lang="el-GR" altLang="el-GR" sz="2800" dirty="0"/>
              <a:t>Β(n, p) και διαβάζουμε “η Χ ακολουθεί τη </a:t>
            </a:r>
            <a:r>
              <a:rPr lang="el-GR" altLang="el-GR" sz="2800" dirty="0" err="1"/>
              <a:t>δυωνυμική</a:t>
            </a:r>
            <a:r>
              <a:rPr lang="el-GR" altLang="el-GR" sz="2800" dirty="0"/>
              <a:t> κατανομή με παραμέτρους n και p”.</a:t>
            </a: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60881"/>
              </p:ext>
            </p:extLst>
          </p:nvPr>
        </p:nvGraphicFramePr>
        <p:xfrm>
          <a:off x="1115616" y="2137420"/>
          <a:ext cx="4258816" cy="87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1" r:id="rId3" imgW="1943100" imgH="393700" progId="Equation.3">
                  <p:embed/>
                </p:oleObj>
              </mc:Choice>
              <mc:Fallback>
                <p:oleObj r:id="rId3" imgW="1943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7420"/>
                        <a:ext cx="4258816" cy="870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2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4274"/>
          <a:stretch>
            <a:fillRect/>
          </a:stretch>
        </p:blipFill>
        <p:spPr/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/>
              <a:t>Το γράφημα της </a:t>
            </a:r>
            <a:r>
              <a:rPr lang="el-GR" altLang="el-GR" dirty="0" err="1"/>
              <a:t>Δυωνυμικής</a:t>
            </a:r>
            <a:r>
              <a:rPr lang="el-GR" altLang="el-GR" dirty="0"/>
              <a:t> κατανομής όταν n </a:t>
            </a:r>
            <a:r>
              <a:rPr lang="el-GR" altLang="el-GR" dirty="0">
                <a:sym typeface="Symbol" panose="05050102010706020507" pitchFamily="18" charset="2"/>
              </a:rPr>
              <a:t></a:t>
            </a:r>
            <a:r>
              <a:rPr lang="el-GR" altLang="el-GR" dirty="0"/>
              <a:t> 4, για p </a:t>
            </a:r>
            <a:r>
              <a:rPr lang="el-GR" altLang="el-GR" dirty="0">
                <a:sym typeface="Symbol" panose="05050102010706020507" pitchFamily="18" charset="2"/>
              </a:rPr>
              <a:t></a:t>
            </a:r>
            <a:r>
              <a:rPr lang="el-GR" altLang="el-GR" dirty="0"/>
              <a:t> 0.2 και p </a:t>
            </a:r>
            <a:r>
              <a:rPr lang="el-GR" altLang="el-GR" dirty="0">
                <a:sym typeface="Symbol" panose="05050102010706020507" pitchFamily="18" charset="2"/>
              </a:rPr>
              <a:t></a:t>
            </a:r>
            <a:r>
              <a:rPr lang="el-GR" altLang="el-GR" dirty="0"/>
              <a:t> </a:t>
            </a:r>
            <a:r>
              <a:rPr lang="el-GR" altLang="el-GR" dirty="0" smtClean="0"/>
              <a:t>0.5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Δυωνυμική</a:t>
            </a:r>
            <a:r>
              <a:rPr lang="el-GR" dirty="0"/>
              <a:t> κατανομή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Δυωνυμική</a:t>
            </a:r>
            <a:r>
              <a:rPr lang="el-GR" dirty="0"/>
              <a:t> κατανομή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l-GR" altLang="el-GR" sz="2800" dirty="0"/>
              <a:t>Οι συνδυασμοί των </a:t>
            </a:r>
            <a:r>
              <a:rPr lang="en-US" altLang="el-GR" sz="2800" dirty="0"/>
              <a:t>n </a:t>
            </a:r>
            <a:r>
              <a:rPr lang="el-GR" altLang="el-GR" sz="2800" dirty="0"/>
              <a:t>πραγμάτων </a:t>
            </a:r>
            <a:r>
              <a:rPr lang="el-GR" altLang="el-GR" sz="2800" dirty="0" smtClean="0"/>
              <a:t>αν</a:t>
            </a:r>
            <a:r>
              <a:rPr lang="el-GR" altLang="el-GR" sz="2800" dirty="0"/>
              <a:t>ά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x</a:t>
            </a:r>
            <a:r>
              <a:rPr lang="el-GR" altLang="el-GR" sz="2800" dirty="0" smtClean="0"/>
              <a:t>:</a:t>
            </a:r>
          </a:p>
          <a:p>
            <a:pPr marL="0" lvl="2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13406"/>
              </p:ext>
            </p:extLst>
          </p:nvPr>
        </p:nvGraphicFramePr>
        <p:xfrm>
          <a:off x="3845927" y="1955355"/>
          <a:ext cx="3604643" cy="75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47" name="Equation" r:id="rId3" imgW="2438400" imgH="419100" progId="Equation.3">
                  <p:embed/>
                </p:oleObj>
              </mc:Choice>
              <mc:Fallback>
                <p:oleObj name="Equation" r:id="rId3" imgW="2438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927" y="1955355"/>
                        <a:ext cx="3604643" cy="754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10680"/>
              </p:ext>
            </p:extLst>
          </p:nvPr>
        </p:nvGraphicFramePr>
        <p:xfrm>
          <a:off x="1331641" y="1921396"/>
          <a:ext cx="2514286" cy="8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48" name="Equation" r:id="rId5" imgW="1397000" imgH="457200" progId="Equation.3">
                  <p:embed/>
                </p:oleObj>
              </mc:Choice>
              <mc:Fallback>
                <p:oleObj name="Equation" r:id="rId5" imgW="13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1921396"/>
                        <a:ext cx="2514286" cy="8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Δυωνυμική</a:t>
            </a:r>
            <a:r>
              <a:rPr lang="el-GR" dirty="0"/>
              <a:t> κατανομή </a:t>
            </a:r>
            <a:r>
              <a:rPr lang="el-GR" dirty="0" smtClean="0"/>
              <a:t>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Αθροιστική συνάρτηση πιθανότητας της </a:t>
            </a:r>
            <a:r>
              <a:rPr lang="el-GR" altLang="el-GR" sz="2800" dirty="0" err="1"/>
              <a:t>Διωνυμικής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κατανομής: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61844"/>
              </p:ext>
            </p:extLst>
          </p:nvPr>
        </p:nvGraphicFramePr>
        <p:xfrm>
          <a:off x="1403648" y="2353444"/>
          <a:ext cx="526976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3" name="Equation" r:id="rId3" imgW="3416300" imgH="800100" progId="Equation.3">
                  <p:embed/>
                </p:oleObj>
              </mc:Choice>
              <mc:Fallback>
                <p:oleObj name="Equation" r:id="rId3" imgW="34163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53444"/>
                        <a:ext cx="5269763" cy="1656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Στα προϊόντα της 8Ε  που παράγονται μαζικά το 20% είναι ελαττωματικά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Παίρνουμε ένα τυχαίο δείγμα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n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=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10 προϊόντων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τη μαζική παραγωγή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Εδώ «επιτυχία» σε μια λήψη είναι το να πάρουμε </a:t>
            </a:r>
            <a:r>
              <a:rPr lang="el-GR" altLang="el-GR" sz="2800" dirty="0" smtClean="0"/>
              <a:t>ελαττωματικό</a:t>
            </a:r>
            <a:endParaRPr lang="el-GR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Έστω Χ ο αριθμός των ελαττωματικών στο τυχαίο δείγμα των 10 προϊόντων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1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Ένα προϊόν μπορεί να είναι είτε </a:t>
            </a:r>
            <a:r>
              <a:rPr lang="el-GR" altLang="el-GR" sz="2800" dirty="0" smtClean="0"/>
              <a:t>ελαττωματικό </a:t>
            </a:r>
            <a:r>
              <a:rPr lang="el-GR" altLang="el-GR" sz="2800" dirty="0"/>
              <a:t>είτε καλό</a:t>
            </a:r>
          </a:p>
          <a:p>
            <a:r>
              <a:rPr lang="el-GR" altLang="el-GR" sz="2800" dirty="0"/>
              <a:t>Η πιθανότητα </a:t>
            </a:r>
            <a:r>
              <a:rPr lang="el-GR" altLang="el-GR" sz="2800" dirty="0" smtClean="0"/>
              <a:t>ελαττωματικού </a:t>
            </a:r>
            <a:r>
              <a:rPr lang="el-GR" altLang="el-GR" sz="2800" dirty="0"/>
              <a:t>είναι σταθερή σε κάθε λήψη (η πολύ μεγάλη παραγωγή εξασφαλίζει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αν πάρουμε ένα </a:t>
            </a:r>
            <a:r>
              <a:rPr lang="el-GR" altLang="el-GR" sz="2800" dirty="0" smtClean="0"/>
              <a:t>ελαττωματικό </a:t>
            </a:r>
            <a:r>
              <a:rPr lang="el-GR" altLang="el-GR" sz="2800" dirty="0"/>
              <a:t>δεν αλλάζει το ποσοστό στα υπόλοιπα)</a:t>
            </a:r>
          </a:p>
          <a:p>
            <a:r>
              <a:rPr lang="el-GR" altLang="el-GR" sz="2800" dirty="0"/>
              <a:t>Το δείγμα είναι τυχαίο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Άρα </a:t>
            </a:r>
            <a:r>
              <a:rPr lang="el-GR" altLang="el-GR" sz="2800" dirty="0"/>
              <a:t>η Χ ακολουθεί την Β(</a:t>
            </a:r>
            <a:r>
              <a:rPr lang="en-US" altLang="el-GR" sz="2800" dirty="0" err="1"/>
              <a:t>n,p</a:t>
            </a:r>
            <a:r>
              <a:rPr lang="en-US" altLang="el-GR" sz="2800" dirty="0"/>
              <a:t>) </a:t>
            </a:r>
            <a:r>
              <a:rPr lang="el-GR" altLang="el-GR" sz="2800" dirty="0"/>
              <a:t>με </a:t>
            </a:r>
            <a:r>
              <a:rPr lang="en-US" altLang="el-GR" sz="2800" dirty="0"/>
              <a:t>n</a:t>
            </a:r>
            <a:r>
              <a:rPr lang="el-GR" altLang="el-GR" sz="2800" dirty="0"/>
              <a:t>=10 και </a:t>
            </a:r>
            <a:r>
              <a:rPr lang="en-US" altLang="el-GR" sz="2800" dirty="0"/>
              <a:t>p</a:t>
            </a:r>
            <a:r>
              <a:rPr lang="el-GR" altLang="el-GR" sz="2800" dirty="0"/>
              <a:t>=0.20 απ</a:t>
            </a:r>
            <a:r>
              <a:rPr lang="el-GR" altLang="el-GR" sz="2800" dirty="0" smtClean="0"/>
              <a:t>’ όπου </a:t>
            </a:r>
            <a:r>
              <a:rPr lang="el-GR" altLang="el-GR" sz="2800" dirty="0"/>
              <a:t>υπολογίζουμε: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80452"/>
              </p:ext>
            </p:extLst>
          </p:nvPr>
        </p:nvGraphicFramePr>
        <p:xfrm>
          <a:off x="1691680" y="2281436"/>
          <a:ext cx="6120482" cy="278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9" name="Equation" r:id="rId3" imgW="3352800" imgH="1524000" progId="Equation.3">
                  <p:embed/>
                </p:oleObj>
              </mc:Choice>
              <mc:Fallback>
                <p:oleObj name="Equation" r:id="rId3" imgW="33528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81436"/>
                        <a:ext cx="6120482" cy="278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altLang="el-GR" sz="3200" dirty="0"/>
              <a:t>Τις ίδιες πιθανότητες μπορούμε να πάρουμε </a:t>
            </a:r>
            <a:r>
              <a:rPr lang="el-GR" altLang="el-GR" sz="3200" dirty="0" smtClean="0"/>
              <a:t>από </a:t>
            </a:r>
            <a:r>
              <a:rPr lang="el-GR" altLang="el-GR" sz="3200" dirty="0"/>
              <a:t>τον πίνακα 1 στο τέλος του βιβλίου απ’ όπου η </a:t>
            </a:r>
            <a:r>
              <a:rPr lang="el-GR" altLang="el-GR" sz="3200" dirty="0" smtClean="0"/>
              <a:t>κατανομή</a:t>
            </a:r>
            <a:endParaRPr lang="el-GR" altLang="el-GR" sz="32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(4)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14684"/>
            <a:ext cx="1728192" cy="30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(5)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Στον πίνακα 2 στο τέλος του βιβλίου δίνεται η αθροιστική </a:t>
            </a:r>
            <a:r>
              <a:rPr lang="el-GR" altLang="el-GR" sz="2800" dirty="0" err="1"/>
              <a:t>Δυωνυμική</a:t>
            </a:r>
            <a:r>
              <a:rPr lang="el-GR" altLang="el-GR" sz="2800" dirty="0"/>
              <a:t> για διαφορετικές τιμές των </a:t>
            </a:r>
            <a:r>
              <a:rPr lang="en-US" altLang="el-GR" sz="2800" dirty="0"/>
              <a:t>n </a:t>
            </a:r>
            <a:r>
              <a:rPr lang="el-GR" altLang="el-GR" sz="2800" dirty="0"/>
              <a:t>και </a:t>
            </a:r>
            <a:r>
              <a:rPr lang="en-US" altLang="el-GR" sz="2800" dirty="0"/>
              <a:t>p</a:t>
            </a:r>
            <a:r>
              <a:rPr lang="el-GR" altLang="el-GR" sz="2800" dirty="0"/>
              <a:t>.</a:t>
            </a:r>
          </a:p>
          <a:p>
            <a:r>
              <a:rPr lang="el-GR" altLang="el-GR" sz="2800" dirty="0" smtClean="0"/>
              <a:t>Έτσι </a:t>
            </a:r>
            <a:r>
              <a:rPr lang="el-GR" altLang="el-GR" sz="2800" dirty="0"/>
              <a:t>π.χ. αν θέλουμε να υπολογίσουμε την </a:t>
            </a:r>
            <a:r>
              <a:rPr lang="el-GR" altLang="el-GR" sz="2800" dirty="0" smtClean="0"/>
              <a:t>πιθανότητα </a:t>
            </a:r>
            <a:r>
              <a:rPr lang="el-GR" altLang="el-GR" sz="2800" dirty="0"/>
              <a:t>να πάρουμε στο δείγμα </a:t>
            </a:r>
            <a:r>
              <a:rPr lang="el-GR" altLang="el-GR" sz="2800" dirty="0" smtClean="0"/>
              <a:t>περισσότερο από </a:t>
            </a:r>
            <a:r>
              <a:rPr lang="el-GR" altLang="el-GR" sz="2800" dirty="0"/>
              <a:t>2 </a:t>
            </a:r>
            <a:r>
              <a:rPr lang="el-GR" altLang="el-GR" sz="2800" dirty="0" smtClean="0"/>
              <a:t>ελαττωματικά</a:t>
            </a:r>
          </a:p>
          <a:p>
            <a:r>
              <a:rPr lang="el-GR" sz="2800" dirty="0"/>
              <a:t>Υπολογίζουμε</a:t>
            </a:r>
            <a:r>
              <a:rPr lang="el-GR" sz="2800" dirty="0" smtClean="0"/>
              <a:t>:</a:t>
            </a:r>
          </a:p>
          <a:p>
            <a:pPr marL="0" indent="0">
              <a:buNone/>
            </a:pPr>
            <a:endParaRPr lang="el-GR" sz="2800" dirty="0"/>
          </a:p>
          <a:p>
            <a:endParaRPr lang="el-GR" altLang="el-GR" sz="2800" dirty="0"/>
          </a:p>
          <a:p>
            <a:pPr>
              <a:buNone/>
            </a:pPr>
            <a:endParaRPr lang="el-GR" altLang="el-GR" sz="2400" dirty="0"/>
          </a:p>
          <a:p>
            <a:pPr>
              <a:buNone/>
            </a:pPr>
            <a:endParaRPr lang="el-GR" altLang="el-GR" sz="25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042718"/>
              </p:ext>
            </p:extLst>
          </p:nvPr>
        </p:nvGraphicFramePr>
        <p:xfrm>
          <a:off x="1475656" y="4694458"/>
          <a:ext cx="4824536" cy="41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7" name="Equation" r:id="rId3" imgW="2755900" imgH="203200" progId="Equation.3">
                  <p:embed/>
                </p:oleObj>
              </mc:Choice>
              <mc:Fallback>
                <p:oleObj name="Equation" r:id="rId3" imgW="275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694458"/>
                        <a:ext cx="4824536" cy="410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9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10:</a:t>
            </a:r>
            <a:r>
              <a:rPr lang="en-US" sz="2800" dirty="0" smtClean="0"/>
              <a:t> </a:t>
            </a:r>
            <a:r>
              <a:rPr lang="el-GR" sz="2800" dirty="0" err="1" smtClean="0"/>
              <a:t>Διωνυμική</a:t>
            </a:r>
            <a:r>
              <a:rPr lang="el-GR" sz="2800" dirty="0" smtClean="0"/>
              <a:t> κατανομή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Τα μισά από τα αυτοκίνητα που κυκλοφορούν σε μία πόλη έχουν ηλικία μεγαλύτερη των 10 ετών. </a:t>
            </a:r>
          </a:p>
          <a:p>
            <a:r>
              <a:rPr lang="el-GR" altLang="el-GR" sz="2800" dirty="0"/>
              <a:t>Σε τυχαίο δείγμα 20 αυτοκινήτων της πόλης αυτής, ποια είναι η πιθανότητα να βρούμε περισσότερα από 10 αυτοκίνητα τόσο παλιά</a:t>
            </a:r>
            <a:r>
              <a:rPr lang="el-GR" altLang="el-GR" sz="2800" dirty="0" smtClean="0"/>
              <a:t>;</a:t>
            </a:r>
          </a:p>
          <a:p>
            <a:r>
              <a:rPr lang="el-GR" altLang="el-GR" sz="2800" dirty="0" smtClean="0"/>
              <a:t>Για </a:t>
            </a:r>
            <a:r>
              <a:rPr lang="en-US" altLang="el-GR" sz="2800" dirty="0" smtClean="0"/>
              <a:t>p = 0.5 </a:t>
            </a:r>
            <a:r>
              <a:rPr lang="el-GR" altLang="el-GR" sz="2800" dirty="0" smtClean="0"/>
              <a:t>και </a:t>
            </a:r>
            <a:r>
              <a:rPr lang="en-US" altLang="el-GR" sz="2800" dirty="0" smtClean="0"/>
              <a:t>n = 20:</a:t>
            </a:r>
            <a:endParaRPr lang="el-GR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45588"/>
              </p:ext>
            </p:extLst>
          </p:nvPr>
        </p:nvGraphicFramePr>
        <p:xfrm>
          <a:off x="1475656" y="4369668"/>
          <a:ext cx="5832648" cy="45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9" name="Equation" r:id="rId3" imgW="2793960" imgH="203040" progId="Equation.3">
                  <p:embed/>
                </p:oleObj>
              </mc:Choice>
              <mc:Fallback>
                <p:oleObj name="Equation" r:id="rId3" imgW="2793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369668"/>
                        <a:ext cx="5832648" cy="459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Αν σε n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10 ρίψεις ενός νομίσματος εμφανίστηκε 2 φορές η όψη «γράμματα», ποια είναι η πιθανότητα το νόμισμα να είναι «μη </a:t>
            </a:r>
            <a:r>
              <a:rPr lang="el-GR" altLang="el-GR" sz="2800" dirty="0" err="1"/>
              <a:t>δολιευμένο</a:t>
            </a:r>
            <a:r>
              <a:rPr lang="el-GR" altLang="el-GR" sz="2800" dirty="0"/>
              <a:t>»; 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01174"/>
              </p:ext>
            </p:extLst>
          </p:nvPr>
        </p:nvGraphicFramePr>
        <p:xfrm>
          <a:off x="1392067" y="2857500"/>
          <a:ext cx="620846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1" name="Equation" r:id="rId3" imgW="2984400" imgH="457200" progId="Equation.3">
                  <p:embed/>
                </p:oleObj>
              </mc:Choice>
              <mc:Fallback>
                <p:oleObj name="Equation" r:id="rId3" imgW="298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067" y="2857500"/>
                        <a:ext cx="6208465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4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Μέση τιμή και Διακύμανση της </a:t>
            </a:r>
            <a:r>
              <a:rPr lang="el-GR" altLang="el-GR" dirty="0" err="1"/>
              <a:t>Δυωνυμικής</a:t>
            </a:r>
            <a:r>
              <a:rPr lang="el-GR" altLang="el-GR" dirty="0"/>
              <a:t> Κατανομής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Μέση τιμή:</a:t>
            </a:r>
          </a:p>
          <a:p>
            <a:pPr marL="0" indent="0">
              <a:buNone/>
            </a:pPr>
            <a:r>
              <a:rPr lang="el-GR" sz="2800" dirty="0" smtClean="0"/>
              <a:t>	</a:t>
            </a:r>
            <a:r>
              <a:rPr lang="el-GR" altLang="el-GR" sz="2800" b="1" dirty="0">
                <a:latin typeface="Arial" panose="020B0604020202020204" pitchFamily="34" charset="0"/>
              </a:rPr>
              <a:t> </a:t>
            </a:r>
            <a:r>
              <a:rPr lang="en-GB" altLang="el-GR" sz="2800" dirty="0"/>
              <a:t>E(X) = </a:t>
            </a:r>
            <a:r>
              <a:rPr lang="en-GB" altLang="el-GR" sz="2800" dirty="0" smtClean="0"/>
              <a:t>np</a:t>
            </a:r>
            <a:endParaRPr lang="el-GR" sz="2800" dirty="0" smtClean="0"/>
          </a:p>
          <a:p>
            <a:r>
              <a:rPr lang="el-GR" sz="2800" dirty="0" smtClean="0"/>
              <a:t>Διακύμανση:</a:t>
            </a:r>
          </a:p>
          <a:p>
            <a:pPr marL="0" indent="0">
              <a:buNone/>
            </a:pPr>
            <a:r>
              <a:rPr lang="el-GR" sz="2800" dirty="0"/>
              <a:t>	</a:t>
            </a:r>
            <a:r>
              <a:rPr lang="en-GB" altLang="el-GR" sz="2800" b="1" dirty="0">
                <a:latin typeface="Arial" panose="020B0604020202020204" pitchFamily="34" charset="0"/>
              </a:rPr>
              <a:t> </a:t>
            </a:r>
            <a:r>
              <a:rPr lang="en-GB" altLang="el-GR" sz="2800" dirty="0"/>
              <a:t>V(X) = np(1-p</a:t>
            </a:r>
            <a:r>
              <a:rPr lang="el-GR" altLang="el-GR" sz="2800" dirty="0"/>
              <a:t>) 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0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Μια μηχανή παράγει μαζικά βαλβίδες από τις οποίες ποσοστό 1% είναι ελαττωματικές. Αν για τη συναρμολόγηση ενός μηχανήματος απαιτούνται 10 τέτοιες βαλβίδες, πόσες ελαττωματικές βαλβίδες θα πρέπει να περιμένουμε ότι υπάρχουν, κατά μέσο όρο, ανά μηχάνημα;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4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Αν Χ ο αριθμός των ελαττωματικών βαλβίδων στο δείγμα των 10, η κατανομή της </a:t>
            </a:r>
            <a:r>
              <a:rPr lang="el-GR" altLang="el-GR" sz="2800" dirty="0" smtClean="0"/>
              <a:t>Χ </a:t>
            </a:r>
            <a:r>
              <a:rPr lang="el-GR" altLang="el-GR" sz="2800" dirty="0"/>
              <a:t>είναι </a:t>
            </a:r>
            <a:r>
              <a:rPr lang="el-GR" altLang="el-GR" sz="2800" dirty="0" smtClean="0"/>
              <a:t>η Β(10, 0.01).  Επομένως:</a:t>
            </a:r>
          </a:p>
          <a:p>
            <a:endParaRPr lang="el-GR" altLang="el-GR" sz="2800" dirty="0"/>
          </a:p>
          <a:p>
            <a:r>
              <a:rPr lang="el-GR" altLang="el-GR" sz="2800" dirty="0"/>
              <a:t>Έτσι, σε μια παρτίδα 1000 μηχανημάτων περιμένουμε να εμφανίσουν βλάβη συνολικά τα 1000(0.1) = 10</a:t>
            </a:r>
          </a:p>
          <a:p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1016"/>
              </p:ext>
            </p:extLst>
          </p:nvPr>
        </p:nvGraphicFramePr>
        <p:xfrm>
          <a:off x="1907704" y="2857500"/>
          <a:ext cx="3528392" cy="44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6" r:id="rId3" imgW="1511300" imgH="190500" progId="Equation.3">
                  <p:embed/>
                </p:oleObj>
              </mc:Choice>
              <mc:Fallback>
                <p:oleObj r:id="rId3" imgW="151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857500"/>
                        <a:ext cx="3528392" cy="44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7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αναλογία των επιτυχιών στο δείγμα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και </a:t>
            </a:r>
            <a:r>
              <a:rPr lang="el-GR" altLang="el-GR" sz="2800" dirty="0"/>
              <a:t>αποδεικνύεται εύκολα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ισχύει: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33555"/>
              </p:ext>
            </p:extLst>
          </p:nvPr>
        </p:nvGraphicFramePr>
        <p:xfrm>
          <a:off x="522288" y="1333500"/>
          <a:ext cx="17605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3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333500"/>
                        <a:ext cx="17605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12506"/>
              </p:ext>
            </p:extLst>
          </p:nvPr>
        </p:nvGraphicFramePr>
        <p:xfrm>
          <a:off x="1167277" y="3001516"/>
          <a:ext cx="2364445" cy="8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4" name="Εξίσωση" r:id="rId5" imgW="1282700" imgH="393700" progId="Equation.3">
                  <p:embed/>
                </p:oleObj>
              </mc:Choice>
              <mc:Fallback>
                <p:oleObj name="Εξίσωση" r:id="rId5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277" y="3001516"/>
                        <a:ext cx="2364445" cy="8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30606"/>
              </p:ext>
            </p:extLst>
          </p:nvPr>
        </p:nvGraphicFramePr>
        <p:xfrm>
          <a:off x="1167277" y="3730410"/>
          <a:ext cx="3887837" cy="86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5" name="Εξίσωση" r:id="rId7" imgW="2005729" imgH="393529" progId="Equation.3">
                  <p:embed/>
                </p:oleObj>
              </mc:Choice>
              <mc:Fallback>
                <p:oleObj name="Εξίσωση" r:id="rId7" imgW="20057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277" y="3730410"/>
                        <a:ext cx="3887837" cy="864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/>
              <a:t>5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Για την αγορά μεγάλης παραγγελίας μπουκαλιών, συμφωνήθηκε η αναλογία των ελαττωματικών </a:t>
            </a:r>
            <a:r>
              <a:rPr lang="en-US" altLang="el-GR" sz="2800" dirty="0"/>
              <a:t>p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να μην είναι </a:t>
            </a:r>
            <a:r>
              <a:rPr lang="el-GR" altLang="el-GR" sz="2800" dirty="0"/>
              <a:t>μεγαλύτερη από 10%  και μαζί η ακόλουθη δειγματοληψία αποδοχής: αν σε τυχαίο δείγμα 20 μπουκαλιών ο αγοραστής βρίσκει περισσότερα από ένα ελαττωματικά θα απορρίπτει την παραγγελία, διαφορετικά θα την </a:t>
            </a:r>
            <a:r>
              <a:rPr lang="el-GR" altLang="el-GR" sz="2800" dirty="0" smtClean="0"/>
              <a:t>δέχεται.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6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/>
              <a:t>5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Κίνδυνος του παραγωγού: να απορρίπτεται η παραγγελία παρόλο που είναι όπως συμφωνήθηκε</a:t>
            </a:r>
          </a:p>
          <a:p>
            <a:r>
              <a:rPr lang="el-GR" altLang="el-GR" sz="2800" dirty="0"/>
              <a:t>Κίνδυνος του αγοραστή: να δέχεται την παραγγελία παρόλο που το ποσοστό των </a:t>
            </a:r>
            <a:r>
              <a:rPr lang="el-GR" altLang="el-GR" sz="2800" dirty="0" smtClean="0"/>
              <a:t>ελαττωματικών </a:t>
            </a:r>
            <a:r>
              <a:rPr lang="el-GR" altLang="el-GR" sz="2800" dirty="0"/>
              <a:t>είναι πιο μεγάλο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όσο συμφωνήθηκε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9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/>
              <a:t>5</a:t>
            </a:r>
            <a:r>
              <a:rPr lang="el-GR" dirty="0" smtClean="0"/>
              <a:t>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Έστω Χ </a:t>
            </a:r>
            <a:r>
              <a:rPr lang="el-GR" altLang="el-GR" sz="2800" dirty="0"/>
              <a:t>ο αριθμός των ελαττωματικών στο δείγμα των </a:t>
            </a:r>
            <a:r>
              <a:rPr lang="el-GR" altLang="el-GR" sz="2800" dirty="0" smtClean="0"/>
              <a:t>20</a:t>
            </a:r>
            <a:endParaRPr lang="el-GR" altLang="el-GR" sz="2800" dirty="0"/>
          </a:p>
          <a:p>
            <a:r>
              <a:rPr lang="el-GR" altLang="el-GR" sz="2800" dirty="0"/>
              <a:t>Αν η παραγγελία είναι όπως συμφωνήθηκε, η κατανομή της Χ είναι </a:t>
            </a:r>
            <a:r>
              <a:rPr lang="el-GR" altLang="el-GR" sz="2800" dirty="0" smtClean="0"/>
              <a:t>η </a:t>
            </a:r>
            <a:r>
              <a:rPr lang="el-GR" sz="2800" dirty="0" smtClean="0"/>
              <a:t>Β (20, 0.10)</a:t>
            </a:r>
          </a:p>
          <a:p>
            <a:r>
              <a:rPr lang="el-GR" altLang="el-GR" sz="2800" dirty="0"/>
              <a:t>Ο κίνδυνος του </a:t>
            </a:r>
            <a:r>
              <a:rPr lang="el-GR" altLang="el-GR" sz="2800" dirty="0" smtClean="0"/>
              <a:t>παραγωγού: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88389"/>
              </p:ext>
            </p:extLst>
          </p:nvPr>
        </p:nvGraphicFramePr>
        <p:xfrm>
          <a:off x="1619672" y="3937620"/>
          <a:ext cx="4589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8" name="Equation" r:id="rId3" imgW="2158920" imgH="203040" progId="Equation.3">
                  <p:embed/>
                </p:oleObj>
              </mc:Choice>
              <mc:Fallback>
                <p:oleObj name="Equation" r:id="rId3" imgW="2158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37620"/>
                        <a:ext cx="45894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5</a:t>
            </a:r>
            <a:r>
              <a:rPr lang="el-GR" dirty="0" smtClean="0"/>
              <a:t>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Αν η αναλογία των </a:t>
            </a:r>
            <a:r>
              <a:rPr lang="el-GR" altLang="el-GR" sz="2800" dirty="0" smtClean="0"/>
              <a:t>ελαττωματικών </a:t>
            </a:r>
            <a:r>
              <a:rPr lang="el-GR" altLang="el-GR" sz="2800" dirty="0"/>
              <a:t>είναι μεγαλύτερη, έστω </a:t>
            </a:r>
            <a:r>
              <a:rPr lang="en-US" altLang="el-GR" sz="2800" dirty="0"/>
              <a:t>p=</a:t>
            </a:r>
            <a:r>
              <a:rPr lang="el-GR" altLang="el-GR" sz="2800" dirty="0"/>
              <a:t>0</a:t>
            </a:r>
            <a:r>
              <a:rPr lang="en-US" altLang="el-GR" sz="2800" dirty="0"/>
              <a:t>.15</a:t>
            </a:r>
            <a:r>
              <a:rPr lang="el-GR" altLang="el-GR" sz="2800" dirty="0"/>
              <a:t>, τότε ο κίνδυνος του αγοραστή </a:t>
            </a:r>
            <a:r>
              <a:rPr lang="el-GR" altLang="el-GR" sz="2800" dirty="0" smtClean="0"/>
              <a:t>είναι:</a:t>
            </a:r>
          </a:p>
          <a:p>
            <a:endParaRPr lang="el-GR" altLang="el-GR" sz="2800" dirty="0"/>
          </a:p>
          <a:p>
            <a:endParaRPr lang="el-GR" altLang="el-GR" sz="2800" dirty="0" smtClean="0"/>
          </a:p>
          <a:p>
            <a:r>
              <a:rPr lang="el-GR" altLang="el-GR" sz="2800" dirty="0" smtClean="0"/>
              <a:t>Προσδιορίστηκε από </a:t>
            </a:r>
            <a:r>
              <a:rPr lang="el-GR" altLang="el-GR" sz="2800" dirty="0"/>
              <a:t>την  Β(</a:t>
            </a:r>
            <a:r>
              <a:rPr lang="en-US" altLang="el-GR" sz="2800" dirty="0"/>
              <a:t>20,0.15)</a:t>
            </a:r>
            <a:endParaRPr lang="el-GR" altLang="el-GR" sz="2800" dirty="0"/>
          </a:p>
          <a:p>
            <a:endParaRPr lang="el-GR" altLang="el-GR" sz="2800" dirty="0" smtClean="0"/>
          </a:p>
          <a:p>
            <a:endParaRPr lang="el-GR" altLang="el-GR" sz="2800" dirty="0"/>
          </a:p>
          <a:p>
            <a:endParaRPr lang="el-GR" altLang="el-GR" sz="2800" dirty="0" smtClean="0"/>
          </a:p>
          <a:p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07246"/>
              </p:ext>
            </p:extLst>
          </p:nvPr>
        </p:nvGraphicFramePr>
        <p:xfrm>
          <a:off x="1907704" y="2857500"/>
          <a:ext cx="4794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9" name="Equation" r:id="rId3" imgW="2133360" imgH="406080" progId="Equation.3">
                  <p:embed/>
                </p:oleObj>
              </mc:Choice>
              <mc:Fallback>
                <p:oleObj name="Equation" r:id="rId3" imgW="2133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857500"/>
                        <a:ext cx="47942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13696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10</a:t>
            </a:r>
            <a:r>
              <a:rPr lang="en-US" sz="90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10</a:t>
            </a:r>
            <a:r>
              <a:rPr lang="en-US" sz="900" dirty="0" smtClean="0">
                <a:solidFill>
                  <a:schemeClr val="bg1"/>
                </a:solidFill>
              </a:rPr>
              <a:t>,</a:t>
            </a:r>
            <a:r>
              <a:rPr lang="el-GR" sz="900" dirty="0" smtClean="0">
                <a:solidFill>
                  <a:schemeClr val="bg1"/>
                </a:solidFill>
              </a:rPr>
              <a:t>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10</a:t>
            </a:r>
            <a:r>
              <a:rPr lang="en-US" sz="900" dirty="0" smtClean="0">
                <a:solidFill>
                  <a:schemeClr val="bg1"/>
                </a:solidFill>
              </a:rPr>
              <a:t>,</a:t>
            </a:r>
            <a:r>
              <a:rPr lang="el-GR" sz="900" dirty="0" smtClean="0">
                <a:solidFill>
                  <a:schemeClr val="bg1"/>
                </a:solidFill>
              </a:rPr>
              <a:t>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Μελέτη της </a:t>
            </a:r>
            <a:r>
              <a:rPr lang="el-GR" dirty="0" err="1" smtClean="0"/>
              <a:t>διωνυμικής</a:t>
            </a:r>
            <a:r>
              <a:rPr lang="el-GR" dirty="0" smtClean="0"/>
              <a:t> κατανομής τόσο θεωρητικά όσο και μέσω παραδειγμάτων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Θεωρητικές κατανομές</a:t>
            </a:r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δυωνυμική</a:t>
            </a:r>
            <a:r>
              <a:rPr lang="el-GR" sz="2800" dirty="0" smtClean="0"/>
              <a:t> κατανομή</a:t>
            </a:r>
          </a:p>
          <a:p>
            <a:r>
              <a:rPr lang="el-GR" sz="2800" dirty="0" smtClean="0"/>
              <a:t>Μέση τιμή και διακύμανση της </a:t>
            </a:r>
            <a:r>
              <a:rPr lang="el-GR" sz="2800" dirty="0" err="1" smtClean="0"/>
              <a:t>δυωνυμικής</a:t>
            </a:r>
            <a:r>
              <a:rPr lang="el-GR" sz="2800" dirty="0" smtClean="0"/>
              <a:t> κατανομής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Θεωρητικές κατανομές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Προκύπτουν </a:t>
            </a:r>
            <a:r>
              <a:rPr lang="el-GR" altLang="el-GR" sz="2800" dirty="0"/>
              <a:t>κάτω από ορισμένες υποθέσεις </a:t>
            </a:r>
          </a:p>
          <a:p>
            <a:r>
              <a:rPr lang="el-GR" altLang="el-GR" sz="2800" dirty="0" smtClean="0"/>
              <a:t>Αποτελούν </a:t>
            </a:r>
            <a:r>
              <a:rPr lang="el-GR" altLang="el-GR" sz="2800" dirty="0"/>
              <a:t>μαθηματικά μοντέλα για την περιγραφή τυχαίων μεταβλητών της πράξης</a:t>
            </a: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Θεωρητικές </a:t>
            </a:r>
            <a:r>
              <a:rPr lang="el-GR" dirty="0" smtClean="0"/>
              <a:t>κατανομές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Πώς κρίνουμε αν ορισμένη θεωρητική κατανομή είναι κατάλληλη να περιγράψει την τ.μ. που μας ενδιαφέρει</a:t>
            </a:r>
            <a:r>
              <a:rPr lang="el-GR" altLang="el-GR" sz="2800" dirty="0" smtClean="0"/>
              <a:t>;</a:t>
            </a:r>
            <a:endParaRPr lang="el-GR" altLang="el-GR" sz="2800" dirty="0"/>
          </a:p>
          <a:p>
            <a:r>
              <a:rPr lang="el-GR" altLang="el-GR" sz="2800" dirty="0" smtClean="0"/>
              <a:t>Δύο είναι οι τρόποι: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altLang="el-GR" sz="2400" dirty="0" smtClean="0"/>
              <a:t>αν οι υποθέσεις </a:t>
            </a:r>
            <a:r>
              <a:rPr lang="el-GR" altLang="el-GR" sz="2400" dirty="0"/>
              <a:t>της θεωρητικής κατανομής ισχύουν, με καλή προσέγγιση </a:t>
            </a:r>
            <a:endParaRPr lang="el-GR" altLang="el-GR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l-GR" altLang="el-GR" sz="2400" dirty="0" smtClean="0"/>
              <a:t>αν </a:t>
            </a:r>
            <a:r>
              <a:rPr lang="el-GR" altLang="el-GR" sz="2400" dirty="0"/>
              <a:t>οδηγήσει σ</a:t>
            </a:r>
            <a:r>
              <a:rPr lang="el-GR" altLang="el-GR" sz="2400" dirty="0" smtClean="0"/>
              <a:t>’ αυτό </a:t>
            </a:r>
            <a:r>
              <a:rPr lang="el-GR" altLang="el-GR" sz="2400" dirty="0"/>
              <a:t>το συμπέρασμα ο στατιστικός έλεγχος καλής προσαρμογής (βλ.κεφ.14)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6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Δυωνυμική</a:t>
            </a:r>
            <a:r>
              <a:rPr lang="el-GR" dirty="0" smtClean="0"/>
              <a:t> κατανομή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altLang="el-GR" sz="2800" dirty="0" smtClean="0"/>
              <a:t>τυχαίο </a:t>
            </a:r>
            <a:r>
              <a:rPr lang="el-GR" altLang="el-GR" sz="2800" dirty="0"/>
              <a:t>πείραμα με δύο δυνατά αποτελέσματα: «επιτυχία», «</a:t>
            </a:r>
            <a:r>
              <a:rPr lang="el-GR" altLang="el-GR" sz="2800" dirty="0" smtClean="0"/>
              <a:t>αποτυχία»</a:t>
            </a:r>
          </a:p>
          <a:p>
            <a:pPr>
              <a:spcBef>
                <a:spcPct val="0"/>
              </a:spcBef>
            </a:pPr>
            <a:r>
              <a:rPr lang="en-US" altLang="el-GR" sz="2800" dirty="0" smtClean="0"/>
              <a:t>p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 </a:t>
            </a:r>
            <a:r>
              <a:rPr lang="el-GR" altLang="el-GR" sz="2800" dirty="0"/>
              <a:t>η πιθανότητα επιτυχίας</a:t>
            </a:r>
            <a:r>
              <a:rPr lang="en-US" altLang="el-GR" sz="2800" dirty="0"/>
              <a:t> </a:t>
            </a:r>
            <a:r>
              <a:rPr lang="el-GR" altLang="el-GR" sz="2800" dirty="0"/>
              <a:t>-ίδια σε κάθε επανάληψη του </a:t>
            </a:r>
            <a:r>
              <a:rPr lang="el-GR" altLang="el-GR" sz="2800" dirty="0" smtClean="0"/>
              <a:t>πειράματος</a:t>
            </a:r>
          </a:p>
          <a:p>
            <a:pPr>
              <a:spcBef>
                <a:spcPct val="0"/>
              </a:spcBef>
            </a:pPr>
            <a:r>
              <a:rPr lang="el-GR" altLang="el-GR" sz="2800" dirty="0" smtClean="0"/>
              <a:t>Χ </a:t>
            </a:r>
            <a:r>
              <a:rPr lang="el-GR" altLang="el-GR" sz="2800" dirty="0"/>
              <a:t>ο αριθμός των «επιτυχιών» σε </a:t>
            </a:r>
            <a:r>
              <a:rPr lang="en-US" altLang="el-GR" sz="2800" dirty="0" smtClean="0"/>
              <a:t>n </a:t>
            </a:r>
            <a:r>
              <a:rPr lang="el-GR" altLang="el-GR" sz="2800" dirty="0"/>
              <a:t>ανεξάρτητες επαναλήψεις του πειράματος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2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4600</TotalTime>
  <Words>1245</Words>
  <Application>Microsoft Office PowerPoint</Application>
  <PresentationFormat>Προβολή στην οθόνη (16:10)</PresentationFormat>
  <Paragraphs>193</Paragraphs>
  <Slides>36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36</vt:i4>
      </vt:variant>
    </vt:vector>
  </HeadingPairs>
  <TitlesOfParts>
    <vt:vector size="47" baseType="lpstr">
      <vt:lpstr>Arial Unicode MS</vt:lpstr>
      <vt:lpstr>Arial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Microsoft Equation 3.0</vt:lpstr>
      <vt:lpstr>Equation</vt:lpstr>
      <vt:lpstr>Εξίσωση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Θεωρητικές κατανομές</vt:lpstr>
      <vt:lpstr>Θεωρητικές κατανομές (2)</vt:lpstr>
      <vt:lpstr>Η Δυωνυμική κατανομή</vt:lpstr>
      <vt:lpstr>Η Δυωνυμική κατανομή (2)</vt:lpstr>
      <vt:lpstr>Η Δυωνυμική κατανομή (3)</vt:lpstr>
      <vt:lpstr>Η Δυωνυμική κατανομή (4)</vt:lpstr>
      <vt:lpstr>Η Δυωνυμική κατανομή (5)</vt:lpstr>
      <vt:lpstr>Η Δυωνυμική κατανομή (6)</vt:lpstr>
      <vt:lpstr>Παράδειγμα 1</vt:lpstr>
      <vt:lpstr>Παράδειγμα 1 (2)</vt:lpstr>
      <vt:lpstr>Παράδειγμα 1 (3)</vt:lpstr>
      <vt:lpstr>Παράδειγμα 1 (4)</vt:lpstr>
      <vt:lpstr>Παράδειγμα 1 (5)</vt:lpstr>
      <vt:lpstr>Παράδειγμα 2</vt:lpstr>
      <vt:lpstr>Παράδειγμα 3</vt:lpstr>
      <vt:lpstr>Μέση τιμή και Διακύμανση της Δυωνυμικής Κατανομής</vt:lpstr>
      <vt:lpstr>Παράδειγμα 4</vt:lpstr>
      <vt:lpstr>Παράδειγμα 4 (2)</vt:lpstr>
      <vt:lpstr>Η αναλογία των επιτυχιών στο δείγμα</vt:lpstr>
      <vt:lpstr>Παράδειγμα 5</vt:lpstr>
      <vt:lpstr>Παράδειγμα 5 (2)</vt:lpstr>
      <vt:lpstr>Παράδειγμα 5 (3)</vt:lpstr>
      <vt:lpstr>Παράδειγμα 5 (4)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1507</cp:revision>
  <dcterms:created xsi:type="dcterms:W3CDTF">2012-09-06T09:03:05Z</dcterms:created>
  <dcterms:modified xsi:type="dcterms:W3CDTF">2015-12-09T16:45:10Z</dcterms:modified>
</cp:coreProperties>
</file>