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39"/>
  </p:notesMasterIdLst>
  <p:handoutMasterIdLst>
    <p:handoutMasterId r:id="rId40"/>
  </p:handoutMasterIdLst>
  <p:sldIdLst>
    <p:sldId id="256" r:id="rId3"/>
    <p:sldId id="289" r:id="rId4"/>
    <p:sldId id="257" r:id="rId5"/>
    <p:sldId id="259" r:id="rId6"/>
    <p:sldId id="261" r:id="rId7"/>
    <p:sldId id="262" r:id="rId8"/>
    <p:sldId id="444" r:id="rId9"/>
    <p:sldId id="687" r:id="rId10"/>
    <p:sldId id="688" r:id="rId11"/>
    <p:sldId id="689" r:id="rId12"/>
    <p:sldId id="690" r:id="rId13"/>
    <p:sldId id="691" r:id="rId14"/>
    <p:sldId id="692" r:id="rId15"/>
    <p:sldId id="693" r:id="rId16"/>
    <p:sldId id="694" r:id="rId17"/>
    <p:sldId id="695" r:id="rId18"/>
    <p:sldId id="696" r:id="rId19"/>
    <p:sldId id="697" r:id="rId20"/>
    <p:sldId id="698" r:id="rId21"/>
    <p:sldId id="699" r:id="rId22"/>
    <p:sldId id="700" r:id="rId23"/>
    <p:sldId id="702" r:id="rId24"/>
    <p:sldId id="703" r:id="rId25"/>
    <p:sldId id="704" r:id="rId26"/>
    <p:sldId id="705" r:id="rId27"/>
    <p:sldId id="707" r:id="rId28"/>
    <p:sldId id="708" r:id="rId29"/>
    <p:sldId id="709" r:id="rId30"/>
    <p:sldId id="710" r:id="rId31"/>
    <p:sldId id="711" r:id="rId32"/>
    <p:sldId id="712" r:id="rId33"/>
    <p:sldId id="292" r:id="rId34"/>
    <p:sldId id="293" r:id="rId35"/>
    <p:sldId id="294" r:id="rId36"/>
    <p:sldId id="295" r:id="rId37"/>
    <p:sldId id="280" r:id="rId38"/>
  </p:sldIdLst>
  <p:sldSz cx="9144000" cy="5715000" type="screen16x10"/>
  <p:notesSz cx="6858000" cy="9144000"/>
  <p:custDataLst>
    <p:tags r:id="rId4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38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commentAuthors" Target="commentAuthor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handoutMaster" Target="handoutMasters/handoutMaster1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09/12/2015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9/12/2015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692271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009376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935038"/>
            <a:ext cx="6858000" cy="199072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001963"/>
            <a:ext cx="6858000" cy="137953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565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6951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425575"/>
            <a:ext cx="7886700" cy="237648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3824288"/>
            <a:ext cx="7886700" cy="125095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402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520825"/>
            <a:ext cx="3867150" cy="36274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520825"/>
            <a:ext cx="3867150" cy="36274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3297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304800"/>
            <a:ext cx="7886700" cy="11049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30238" y="1401763"/>
            <a:ext cx="3868737" cy="6858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30238" y="2087563"/>
            <a:ext cx="3868737" cy="30702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401763"/>
            <a:ext cx="3887788" cy="6858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788" cy="30702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0627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074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9939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381000"/>
            <a:ext cx="2949575" cy="1333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788" y="822325"/>
            <a:ext cx="4629150" cy="40624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30238" y="1714500"/>
            <a:ext cx="2949575" cy="3176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595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Βιομετρία - Γεωργικός</a:t>
            </a:r>
            <a:r>
              <a:rPr lang="el-GR" sz="900" b="1" baseline="0" dirty="0" smtClean="0">
                <a:solidFill>
                  <a:schemeClr val="bg1"/>
                </a:solidFill>
              </a:rPr>
              <a:t> Πειραματισμός </a:t>
            </a:r>
            <a:r>
              <a:rPr lang="el-GR" sz="900" b="1" dirty="0" smtClean="0">
                <a:solidFill>
                  <a:schemeClr val="bg1"/>
                </a:solidFill>
              </a:rPr>
              <a:t>-</a:t>
            </a:r>
            <a:r>
              <a:rPr lang="el-GR" sz="900" b="1" baseline="0" dirty="0" smtClean="0">
                <a:solidFill>
                  <a:schemeClr val="bg1"/>
                </a:solidFill>
              </a:rPr>
              <a:t> </a:t>
            </a:r>
            <a:r>
              <a:rPr lang="el-GR" sz="900" b="0" baseline="0" dirty="0" err="1" smtClean="0">
                <a:solidFill>
                  <a:schemeClr val="bg1"/>
                </a:solidFill>
              </a:rPr>
              <a:t>Διωνυμική</a:t>
            </a:r>
            <a:r>
              <a:rPr lang="el-GR" sz="900" b="0" baseline="0" dirty="0" smtClean="0">
                <a:solidFill>
                  <a:schemeClr val="bg1"/>
                </a:solidFill>
              </a:rPr>
              <a:t> κατανομή</a:t>
            </a:r>
            <a:r>
              <a:rPr lang="el-GR" sz="900" dirty="0" smtClean="0">
                <a:solidFill>
                  <a:schemeClr val="bg1"/>
                </a:solidFill>
              </a:rPr>
              <a:t>, ΤΜΗΜΑ</a:t>
            </a:r>
            <a:r>
              <a:rPr lang="el-GR" sz="900" baseline="0" dirty="0" smtClean="0">
                <a:solidFill>
                  <a:schemeClr val="bg1"/>
                </a:solidFill>
              </a:rPr>
              <a:t> ΤΕΧΝΟΛΟΓΩΝ ΓΕΩΠΟΝΩΝ</a:t>
            </a:r>
            <a:r>
              <a:rPr lang="el-GR" sz="900" dirty="0" smtClean="0">
                <a:solidFill>
                  <a:schemeClr val="bg1"/>
                </a:solidFill>
              </a:rPr>
              <a:t> 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381000"/>
            <a:ext cx="2949575" cy="1333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788" y="822325"/>
            <a:ext cx="4629150" cy="406241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30238" y="1714500"/>
            <a:ext cx="2949575" cy="3176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5029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0725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04800"/>
            <a:ext cx="1971675" cy="4843463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04800"/>
            <a:ext cx="5762625" cy="4843463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125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Βιομετρία - Γεωργικός</a:t>
            </a:r>
            <a:r>
              <a:rPr lang="el-GR" sz="900" b="1" baseline="0" dirty="0" smtClean="0">
                <a:solidFill>
                  <a:schemeClr val="bg1"/>
                </a:solidFill>
              </a:rPr>
              <a:t> Πειραματισμός -</a:t>
            </a:r>
            <a:r>
              <a:rPr lang="el-GR" sz="900" b="1" dirty="0" smtClean="0">
                <a:solidFill>
                  <a:schemeClr val="bg1"/>
                </a:solidFill>
              </a:rPr>
              <a:t> </a:t>
            </a:r>
            <a:r>
              <a:rPr lang="el-GR" sz="900" b="0" baseline="0" dirty="0" err="1" smtClean="0">
                <a:solidFill>
                  <a:schemeClr val="bg1"/>
                </a:solidFill>
              </a:rPr>
              <a:t>Διωνυμική</a:t>
            </a:r>
            <a:r>
              <a:rPr lang="el-GR" sz="900" b="0" baseline="0" dirty="0" smtClean="0">
                <a:solidFill>
                  <a:schemeClr val="bg1"/>
                </a:solidFill>
              </a:rPr>
              <a:t> κατανομή</a:t>
            </a:r>
            <a:r>
              <a:rPr lang="el-GR" sz="900" dirty="0" smtClean="0">
                <a:solidFill>
                  <a:schemeClr val="bg1"/>
                </a:solidFill>
              </a:rPr>
              <a:t>, ΤΜΗΜΑ</a:t>
            </a:r>
            <a:r>
              <a:rPr lang="el-GR" sz="900" baseline="0" dirty="0" smtClean="0">
                <a:solidFill>
                  <a:schemeClr val="bg1"/>
                </a:solidFill>
              </a:rPr>
              <a:t> ΤΕΧΝΟΛΟΓΩΝ ΓΕΩΠΟΝΩΝ </a:t>
            </a:r>
            <a:r>
              <a:rPr lang="el-GR" sz="900" dirty="0" smtClean="0">
                <a:solidFill>
                  <a:schemeClr val="bg1"/>
                </a:solidFill>
              </a:rPr>
              <a:t>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</a:t>
            </a:r>
            <a:r>
              <a:rPr lang="el-GR" sz="900" b="1" dirty="0">
                <a:solidFill>
                  <a:schemeClr val="bg1"/>
                </a:solidFill>
              </a:rPr>
              <a:t>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104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520825"/>
            <a:ext cx="7886700" cy="3627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n-US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529748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5297488"/>
            <a:ext cx="30861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529748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476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8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0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1.w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3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4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5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6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7.w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0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1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TEXG118/" TargetMode="External"/><Relationship Id="rId4" Type="http://schemas.openxmlformats.org/officeDocument/2006/relationships/image" Target="../media/image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Βιομετρία - Γεωργικός Πειραματισμός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10 </a:t>
            </a:r>
            <a:r>
              <a:rPr lang="el-GR" sz="2800" dirty="0" smtClean="0"/>
              <a:t>:</a:t>
            </a:r>
            <a:r>
              <a:rPr lang="en-US" sz="2800" smtClean="0"/>
              <a:t> </a:t>
            </a:r>
            <a:r>
              <a:rPr lang="el-GR" sz="2800" b="1" smtClean="0"/>
              <a:t>Διωνυμική</a:t>
            </a:r>
            <a:r>
              <a:rPr lang="el-GR" sz="2800" b="1" dirty="0" smtClean="0"/>
              <a:t> κατανομή</a:t>
            </a:r>
          </a:p>
          <a:p>
            <a:endParaRPr lang="el-GR" sz="2800" dirty="0" smtClean="0"/>
          </a:p>
          <a:p>
            <a:r>
              <a:rPr lang="el-GR" sz="2800" dirty="0" smtClean="0"/>
              <a:t>Γεράσιμος Μελετίου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</a:t>
            </a:r>
            <a:r>
              <a:rPr lang="el-GR" dirty="0" err="1"/>
              <a:t>Δυωνυμική</a:t>
            </a:r>
            <a:r>
              <a:rPr lang="el-GR" dirty="0"/>
              <a:t> </a:t>
            </a:r>
            <a:r>
              <a:rPr lang="el-GR" dirty="0" smtClean="0"/>
              <a:t>κατανομή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Παραδείγματα:</a:t>
            </a:r>
          </a:p>
          <a:p>
            <a:pPr marL="0" indent="0">
              <a:buNone/>
            </a:pPr>
            <a:r>
              <a:rPr lang="el-GR" sz="2800" dirty="0" smtClean="0"/>
              <a:t>Η Χ μπορεί να είναι:</a:t>
            </a:r>
          </a:p>
          <a:p>
            <a:pPr>
              <a:lnSpc>
                <a:spcPct val="90000"/>
              </a:lnSpc>
            </a:pPr>
            <a:r>
              <a:rPr lang="el-GR" altLang="el-GR" sz="2400" dirty="0"/>
              <a:t>Ο αριθμός των κοριτσιών σε </a:t>
            </a:r>
            <a:r>
              <a:rPr lang="el-GR" altLang="el-GR" sz="2400" dirty="0" smtClean="0"/>
              <a:t>5 </a:t>
            </a:r>
            <a:r>
              <a:rPr lang="el-GR" altLang="el-GR" sz="2400" dirty="0"/>
              <a:t>γεννήσεις</a:t>
            </a:r>
          </a:p>
          <a:p>
            <a:pPr>
              <a:lnSpc>
                <a:spcPct val="90000"/>
              </a:lnSpc>
            </a:pPr>
            <a:r>
              <a:rPr lang="el-GR" altLang="el-GR" sz="2400" dirty="0"/>
              <a:t>Ο αριθμός των ελαττωματικών σε τυχαίο δείγμα </a:t>
            </a:r>
            <a:r>
              <a:rPr lang="en-US" altLang="el-GR" sz="2400" dirty="0"/>
              <a:t>n</a:t>
            </a:r>
            <a:r>
              <a:rPr lang="el-GR" altLang="el-GR" sz="2400" dirty="0"/>
              <a:t> προϊόντων από μια πάρα πολύ μεγάλη παρτίδα</a:t>
            </a:r>
          </a:p>
          <a:p>
            <a:pPr>
              <a:lnSpc>
                <a:spcPct val="90000"/>
              </a:lnSpc>
            </a:pPr>
            <a:r>
              <a:rPr lang="el-GR" altLang="el-GR" sz="2400" dirty="0"/>
              <a:t>Ο αριθμός των καπνιστών σε τυχαίο δείγμα </a:t>
            </a:r>
            <a:r>
              <a:rPr lang="en-US" altLang="el-GR" sz="2400" dirty="0"/>
              <a:t>n</a:t>
            </a:r>
            <a:r>
              <a:rPr lang="el-GR" altLang="el-GR" sz="2400" dirty="0"/>
              <a:t> φοιτητών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8184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</a:t>
            </a:r>
            <a:r>
              <a:rPr lang="el-GR" dirty="0" err="1"/>
              <a:t>Δυωνυμική</a:t>
            </a:r>
            <a:r>
              <a:rPr lang="el-GR" dirty="0"/>
              <a:t> κατανομή </a:t>
            </a:r>
            <a:r>
              <a:rPr lang="el-GR" dirty="0" smtClean="0"/>
              <a:t>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Η κατανομή πιθανοτήτων της Χ </a:t>
            </a:r>
            <a:r>
              <a:rPr lang="el-GR" altLang="el-GR" sz="2800" dirty="0" smtClean="0"/>
              <a:t>ορίζεται </a:t>
            </a:r>
            <a:r>
              <a:rPr lang="el-GR" altLang="el-GR" sz="2800" dirty="0"/>
              <a:t>από την </a:t>
            </a:r>
            <a:r>
              <a:rPr lang="el-GR" altLang="el-GR" sz="2800" dirty="0" smtClean="0"/>
              <a:t>συνάρτηση:</a:t>
            </a:r>
            <a:endParaRPr lang="en-US" altLang="el-GR" sz="2800" dirty="0"/>
          </a:p>
          <a:p>
            <a:pPr marL="0" indent="0">
              <a:buNone/>
            </a:pPr>
            <a:r>
              <a:rPr lang="el-GR" sz="2800" dirty="0" smtClean="0"/>
              <a:t>					   , </a:t>
            </a:r>
            <a:r>
              <a:rPr lang="en-US" sz="2800" dirty="0" smtClean="0"/>
              <a:t>x = 0, 1, 2, …, n</a:t>
            </a:r>
          </a:p>
          <a:p>
            <a:r>
              <a:rPr lang="el-GR" altLang="el-GR" sz="2800" dirty="0"/>
              <a:t>Η </a:t>
            </a:r>
            <a:r>
              <a:rPr lang="el-GR" altLang="el-GR" sz="2800" dirty="0" err="1"/>
              <a:t>δυωνυμική</a:t>
            </a:r>
            <a:r>
              <a:rPr lang="el-GR" altLang="el-GR" sz="2800" dirty="0"/>
              <a:t> κατανομή προσδιορίζεται πλήρως από τις παραμέτρους n και p.</a:t>
            </a:r>
            <a:endParaRPr lang="en-US" altLang="el-GR" sz="2800" dirty="0"/>
          </a:p>
          <a:p>
            <a:r>
              <a:rPr lang="el-GR" altLang="el-GR" sz="2800" dirty="0"/>
              <a:t>Γράφουμε Χ</a:t>
            </a:r>
            <a:r>
              <a:rPr lang="el-GR" altLang="el-GR" sz="2800" dirty="0">
                <a:sym typeface="Symbol" panose="05050102010706020507" pitchFamily="18" charset="2"/>
              </a:rPr>
              <a:t></a:t>
            </a:r>
            <a:r>
              <a:rPr lang="el-GR" altLang="el-GR" sz="2800" dirty="0"/>
              <a:t>Β(n, p) και διαβάζουμε “η Χ ακολουθεί τη </a:t>
            </a:r>
            <a:r>
              <a:rPr lang="el-GR" altLang="el-GR" sz="2800" dirty="0" err="1"/>
              <a:t>δυωνυμική</a:t>
            </a:r>
            <a:r>
              <a:rPr lang="el-GR" altLang="el-GR" sz="2800" dirty="0"/>
              <a:t> κατανομή με παραμέτρους n και p”.</a:t>
            </a:r>
          </a:p>
          <a:p>
            <a:pPr marL="0" indent="0">
              <a:buNone/>
            </a:pPr>
            <a:endParaRPr lang="el-GR" sz="28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4160881"/>
              </p:ext>
            </p:extLst>
          </p:nvPr>
        </p:nvGraphicFramePr>
        <p:xfrm>
          <a:off x="1115616" y="2137420"/>
          <a:ext cx="4258816" cy="8707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911" r:id="rId3" imgW="1943100" imgH="393700" progId="Equation.3">
                  <p:embed/>
                </p:oleObj>
              </mc:Choice>
              <mc:Fallback>
                <p:oleObj r:id="rId3" imgW="19431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2137420"/>
                        <a:ext cx="4258816" cy="8707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0125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Θέση εικόνας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4" r="4274"/>
          <a:stretch>
            <a:fillRect/>
          </a:stretch>
        </p:blipFill>
        <p:spPr/>
      </p:pic>
      <p:sp>
        <p:nvSpPr>
          <p:cNvPr id="6" name="Θέση κειμένου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altLang="el-GR" dirty="0"/>
              <a:t>Το γράφημα της </a:t>
            </a:r>
            <a:r>
              <a:rPr lang="el-GR" altLang="el-GR" dirty="0" err="1"/>
              <a:t>Δυωνυμικής</a:t>
            </a:r>
            <a:r>
              <a:rPr lang="el-GR" altLang="el-GR" dirty="0"/>
              <a:t> κατανομής όταν n </a:t>
            </a:r>
            <a:r>
              <a:rPr lang="el-GR" altLang="el-GR" dirty="0">
                <a:sym typeface="Symbol" panose="05050102010706020507" pitchFamily="18" charset="2"/>
              </a:rPr>
              <a:t></a:t>
            </a:r>
            <a:r>
              <a:rPr lang="el-GR" altLang="el-GR" dirty="0"/>
              <a:t> 4, για p </a:t>
            </a:r>
            <a:r>
              <a:rPr lang="el-GR" altLang="el-GR" dirty="0">
                <a:sym typeface="Symbol" panose="05050102010706020507" pitchFamily="18" charset="2"/>
              </a:rPr>
              <a:t></a:t>
            </a:r>
            <a:r>
              <a:rPr lang="el-GR" altLang="el-GR" dirty="0"/>
              <a:t> 0.2 και p </a:t>
            </a:r>
            <a:r>
              <a:rPr lang="el-GR" altLang="el-GR" dirty="0">
                <a:sym typeface="Symbol" panose="05050102010706020507" pitchFamily="18" charset="2"/>
              </a:rPr>
              <a:t></a:t>
            </a:r>
            <a:r>
              <a:rPr lang="el-GR" altLang="el-GR" dirty="0"/>
              <a:t> </a:t>
            </a:r>
            <a:r>
              <a:rPr lang="el-GR" altLang="el-GR" dirty="0" smtClean="0"/>
              <a:t>0.5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</a:t>
            </a:r>
            <a:r>
              <a:rPr lang="el-GR" dirty="0" err="1"/>
              <a:t>Δυωνυμική</a:t>
            </a:r>
            <a:r>
              <a:rPr lang="el-GR" dirty="0"/>
              <a:t> κατανομή </a:t>
            </a:r>
            <a:r>
              <a:rPr lang="el-GR" dirty="0" smtClean="0"/>
              <a:t>(</a:t>
            </a:r>
            <a:r>
              <a:rPr lang="en-US" dirty="0" smtClean="0"/>
              <a:t>4</a:t>
            </a:r>
            <a:r>
              <a:rPr lang="el-GR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99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</a:t>
            </a:r>
            <a:r>
              <a:rPr lang="el-GR" dirty="0" err="1"/>
              <a:t>Δυωνυμική</a:t>
            </a:r>
            <a:r>
              <a:rPr lang="el-GR" dirty="0"/>
              <a:t> κατανομή </a:t>
            </a:r>
            <a:r>
              <a:rPr lang="el-GR" dirty="0" smtClean="0"/>
              <a:t>(</a:t>
            </a:r>
            <a:r>
              <a:rPr lang="en-US" dirty="0" smtClean="0"/>
              <a:t>5</a:t>
            </a:r>
            <a:r>
              <a:rPr lang="el-GR" dirty="0" smtClean="0"/>
              <a:t>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2" indent="0">
              <a:buNone/>
            </a:pPr>
            <a:r>
              <a:rPr lang="el-GR" altLang="el-GR" sz="2800" dirty="0"/>
              <a:t>Οι συνδυασμοί των </a:t>
            </a:r>
            <a:r>
              <a:rPr lang="en-US" altLang="el-GR" sz="2800" dirty="0"/>
              <a:t>n </a:t>
            </a:r>
            <a:r>
              <a:rPr lang="el-GR" altLang="el-GR" sz="2800" dirty="0"/>
              <a:t>πραγμάτων </a:t>
            </a:r>
            <a:r>
              <a:rPr lang="el-GR" altLang="el-GR" sz="2800" dirty="0" smtClean="0"/>
              <a:t>αν</a:t>
            </a:r>
            <a:r>
              <a:rPr lang="el-GR" altLang="el-GR" sz="2800" dirty="0"/>
              <a:t>ά</a:t>
            </a:r>
            <a:r>
              <a:rPr lang="el-GR" altLang="el-GR" sz="2800" dirty="0" smtClean="0"/>
              <a:t> </a:t>
            </a:r>
            <a:r>
              <a:rPr lang="en-US" altLang="el-GR" sz="2800" dirty="0" smtClean="0"/>
              <a:t>x</a:t>
            </a:r>
            <a:r>
              <a:rPr lang="el-GR" altLang="el-GR" sz="2800" dirty="0" smtClean="0"/>
              <a:t>:</a:t>
            </a:r>
          </a:p>
          <a:p>
            <a:pPr marL="0" lvl="2" indent="0">
              <a:buNone/>
            </a:pPr>
            <a:endParaRPr lang="el-GR" altLang="el-GR" sz="2800" dirty="0"/>
          </a:p>
          <a:p>
            <a:pPr marL="0" indent="0">
              <a:buNone/>
            </a:pPr>
            <a:endParaRPr lang="el-GR" sz="28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1813406"/>
              </p:ext>
            </p:extLst>
          </p:nvPr>
        </p:nvGraphicFramePr>
        <p:xfrm>
          <a:off x="3845927" y="1955355"/>
          <a:ext cx="3604643" cy="7549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047" name="Equation" r:id="rId3" imgW="2438400" imgH="419100" progId="Equation.3">
                  <p:embed/>
                </p:oleObj>
              </mc:Choice>
              <mc:Fallback>
                <p:oleObj name="Equation" r:id="rId3" imgW="24384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5927" y="1955355"/>
                        <a:ext cx="3604643" cy="7549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2310680"/>
              </p:ext>
            </p:extLst>
          </p:nvPr>
        </p:nvGraphicFramePr>
        <p:xfrm>
          <a:off x="1331641" y="1921396"/>
          <a:ext cx="2514286" cy="822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048" name="Equation" r:id="rId5" imgW="1397000" imgH="457200" progId="Equation.3">
                  <p:embed/>
                </p:oleObj>
              </mc:Choice>
              <mc:Fallback>
                <p:oleObj name="Equation" r:id="rId5" imgW="13970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1" y="1921396"/>
                        <a:ext cx="2514286" cy="822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1425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</a:t>
            </a:r>
            <a:r>
              <a:rPr lang="el-GR" dirty="0" err="1"/>
              <a:t>Δυωνυμική</a:t>
            </a:r>
            <a:r>
              <a:rPr lang="el-GR" dirty="0"/>
              <a:t> κατανομή </a:t>
            </a:r>
            <a:r>
              <a:rPr lang="el-GR" dirty="0" smtClean="0"/>
              <a:t>(6)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/>
              <a:t>Αθροιστική συνάρτηση πιθανότητας της </a:t>
            </a:r>
            <a:r>
              <a:rPr lang="el-GR" altLang="el-GR" sz="2800" dirty="0" err="1"/>
              <a:t>Διωνυμικής</a:t>
            </a:r>
            <a:r>
              <a:rPr lang="el-GR" altLang="el-GR" sz="2800" dirty="0"/>
              <a:t> </a:t>
            </a:r>
            <a:r>
              <a:rPr lang="el-GR" altLang="el-GR" sz="2800" dirty="0" smtClean="0"/>
              <a:t>κατανομής: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8661844"/>
              </p:ext>
            </p:extLst>
          </p:nvPr>
        </p:nvGraphicFramePr>
        <p:xfrm>
          <a:off x="1403648" y="2353444"/>
          <a:ext cx="5269763" cy="1656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53" name="Equation" r:id="rId3" imgW="3416300" imgH="800100" progId="Equation.3">
                  <p:embed/>
                </p:oleObj>
              </mc:Choice>
              <mc:Fallback>
                <p:oleObj name="Equation" r:id="rId3" imgW="3416300" imgH="800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2353444"/>
                        <a:ext cx="5269763" cy="165618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4875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1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l-GR" altLang="el-GR" sz="2800" dirty="0"/>
              <a:t>Στα προϊόντα της 8Ε  που παράγονται μαζικά το 20% είναι ελαττωματικά 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Παίρνουμε ένα τυχαίο δείγμα</a:t>
            </a:r>
            <a:r>
              <a:rPr lang="en-US" altLang="el-GR" sz="2800" dirty="0"/>
              <a:t> </a:t>
            </a:r>
            <a:r>
              <a:rPr lang="en-US" altLang="el-GR" sz="2800" dirty="0" smtClean="0"/>
              <a:t>n</a:t>
            </a:r>
            <a:r>
              <a:rPr lang="el-GR" altLang="el-GR" sz="2800" dirty="0" smtClean="0"/>
              <a:t> </a:t>
            </a:r>
            <a:r>
              <a:rPr lang="en-US" altLang="el-GR" sz="2800" dirty="0" smtClean="0"/>
              <a:t>=</a:t>
            </a:r>
            <a:r>
              <a:rPr lang="el-GR" altLang="el-GR" sz="2800" dirty="0" smtClean="0"/>
              <a:t> </a:t>
            </a:r>
            <a:r>
              <a:rPr lang="el-GR" altLang="el-GR" sz="2800" dirty="0"/>
              <a:t>10 προϊόντων </a:t>
            </a:r>
            <a:r>
              <a:rPr lang="el-GR" altLang="el-GR" sz="2800" dirty="0" smtClean="0"/>
              <a:t>από </a:t>
            </a:r>
            <a:r>
              <a:rPr lang="el-GR" altLang="el-GR" sz="2800" dirty="0"/>
              <a:t>τη μαζική παραγωγή</a:t>
            </a:r>
            <a:endParaRPr lang="en-US" altLang="el-GR" sz="2800" dirty="0"/>
          </a:p>
          <a:p>
            <a:pPr>
              <a:lnSpc>
                <a:spcPct val="90000"/>
              </a:lnSpc>
            </a:pPr>
            <a:r>
              <a:rPr lang="el-GR" altLang="el-GR" sz="2800" dirty="0"/>
              <a:t>Εδώ «επιτυχία» σε μια λήψη είναι το να πάρουμε </a:t>
            </a:r>
            <a:r>
              <a:rPr lang="el-GR" altLang="el-GR" sz="2800" dirty="0" smtClean="0"/>
              <a:t>ελαττωματικό</a:t>
            </a:r>
            <a:endParaRPr lang="el-GR" altLang="el-GR" sz="2800" dirty="0"/>
          </a:p>
          <a:p>
            <a:pPr>
              <a:lnSpc>
                <a:spcPct val="90000"/>
              </a:lnSpc>
            </a:pPr>
            <a:r>
              <a:rPr lang="el-GR" altLang="el-GR" sz="2800" dirty="0"/>
              <a:t>Έστω Χ ο αριθμός των ελαττωματικών στο τυχαίο δείγμα των 10 προϊόντων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497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1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Ένα προϊόν μπορεί να είναι είτε </a:t>
            </a:r>
            <a:r>
              <a:rPr lang="el-GR" altLang="el-GR" sz="2800" dirty="0" smtClean="0"/>
              <a:t>ελαττωματικό </a:t>
            </a:r>
            <a:r>
              <a:rPr lang="el-GR" altLang="el-GR" sz="2800" dirty="0"/>
              <a:t>είτε καλό</a:t>
            </a:r>
          </a:p>
          <a:p>
            <a:r>
              <a:rPr lang="el-GR" altLang="el-GR" sz="2800" dirty="0"/>
              <a:t>Η πιθανότητα </a:t>
            </a:r>
            <a:r>
              <a:rPr lang="el-GR" altLang="el-GR" sz="2800" dirty="0" smtClean="0"/>
              <a:t>ελαττωματικού </a:t>
            </a:r>
            <a:r>
              <a:rPr lang="el-GR" altLang="el-GR" sz="2800" dirty="0"/>
              <a:t>είναι σταθερή σε κάθε λήψη (η πολύ μεγάλη παραγωγή εξασφαλίζει </a:t>
            </a:r>
            <a:r>
              <a:rPr lang="el-GR" altLang="el-GR" sz="2800" dirty="0" smtClean="0"/>
              <a:t>ότι </a:t>
            </a:r>
            <a:r>
              <a:rPr lang="el-GR" altLang="el-GR" sz="2800" dirty="0"/>
              <a:t>αν πάρουμε ένα </a:t>
            </a:r>
            <a:r>
              <a:rPr lang="el-GR" altLang="el-GR" sz="2800" dirty="0" smtClean="0"/>
              <a:t>ελαττωματικό </a:t>
            </a:r>
            <a:r>
              <a:rPr lang="el-GR" altLang="el-GR" sz="2800" dirty="0"/>
              <a:t>δεν αλλάζει το ποσοστό στα υπόλοιπα)</a:t>
            </a:r>
          </a:p>
          <a:p>
            <a:r>
              <a:rPr lang="el-GR" altLang="el-GR" sz="2800" dirty="0"/>
              <a:t>Το δείγμα είναι τυχαίο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6350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1 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 smtClean="0"/>
              <a:t>Άρα </a:t>
            </a:r>
            <a:r>
              <a:rPr lang="el-GR" altLang="el-GR" sz="2800" dirty="0"/>
              <a:t>η Χ ακολουθεί την Β(</a:t>
            </a:r>
            <a:r>
              <a:rPr lang="en-US" altLang="el-GR" sz="2800" dirty="0" err="1"/>
              <a:t>n,p</a:t>
            </a:r>
            <a:r>
              <a:rPr lang="en-US" altLang="el-GR" sz="2800" dirty="0"/>
              <a:t>) </a:t>
            </a:r>
            <a:r>
              <a:rPr lang="el-GR" altLang="el-GR" sz="2800" dirty="0"/>
              <a:t>με </a:t>
            </a:r>
            <a:r>
              <a:rPr lang="en-US" altLang="el-GR" sz="2800" dirty="0"/>
              <a:t>n</a:t>
            </a:r>
            <a:r>
              <a:rPr lang="el-GR" altLang="el-GR" sz="2800" dirty="0"/>
              <a:t>=10 και </a:t>
            </a:r>
            <a:r>
              <a:rPr lang="en-US" altLang="el-GR" sz="2800" dirty="0"/>
              <a:t>p</a:t>
            </a:r>
            <a:r>
              <a:rPr lang="el-GR" altLang="el-GR" sz="2800" dirty="0"/>
              <a:t>=0.20 απ</a:t>
            </a:r>
            <a:r>
              <a:rPr lang="el-GR" altLang="el-GR" sz="2800" dirty="0" smtClean="0"/>
              <a:t>’ όπου </a:t>
            </a:r>
            <a:r>
              <a:rPr lang="el-GR" altLang="el-GR" sz="2800" dirty="0"/>
              <a:t>υπολογίζουμε: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1480452"/>
              </p:ext>
            </p:extLst>
          </p:nvPr>
        </p:nvGraphicFramePr>
        <p:xfrm>
          <a:off x="1691680" y="2281436"/>
          <a:ext cx="6120482" cy="27813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969" name="Equation" r:id="rId3" imgW="3352800" imgH="1524000" progId="Equation.3">
                  <p:embed/>
                </p:oleObj>
              </mc:Choice>
              <mc:Fallback>
                <p:oleObj name="Equation" r:id="rId3" imgW="3352800" imgH="1524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680" y="2281436"/>
                        <a:ext cx="6120482" cy="27813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24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altLang="el-GR" sz="3200" dirty="0"/>
              <a:t>Τις ίδιες πιθανότητες μπορούμε να πάρουμε </a:t>
            </a:r>
            <a:r>
              <a:rPr lang="el-GR" altLang="el-GR" sz="3200" dirty="0" smtClean="0"/>
              <a:t>από </a:t>
            </a:r>
            <a:r>
              <a:rPr lang="el-GR" altLang="el-GR" sz="3200" dirty="0"/>
              <a:t>τον πίνακα 1 στο τέλος του βιβλίου απ’ όπου η </a:t>
            </a:r>
            <a:r>
              <a:rPr lang="el-GR" altLang="el-GR" sz="3200" dirty="0" smtClean="0"/>
              <a:t>κατανομή</a:t>
            </a:r>
            <a:endParaRPr lang="el-GR" altLang="el-GR" sz="32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1 (4)</a:t>
            </a:r>
            <a:endParaRPr lang="en-US" dirty="0"/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114684"/>
            <a:ext cx="1728192" cy="3014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14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1 (5)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Στον πίνακα 2 στο τέλος του βιβλίου δίνεται η αθροιστική </a:t>
            </a:r>
            <a:r>
              <a:rPr lang="el-GR" altLang="el-GR" sz="2800" dirty="0" err="1"/>
              <a:t>Δυωνυμική</a:t>
            </a:r>
            <a:r>
              <a:rPr lang="el-GR" altLang="el-GR" sz="2800" dirty="0"/>
              <a:t> για διαφορετικές τιμές των </a:t>
            </a:r>
            <a:r>
              <a:rPr lang="en-US" altLang="el-GR" sz="2800" dirty="0"/>
              <a:t>n </a:t>
            </a:r>
            <a:r>
              <a:rPr lang="el-GR" altLang="el-GR" sz="2800" dirty="0"/>
              <a:t>και </a:t>
            </a:r>
            <a:r>
              <a:rPr lang="en-US" altLang="el-GR" sz="2800" dirty="0"/>
              <a:t>p</a:t>
            </a:r>
            <a:r>
              <a:rPr lang="el-GR" altLang="el-GR" sz="2800" dirty="0"/>
              <a:t>.</a:t>
            </a:r>
          </a:p>
          <a:p>
            <a:r>
              <a:rPr lang="el-GR" altLang="el-GR" sz="2800" dirty="0" smtClean="0"/>
              <a:t>Έτσι </a:t>
            </a:r>
            <a:r>
              <a:rPr lang="el-GR" altLang="el-GR" sz="2800" dirty="0"/>
              <a:t>π.χ. αν θέλουμε να υπολογίσουμε την </a:t>
            </a:r>
            <a:r>
              <a:rPr lang="el-GR" altLang="el-GR" sz="2800" dirty="0" smtClean="0"/>
              <a:t>πιθανότητα </a:t>
            </a:r>
            <a:r>
              <a:rPr lang="el-GR" altLang="el-GR" sz="2800" dirty="0"/>
              <a:t>να πάρουμε στο δείγμα </a:t>
            </a:r>
            <a:r>
              <a:rPr lang="el-GR" altLang="el-GR" sz="2800" dirty="0" smtClean="0"/>
              <a:t>περισσότερο από </a:t>
            </a:r>
            <a:r>
              <a:rPr lang="el-GR" altLang="el-GR" sz="2800" dirty="0"/>
              <a:t>2 </a:t>
            </a:r>
            <a:r>
              <a:rPr lang="el-GR" altLang="el-GR" sz="2800" dirty="0" smtClean="0"/>
              <a:t>ελαττωματικά</a:t>
            </a:r>
          </a:p>
          <a:p>
            <a:r>
              <a:rPr lang="el-GR" sz="2800" dirty="0"/>
              <a:t>Υπολογίζουμε</a:t>
            </a:r>
            <a:r>
              <a:rPr lang="el-GR" sz="2800" dirty="0" smtClean="0"/>
              <a:t>:</a:t>
            </a:r>
          </a:p>
          <a:p>
            <a:pPr marL="0" indent="0">
              <a:buNone/>
            </a:pPr>
            <a:endParaRPr lang="el-GR" sz="2800" dirty="0"/>
          </a:p>
          <a:p>
            <a:endParaRPr lang="el-GR" altLang="el-GR" sz="2800" dirty="0"/>
          </a:p>
          <a:p>
            <a:pPr>
              <a:buNone/>
            </a:pPr>
            <a:endParaRPr lang="el-GR" altLang="el-GR" sz="2400" dirty="0"/>
          </a:p>
          <a:p>
            <a:pPr>
              <a:buNone/>
            </a:pPr>
            <a:endParaRPr lang="el-GR" altLang="el-GR" sz="25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/>
          </a:p>
        </p:txBody>
      </p:sp>
      <p:graphicFrame>
        <p:nvGraphicFramePr>
          <p:cNvPr id="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8042718"/>
              </p:ext>
            </p:extLst>
          </p:nvPr>
        </p:nvGraphicFramePr>
        <p:xfrm>
          <a:off x="1475656" y="4694458"/>
          <a:ext cx="4824536" cy="4106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87" name="Equation" r:id="rId3" imgW="2755900" imgH="203200" progId="Equation.3">
                  <p:embed/>
                </p:oleObj>
              </mc:Choice>
              <mc:Fallback>
                <p:oleObj name="Equation" r:id="rId3" imgW="27559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4694458"/>
                        <a:ext cx="4824536" cy="4106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7593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 smtClean="0"/>
              <a:t>Βιομετρία - Γεωργικός Πειραματισμός</a:t>
            </a:r>
            <a:endParaRPr lang="el-GR" b="1" dirty="0"/>
          </a:p>
          <a:p>
            <a:pPr algn="l"/>
            <a:r>
              <a:rPr lang="el-GR" sz="2800" b="1" dirty="0" smtClean="0"/>
              <a:t>Ενότητα 10:</a:t>
            </a:r>
            <a:r>
              <a:rPr lang="en-US" sz="2800" dirty="0" smtClean="0"/>
              <a:t> </a:t>
            </a:r>
            <a:r>
              <a:rPr lang="el-GR" sz="2800" dirty="0" err="1" smtClean="0"/>
              <a:t>Διωνυμική</a:t>
            </a:r>
            <a:r>
              <a:rPr lang="el-GR" sz="2800" dirty="0" smtClean="0"/>
              <a:t> κατανομή</a:t>
            </a:r>
            <a:endParaRPr lang="en-US" sz="2800" dirty="0" smtClean="0"/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Γεράσιμος Μελετίου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2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Τα μισά από τα αυτοκίνητα που κυκλοφορούν σε μία πόλη έχουν ηλικία μεγαλύτερη των 10 ετών. </a:t>
            </a:r>
          </a:p>
          <a:p>
            <a:r>
              <a:rPr lang="el-GR" altLang="el-GR" sz="2800" dirty="0"/>
              <a:t>Σε τυχαίο δείγμα 20 αυτοκινήτων της πόλης αυτής, ποια είναι η πιθανότητα να βρούμε περισσότερα από 10 αυτοκίνητα τόσο παλιά</a:t>
            </a:r>
            <a:r>
              <a:rPr lang="el-GR" altLang="el-GR" sz="2800" dirty="0" smtClean="0"/>
              <a:t>;</a:t>
            </a:r>
          </a:p>
          <a:p>
            <a:r>
              <a:rPr lang="el-GR" altLang="el-GR" sz="2800" dirty="0" smtClean="0"/>
              <a:t>Για </a:t>
            </a:r>
            <a:r>
              <a:rPr lang="en-US" altLang="el-GR" sz="2800" dirty="0" smtClean="0"/>
              <a:t>p = 0.5 </a:t>
            </a:r>
            <a:r>
              <a:rPr lang="el-GR" altLang="el-GR" sz="2800" dirty="0" smtClean="0"/>
              <a:t>και </a:t>
            </a:r>
            <a:r>
              <a:rPr lang="en-US" altLang="el-GR" sz="2800" dirty="0" smtClean="0"/>
              <a:t>n = 20:</a:t>
            </a:r>
            <a:endParaRPr lang="el-GR" altLang="el-GR" sz="2800" dirty="0"/>
          </a:p>
          <a:p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2445588"/>
              </p:ext>
            </p:extLst>
          </p:nvPr>
        </p:nvGraphicFramePr>
        <p:xfrm>
          <a:off x="1475656" y="4369668"/>
          <a:ext cx="5832648" cy="4591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009" name="Equation" r:id="rId3" imgW="2793960" imgH="203040" progId="Equation.3">
                  <p:embed/>
                </p:oleObj>
              </mc:Choice>
              <mc:Fallback>
                <p:oleObj name="Equation" r:id="rId3" imgW="27939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4369668"/>
                        <a:ext cx="5832648" cy="4591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613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3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Αν σε n </a:t>
            </a:r>
            <a:r>
              <a:rPr lang="el-GR" altLang="el-GR" sz="2800" dirty="0">
                <a:sym typeface="Symbol" panose="05050102010706020507" pitchFamily="18" charset="2"/>
              </a:rPr>
              <a:t></a:t>
            </a:r>
            <a:r>
              <a:rPr lang="el-GR" altLang="el-GR" sz="2800" dirty="0"/>
              <a:t> 10 ρίψεις ενός νομίσματος εμφανίστηκε 2 φορές η όψη «γράμματα», ποια είναι η πιθανότητα το νόμισμα να είναι «μη </a:t>
            </a:r>
            <a:r>
              <a:rPr lang="el-GR" altLang="el-GR" sz="2800" dirty="0" err="1"/>
              <a:t>δολιευμένο</a:t>
            </a:r>
            <a:r>
              <a:rPr lang="el-GR" altLang="el-GR" sz="2800" dirty="0"/>
              <a:t>»; </a:t>
            </a:r>
          </a:p>
          <a:p>
            <a:endParaRPr lang="el-GR" altLang="el-GR" sz="28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2401174"/>
              </p:ext>
            </p:extLst>
          </p:nvPr>
        </p:nvGraphicFramePr>
        <p:xfrm>
          <a:off x="1392067" y="2857500"/>
          <a:ext cx="6208465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031" name="Equation" r:id="rId3" imgW="2984400" imgH="457200" progId="Equation.3">
                  <p:embed/>
                </p:oleObj>
              </mc:Choice>
              <mc:Fallback>
                <p:oleObj name="Equation" r:id="rId3" imgW="29844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2067" y="2857500"/>
                        <a:ext cx="6208465" cy="1008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5042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Μέση τιμή και Διακύμανση της </a:t>
            </a:r>
            <a:r>
              <a:rPr lang="el-GR" altLang="el-GR" dirty="0" err="1"/>
              <a:t>Δυωνυμικής</a:t>
            </a:r>
            <a:r>
              <a:rPr lang="el-GR" altLang="el-GR" dirty="0"/>
              <a:t> Κατανομής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Μέση τιμή:</a:t>
            </a:r>
          </a:p>
          <a:p>
            <a:pPr marL="0" indent="0">
              <a:buNone/>
            </a:pPr>
            <a:r>
              <a:rPr lang="el-GR" sz="2800" dirty="0" smtClean="0"/>
              <a:t>	</a:t>
            </a:r>
            <a:r>
              <a:rPr lang="el-GR" altLang="el-GR" sz="2800" b="1" dirty="0">
                <a:latin typeface="Arial" panose="020B0604020202020204" pitchFamily="34" charset="0"/>
              </a:rPr>
              <a:t> </a:t>
            </a:r>
            <a:r>
              <a:rPr lang="en-GB" altLang="el-GR" sz="2800" dirty="0"/>
              <a:t>E(X) = </a:t>
            </a:r>
            <a:r>
              <a:rPr lang="en-GB" altLang="el-GR" sz="2800" dirty="0" smtClean="0"/>
              <a:t>np</a:t>
            </a:r>
            <a:endParaRPr lang="el-GR" sz="2800" dirty="0" smtClean="0"/>
          </a:p>
          <a:p>
            <a:r>
              <a:rPr lang="el-GR" sz="2800" dirty="0" smtClean="0"/>
              <a:t>Διακύμανση:</a:t>
            </a:r>
          </a:p>
          <a:p>
            <a:pPr marL="0" indent="0">
              <a:buNone/>
            </a:pPr>
            <a:r>
              <a:rPr lang="el-GR" sz="2800" dirty="0"/>
              <a:t>	</a:t>
            </a:r>
            <a:r>
              <a:rPr lang="en-GB" altLang="el-GR" sz="2800" b="1" dirty="0">
                <a:latin typeface="Arial" panose="020B0604020202020204" pitchFamily="34" charset="0"/>
              </a:rPr>
              <a:t> </a:t>
            </a:r>
            <a:r>
              <a:rPr lang="en-GB" altLang="el-GR" sz="2800" dirty="0"/>
              <a:t>V(X) = np(1-p</a:t>
            </a:r>
            <a:r>
              <a:rPr lang="el-GR" altLang="el-GR" sz="2800" dirty="0"/>
              <a:t>) </a:t>
            </a:r>
            <a:endParaRPr lang="el-GR" sz="2800" dirty="0" smtClean="0"/>
          </a:p>
          <a:p>
            <a:pPr marL="0" indent="0">
              <a:buNone/>
            </a:pPr>
            <a:endParaRPr lang="el-GR" sz="2800" dirty="0"/>
          </a:p>
          <a:p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2901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</a:t>
            </a:r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/>
              <a:t>Μια μηχανή παράγει μαζικά βαλβίδες από τις οποίες ποσοστό 1% είναι ελαττωματικές. Αν για τη συναρμολόγηση ενός μηχανήματος απαιτούνται 10 τέτοιες βαλβίδες, πόσες ελαττωματικές βαλβίδες θα πρέπει να περιμένουμε ότι υπάρχουν, κατά μέσο όρο, ανά μηχάνημα;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8813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</a:t>
            </a:r>
            <a:r>
              <a:rPr lang="en-US" dirty="0" smtClean="0"/>
              <a:t>4</a:t>
            </a:r>
            <a:r>
              <a:rPr lang="el-GR" dirty="0" smtClean="0"/>
              <a:t>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Αν Χ ο αριθμός των ελαττωματικών βαλβίδων στο δείγμα των 10, η κατανομή της </a:t>
            </a:r>
            <a:r>
              <a:rPr lang="el-GR" altLang="el-GR" sz="2800" dirty="0" smtClean="0"/>
              <a:t>Χ </a:t>
            </a:r>
            <a:r>
              <a:rPr lang="el-GR" altLang="el-GR" sz="2800" dirty="0"/>
              <a:t>είναι </a:t>
            </a:r>
            <a:r>
              <a:rPr lang="el-GR" altLang="el-GR" sz="2800" dirty="0" smtClean="0"/>
              <a:t>η Β(10, 0.01).  Επομένως:</a:t>
            </a:r>
          </a:p>
          <a:p>
            <a:endParaRPr lang="el-GR" altLang="el-GR" sz="2800" dirty="0"/>
          </a:p>
          <a:p>
            <a:r>
              <a:rPr lang="el-GR" altLang="el-GR" sz="2800" dirty="0"/>
              <a:t>Έτσι, σε μια παρτίδα 1000 μηχανημάτων περιμένουμε να εμφανίσουν βλάβη συνολικά τα 1000(0.1) = 10</a:t>
            </a:r>
          </a:p>
          <a:p>
            <a:endParaRPr lang="el-GR" altLang="el-GR" sz="2800" dirty="0" smtClean="0"/>
          </a:p>
          <a:p>
            <a:pPr marL="0" indent="0">
              <a:buNone/>
            </a:pPr>
            <a:r>
              <a:rPr lang="el-GR" altLang="el-GR" sz="2800" dirty="0"/>
              <a:t>	</a:t>
            </a:r>
          </a:p>
          <a:p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331016"/>
              </p:ext>
            </p:extLst>
          </p:nvPr>
        </p:nvGraphicFramePr>
        <p:xfrm>
          <a:off x="1907704" y="2857500"/>
          <a:ext cx="3528392" cy="446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046" r:id="rId3" imgW="1511300" imgH="190500" progId="Equation.3">
                  <p:embed/>
                </p:oleObj>
              </mc:Choice>
              <mc:Fallback>
                <p:oleObj r:id="rId3" imgW="1511300" imgH="190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2857500"/>
                        <a:ext cx="3528392" cy="4460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2276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αναλογία των επιτυχιών στο δείγμα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 altLang="el-GR" sz="2800" dirty="0" smtClean="0"/>
          </a:p>
          <a:p>
            <a:pPr marL="0" indent="0">
              <a:buNone/>
            </a:pPr>
            <a:endParaRPr lang="el-GR" altLang="el-GR" sz="2800" dirty="0" smtClean="0"/>
          </a:p>
          <a:p>
            <a:pPr marL="0" indent="0">
              <a:buNone/>
            </a:pPr>
            <a:r>
              <a:rPr lang="el-GR" altLang="el-GR" sz="2800" dirty="0" smtClean="0"/>
              <a:t>και </a:t>
            </a:r>
            <a:r>
              <a:rPr lang="el-GR" altLang="el-GR" sz="2800" dirty="0"/>
              <a:t>αποδεικνύεται εύκολα </a:t>
            </a:r>
            <a:r>
              <a:rPr lang="el-GR" altLang="el-GR" sz="2800" dirty="0" smtClean="0"/>
              <a:t>ότι </a:t>
            </a:r>
            <a:r>
              <a:rPr lang="el-GR" altLang="el-GR" sz="2800" dirty="0"/>
              <a:t>ισχύει: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7833555"/>
              </p:ext>
            </p:extLst>
          </p:nvPr>
        </p:nvGraphicFramePr>
        <p:xfrm>
          <a:off x="522288" y="1333500"/>
          <a:ext cx="1760537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223" name="Equation" r:id="rId3" imgW="507960" imgH="393480" progId="Equation.3">
                  <p:embed/>
                </p:oleObj>
              </mc:Choice>
              <mc:Fallback>
                <p:oleObj name="Equation" r:id="rId3" imgW="5079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288" y="1333500"/>
                        <a:ext cx="1760537" cy="93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8012506"/>
              </p:ext>
            </p:extLst>
          </p:nvPr>
        </p:nvGraphicFramePr>
        <p:xfrm>
          <a:off x="1167277" y="3001516"/>
          <a:ext cx="2364445" cy="8537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224" name="Εξίσωση" r:id="rId5" imgW="1282700" imgH="393700" progId="Equation.3">
                  <p:embed/>
                </p:oleObj>
              </mc:Choice>
              <mc:Fallback>
                <p:oleObj name="Εξίσωση" r:id="rId5" imgW="12827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7277" y="3001516"/>
                        <a:ext cx="2364445" cy="8537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2330606"/>
              </p:ext>
            </p:extLst>
          </p:nvPr>
        </p:nvGraphicFramePr>
        <p:xfrm>
          <a:off x="1167277" y="3730410"/>
          <a:ext cx="3887837" cy="8642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225" name="Εξίσωση" r:id="rId7" imgW="2005729" imgH="393529" progId="Equation.3">
                  <p:embed/>
                </p:oleObj>
              </mc:Choice>
              <mc:Fallback>
                <p:oleObj name="Εξίσωση" r:id="rId7" imgW="2005729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7277" y="3730410"/>
                        <a:ext cx="3887837" cy="864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5283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</a:t>
            </a:r>
            <a:r>
              <a:rPr lang="en-US" dirty="0"/>
              <a:t>5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/>
              <a:t>Για την αγορά μεγάλης παραγγελίας μπουκαλιών, συμφωνήθηκε η αναλογία των ελαττωματικών </a:t>
            </a:r>
            <a:r>
              <a:rPr lang="en-US" altLang="el-GR" sz="2800" dirty="0"/>
              <a:t>p</a:t>
            </a:r>
            <a:r>
              <a:rPr lang="el-GR" altLang="el-GR" sz="2800" dirty="0"/>
              <a:t> </a:t>
            </a:r>
            <a:r>
              <a:rPr lang="el-GR" altLang="el-GR" sz="2800" dirty="0" smtClean="0"/>
              <a:t>να μην είναι </a:t>
            </a:r>
            <a:r>
              <a:rPr lang="el-GR" altLang="el-GR" sz="2800" dirty="0"/>
              <a:t>μεγαλύτερη από 10%  και μαζί η ακόλουθη δειγματοληψία αποδοχής: αν σε τυχαίο δείγμα 20 μπουκαλιών ο αγοραστής βρίσκει περισσότερα από ένα ελαττωματικά θα απορρίπτει την παραγγελία, διαφορετικά θα την </a:t>
            </a:r>
            <a:r>
              <a:rPr lang="el-GR" altLang="el-GR" sz="2800" dirty="0" smtClean="0"/>
              <a:t>δέχεται.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3867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</a:t>
            </a:r>
            <a:r>
              <a:rPr lang="en-US" dirty="0"/>
              <a:t>5</a:t>
            </a:r>
            <a:r>
              <a:rPr lang="el-GR" dirty="0" smtClean="0"/>
              <a:t>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Κίνδυνος του παραγωγού: να απορρίπτεται η παραγγελία παρόλο που είναι όπως συμφωνήθηκε</a:t>
            </a:r>
          </a:p>
          <a:p>
            <a:r>
              <a:rPr lang="el-GR" altLang="el-GR" sz="2800" dirty="0"/>
              <a:t>Κίνδυνος του αγοραστή: να δέχεται την παραγγελία παρόλο που το ποσοστό των </a:t>
            </a:r>
            <a:r>
              <a:rPr lang="el-GR" altLang="el-GR" sz="2800" dirty="0" smtClean="0"/>
              <a:t>ελαττωματικών </a:t>
            </a:r>
            <a:r>
              <a:rPr lang="el-GR" altLang="el-GR" sz="2800" dirty="0"/>
              <a:t>είναι πιο μεγάλο </a:t>
            </a:r>
            <a:r>
              <a:rPr lang="el-GR" altLang="el-GR" sz="2800" dirty="0" smtClean="0"/>
              <a:t>από </a:t>
            </a:r>
            <a:r>
              <a:rPr lang="el-GR" altLang="el-GR" sz="2800" dirty="0"/>
              <a:t>όσο συμφωνήθηκε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0973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</a:t>
            </a:r>
            <a:r>
              <a:rPr lang="en-US" dirty="0"/>
              <a:t>5</a:t>
            </a:r>
            <a:r>
              <a:rPr lang="el-GR" dirty="0" smtClean="0"/>
              <a:t> 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 smtClean="0"/>
              <a:t>Έστω Χ </a:t>
            </a:r>
            <a:r>
              <a:rPr lang="el-GR" altLang="el-GR" sz="2800" dirty="0"/>
              <a:t>ο αριθμός των ελαττωματικών στο δείγμα των </a:t>
            </a:r>
            <a:r>
              <a:rPr lang="el-GR" altLang="el-GR" sz="2800" dirty="0" smtClean="0"/>
              <a:t>20</a:t>
            </a:r>
            <a:endParaRPr lang="el-GR" altLang="el-GR" sz="2800" dirty="0"/>
          </a:p>
          <a:p>
            <a:r>
              <a:rPr lang="el-GR" altLang="el-GR" sz="2800" dirty="0"/>
              <a:t>Αν η παραγγελία είναι όπως συμφωνήθηκε, η κατανομή της Χ είναι </a:t>
            </a:r>
            <a:r>
              <a:rPr lang="el-GR" altLang="el-GR" sz="2800" dirty="0" smtClean="0"/>
              <a:t>η </a:t>
            </a:r>
            <a:r>
              <a:rPr lang="el-GR" sz="2800" dirty="0" smtClean="0"/>
              <a:t>Β (20, 0.10)</a:t>
            </a:r>
          </a:p>
          <a:p>
            <a:r>
              <a:rPr lang="el-GR" altLang="el-GR" sz="2800" dirty="0"/>
              <a:t>Ο κίνδυνος του </a:t>
            </a:r>
            <a:r>
              <a:rPr lang="el-GR" altLang="el-GR" sz="2800" dirty="0" smtClean="0"/>
              <a:t>παραγωγού:</a:t>
            </a:r>
          </a:p>
          <a:p>
            <a:pPr marL="0" indent="0">
              <a:buNone/>
            </a:pPr>
            <a:endParaRPr lang="el-GR" altLang="el-GR" sz="2800" dirty="0"/>
          </a:p>
          <a:p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5888389"/>
              </p:ext>
            </p:extLst>
          </p:nvPr>
        </p:nvGraphicFramePr>
        <p:xfrm>
          <a:off x="1619672" y="3937620"/>
          <a:ext cx="4589463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78" name="Equation" r:id="rId3" imgW="2158920" imgH="203040" progId="Equation.3">
                  <p:embed/>
                </p:oleObj>
              </mc:Choice>
              <mc:Fallback>
                <p:oleObj name="Equation" r:id="rId3" imgW="215892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3937620"/>
                        <a:ext cx="4589463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9084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</a:t>
            </a:r>
            <a:r>
              <a:rPr lang="en-US" dirty="0" smtClean="0"/>
              <a:t>5</a:t>
            </a:r>
            <a:r>
              <a:rPr lang="el-GR" dirty="0" smtClean="0"/>
              <a:t> 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Αν η αναλογία των </a:t>
            </a:r>
            <a:r>
              <a:rPr lang="el-GR" altLang="el-GR" sz="2800" dirty="0" smtClean="0"/>
              <a:t>ελαττωματικών </a:t>
            </a:r>
            <a:r>
              <a:rPr lang="el-GR" altLang="el-GR" sz="2800" dirty="0"/>
              <a:t>είναι μεγαλύτερη, έστω </a:t>
            </a:r>
            <a:r>
              <a:rPr lang="en-US" altLang="el-GR" sz="2800" dirty="0"/>
              <a:t>p=</a:t>
            </a:r>
            <a:r>
              <a:rPr lang="el-GR" altLang="el-GR" sz="2800" dirty="0"/>
              <a:t>0</a:t>
            </a:r>
            <a:r>
              <a:rPr lang="en-US" altLang="el-GR" sz="2800" dirty="0"/>
              <a:t>.15</a:t>
            </a:r>
            <a:r>
              <a:rPr lang="el-GR" altLang="el-GR" sz="2800" dirty="0"/>
              <a:t>, τότε ο κίνδυνος του αγοραστή </a:t>
            </a:r>
            <a:r>
              <a:rPr lang="el-GR" altLang="el-GR" sz="2800" dirty="0" smtClean="0"/>
              <a:t>είναι:</a:t>
            </a:r>
          </a:p>
          <a:p>
            <a:endParaRPr lang="el-GR" altLang="el-GR" sz="2800" dirty="0"/>
          </a:p>
          <a:p>
            <a:endParaRPr lang="el-GR" altLang="el-GR" sz="2800" dirty="0" smtClean="0"/>
          </a:p>
          <a:p>
            <a:r>
              <a:rPr lang="el-GR" altLang="el-GR" sz="2800" dirty="0" smtClean="0"/>
              <a:t>Προσδιορίστηκε από </a:t>
            </a:r>
            <a:r>
              <a:rPr lang="el-GR" altLang="el-GR" sz="2800" dirty="0"/>
              <a:t>την  Β(</a:t>
            </a:r>
            <a:r>
              <a:rPr lang="en-US" altLang="el-GR" sz="2800" dirty="0"/>
              <a:t>20,0.15)</a:t>
            </a:r>
            <a:endParaRPr lang="el-GR" altLang="el-GR" sz="2800" dirty="0"/>
          </a:p>
          <a:p>
            <a:endParaRPr lang="el-GR" altLang="el-GR" sz="2800" dirty="0" smtClean="0"/>
          </a:p>
          <a:p>
            <a:endParaRPr lang="el-GR" altLang="el-GR" sz="2800" dirty="0"/>
          </a:p>
          <a:p>
            <a:endParaRPr lang="el-GR" altLang="el-GR" sz="2800" dirty="0" smtClean="0"/>
          </a:p>
          <a:p>
            <a:endParaRPr lang="el-GR" altLang="el-GR" sz="2800" dirty="0" smtClean="0"/>
          </a:p>
          <a:p>
            <a:pPr marL="0" indent="0">
              <a:buNone/>
            </a:pPr>
            <a:endParaRPr lang="el-GR" altLang="el-GR" sz="28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9607246"/>
              </p:ext>
            </p:extLst>
          </p:nvPr>
        </p:nvGraphicFramePr>
        <p:xfrm>
          <a:off x="1907704" y="2857500"/>
          <a:ext cx="479425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99" name="Equation" r:id="rId3" imgW="2133360" imgH="406080" progId="Equation.3">
                  <p:embed/>
                </p:oleObj>
              </mc:Choice>
              <mc:Fallback>
                <p:oleObj name="Equation" r:id="rId3" imgW="2133360" imgH="406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2857500"/>
                        <a:ext cx="479425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4841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Ζαχαροπούλου, Χ. (2009) Στατιστική Μέθοδοι - εφαρμογές (τόμος 1 και 2) </a:t>
            </a:r>
          </a:p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Τσάντας, Ν., Χρ. Μωυσιάδης Ν. </a:t>
            </a:r>
            <a:r>
              <a:rPr lang="el-GR" sz="1400" kern="0" dirty="0" err="1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Μπαγιάτης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και Θ. Χατζηπαντελής (1999) Ανάλυση δεδομένων με τη βοήθεια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	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στατιστικών 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πακέτων : SPSS 7.5, Excel 97, S-</a:t>
            </a:r>
            <a:r>
              <a:rPr lang="el-GR" sz="1400" kern="0" dirty="0" err="1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Plus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3.3. Θεσσαλονίκη: Εκδόσεις Ζήτη. </a:t>
            </a: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dirty="0" smtClean="0"/>
              <a:t>M.R</a:t>
            </a:r>
            <a:r>
              <a:rPr lang="el-GR" sz="1400" dirty="0"/>
              <a:t>. </a:t>
            </a:r>
            <a:r>
              <a:rPr lang="el-GR" sz="1400" dirty="0" err="1"/>
              <a:t>Spiegel</a:t>
            </a:r>
            <a:r>
              <a:rPr lang="el-GR" sz="1400" dirty="0"/>
              <a:t>: Πιθανότητες και Στατιστική (</a:t>
            </a:r>
            <a:r>
              <a:rPr lang="el-GR" sz="1400" dirty="0" err="1"/>
              <a:t>Schaum’s</a:t>
            </a:r>
            <a:r>
              <a:rPr lang="el-GR" sz="1400" dirty="0"/>
              <a:t> </a:t>
            </a:r>
            <a:r>
              <a:rPr lang="el-GR" sz="1400" dirty="0" err="1"/>
              <a:t>Outline</a:t>
            </a:r>
            <a:r>
              <a:rPr lang="el-GR" sz="1400" dirty="0"/>
              <a:t> </a:t>
            </a:r>
            <a:r>
              <a:rPr lang="el-GR" sz="1400" dirty="0" err="1"/>
              <a:t>Series</a:t>
            </a:r>
            <a:r>
              <a:rPr lang="el-GR" sz="1400" dirty="0"/>
              <a:t>), ελληνική μετάφραση Αθήνα, ΕΣΠΙ 1977 </a:t>
            </a:r>
          </a:p>
        </p:txBody>
      </p:sp>
    </p:spTree>
    <p:extLst>
      <p:ext uri="{BB962C8B-B14F-4D97-AF65-F5344CB8AC3E}">
        <p14:creationId xmlns:p14="http://schemas.microsoft.com/office/powerpoint/2010/main" val="136961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 dirty="0">
                <a:solidFill>
                  <a:schemeClr val="bg1"/>
                </a:solidFill>
              </a:rPr>
              <a:t>, Ενότητα </a:t>
            </a:r>
            <a:r>
              <a:rPr lang="el-GR" sz="900" dirty="0" smtClean="0">
                <a:solidFill>
                  <a:schemeClr val="bg1"/>
                </a:solidFill>
              </a:rPr>
              <a:t>10</a:t>
            </a:r>
            <a:r>
              <a:rPr lang="en-US" sz="900" smtClean="0">
                <a:solidFill>
                  <a:schemeClr val="bg1"/>
                </a:solidFill>
              </a:rPr>
              <a:t>,</a:t>
            </a:r>
            <a:r>
              <a:rPr lang="el-GR" sz="900" smtClean="0">
                <a:solidFill>
                  <a:schemeClr val="bg1"/>
                </a:solidFill>
              </a:rPr>
              <a:t> </a:t>
            </a:r>
            <a:r>
              <a:rPr lang="el-GR" sz="900" dirty="0">
                <a:solidFill>
                  <a:schemeClr val="bg1"/>
                </a:solidFill>
              </a:rPr>
              <a:t>ΤΜΗΜΑ ΤΕΧΝΟΛΟΓΩΝ ΓΕΩΠΟΝΩΝ,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Γεράσιμος Μελετίου.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Βιομετρία - Γεωργικός Πειραματισμός.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://eclass.teiep.gr/courses/TEXG118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09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Δημήτριος </a:t>
            </a:r>
            <a:r>
              <a:rPr lang="el-GR" sz="2900" b="1" dirty="0" err="1" smtClean="0"/>
              <a:t>Σουραβλιάς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 dirty="0">
                <a:solidFill>
                  <a:schemeClr val="bg1"/>
                </a:solidFill>
              </a:rPr>
              <a:t>, Ενότητα </a:t>
            </a:r>
            <a:r>
              <a:rPr lang="el-GR" sz="900" dirty="0" smtClean="0">
                <a:solidFill>
                  <a:schemeClr val="bg1"/>
                </a:solidFill>
              </a:rPr>
              <a:t>10</a:t>
            </a:r>
            <a:r>
              <a:rPr lang="en-US" sz="900" dirty="0" smtClean="0">
                <a:solidFill>
                  <a:schemeClr val="bg1"/>
                </a:solidFill>
              </a:rPr>
              <a:t>,</a:t>
            </a:r>
            <a:r>
              <a:rPr lang="el-GR" sz="900" dirty="0" smtClean="0">
                <a:solidFill>
                  <a:schemeClr val="bg1"/>
                </a:solidFill>
              </a:rPr>
              <a:t> </a:t>
            </a:r>
            <a:r>
              <a:rPr lang="el-GR" sz="900" dirty="0">
                <a:solidFill>
                  <a:schemeClr val="bg1"/>
                </a:solidFill>
              </a:rPr>
              <a:t>ΤΜΗΜΑ ΤΕΧΝΟΛΟΓΩΝ ΓΕΩΠΟΝΩΝ,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 dirty="0">
                <a:solidFill>
                  <a:schemeClr val="bg1"/>
                </a:solidFill>
              </a:rPr>
              <a:t>, Ενότητα </a:t>
            </a:r>
            <a:r>
              <a:rPr lang="el-GR" sz="900" dirty="0" smtClean="0">
                <a:solidFill>
                  <a:schemeClr val="bg1"/>
                </a:solidFill>
              </a:rPr>
              <a:t>10</a:t>
            </a:r>
            <a:r>
              <a:rPr lang="en-US" sz="900" dirty="0" smtClean="0">
                <a:solidFill>
                  <a:schemeClr val="bg1"/>
                </a:solidFill>
              </a:rPr>
              <a:t>,</a:t>
            </a:r>
            <a:r>
              <a:rPr lang="el-GR" sz="900" dirty="0" smtClean="0">
                <a:solidFill>
                  <a:schemeClr val="bg1"/>
                </a:solidFill>
              </a:rPr>
              <a:t> </a:t>
            </a:r>
            <a:r>
              <a:rPr lang="el-GR" sz="900" dirty="0">
                <a:solidFill>
                  <a:schemeClr val="bg1"/>
                </a:solidFill>
              </a:rPr>
              <a:t>ΤΜΗΜΑ ΤΕΧΝΟΛΟΓΩΝ ΓΕΩΠΟΝΩΝ,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r>
              <a:rPr lang="el-GR" dirty="0" smtClean="0"/>
              <a:t>Μελέτη της </a:t>
            </a:r>
            <a:r>
              <a:rPr lang="el-GR" dirty="0" err="1" smtClean="0"/>
              <a:t>διωνυμικής</a:t>
            </a:r>
            <a:r>
              <a:rPr lang="el-GR" dirty="0" smtClean="0"/>
              <a:t> κατανομής τόσο θεωρητικά όσο και μέσω παραδειγμάτων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Θεωρητικές κατανομές</a:t>
            </a:r>
          </a:p>
          <a:p>
            <a:r>
              <a:rPr lang="el-GR" sz="2800" dirty="0" smtClean="0"/>
              <a:t>Η </a:t>
            </a:r>
            <a:r>
              <a:rPr lang="el-GR" sz="2800" dirty="0" err="1" smtClean="0"/>
              <a:t>δυωνυμική</a:t>
            </a:r>
            <a:r>
              <a:rPr lang="el-GR" sz="2800" dirty="0" smtClean="0"/>
              <a:t> κατανομή</a:t>
            </a:r>
          </a:p>
          <a:p>
            <a:r>
              <a:rPr lang="el-GR" sz="2800" dirty="0" smtClean="0"/>
              <a:t>Μέση τιμή και διακύμανση της </a:t>
            </a:r>
            <a:r>
              <a:rPr lang="el-GR" sz="2800" dirty="0" err="1" smtClean="0"/>
              <a:t>δυωνυμικής</a:t>
            </a:r>
            <a:r>
              <a:rPr lang="el-GR" sz="2800" dirty="0" smtClean="0"/>
              <a:t> κατανομής</a:t>
            </a:r>
          </a:p>
          <a:p>
            <a:endParaRPr lang="el-GR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Θεωρητικές κατανομές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 smtClean="0"/>
              <a:t>Προκύπτουν </a:t>
            </a:r>
            <a:r>
              <a:rPr lang="el-GR" altLang="el-GR" sz="2800" dirty="0"/>
              <a:t>κάτω από ορισμένες υποθέσεις </a:t>
            </a:r>
          </a:p>
          <a:p>
            <a:r>
              <a:rPr lang="el-GR" altLang="el-GR" sz="2800" dirty="0" smtClean="0"/>
              <a:t>Αποτελούν </a:t>
            </a:r>
            <a:r>
              <a:rPr lang="el-GR" altLang="el-GR" sz="2800" dirty="0"/>
              <a:t>μαθηματικά μοντέλα για την περιγραφή τυχαίων μεταβλητών της πράξης</a:t>
            </a:r>
          </a:p>
          <a:p>
            <a:pPr marL="0" indent="0">
              <a:buNone/>
            </a:pPr>
            <a:endParaRPr lang="el-GR" sz="28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3723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Θεωρητικές </a:t>
            </a:r>
            <a:r>
              <a:rPr lang="el-GR" dirty="0" smtClean="0"/>
              <a:t>κατανομές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Πώς κρίνουμε αν ορισμένη θεωρητική κατανομή είναι κατάλληλη να περιγράψει την τ.μ. που μας ενδιαφέρει</a:t>
            </a:r>
            <a:r>
              <a:rPr lang="el-GR" altLang="el-GR" sz="2800" dirty="0" smtClean="0"/>
              <a:t>;</a:t>
            </a:r>
            <a:endParaRPr lang="el-GR" altLang="el-GR" sz="2800" dirty="0"/>
          </a:p>
          <a:p>
            <a:r>
              <a:rPr lang="el-GR" altLang="el-GR" sz="2800" dirty="0" smtClean="0"/>
              <a:t>Δύο είναι οι τρόποι:</a:t>
            </a:r>
          </a:p>
          <a:p>
            <a:pPr marL="857250" lvl="1" indent="-457200">
              <a:buFont typeface="+mj-lt"/>
              <a:buAutoNum type="arabicPeriod"/>
            </a:pPr>
            <a:r>
              <a:rPr lang="el-GR" altLang="el-GR" sz="2400" dirty="0" smtClean="0"/>
              <a:t>αν οι υποθέσεις </a:t>
            </a:r>
            <a:r>
              <a:rPr lang="el-GR" altLang="el-GR" sz="2400" dirty="0"/>
              <a:t>της θεωρητικής κατανομής ισχύουν, με καλή προσέγγιση </a:t>
            </a:r>
            <a:endParaRPr lang="el-GR" altLang="el-GR" sz="2400" dirty="0" smtClean="0"/>
          </a:p>
          <a:p>
            <a:pPr marL="857250" lvl="1" indent="-457200">
              <a:buFont typeface="+mj-lt"/>
              <a:buAutoNum type="arabicPeriod"/>
            </a:pPr>
            <a:r>
              <a:rPr lang="el-GR" altLang="el-GR" sz="2400" dirty="0" smtClean="0"/>
              <a:t>αν </a:t>
            </a:r>
            <a:r>
              <a:rPr lang="el-GR" altLang="el-GR" sz="2400" dirty="0"/>
              <a:t>οδηγήσει σ</a:t>
            </a:r>
            <a:r>
              <a:rPr lang="el-GR" altLang="el-GR" sz="2400" dirty="0" smtClean="0"/>
              <a:t>’ αυτό </a:t>
            </a:r>
            <a:r>
              <a:rPr lang="el-GR" altLang="el-GR" sz="2400" dirty="0"/>
              <a:t>το συμπέρασμα ο στατιστικός έλεγχος καλής προσαρμογής (βλ.κεφ.14)</a:t>
            </a:r>
          </a:p>
          <a:p>
            <a:endParaRPr lang="el-GR" altLang="el-GR" sz="28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80658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</a:t>
            </a:r>
            <a:r>
              <a:rPr lang="el-GR" dirty="0" err="1" smtClean="0"/>
              <a:t>Δυωνυμική</a:t>
            </a:r>
            <a:r>
              <a:rPr lang="el-GR" dirty="0" smtClean="0"/>
              <a:t> κατανομή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el-GR" altLang="el-GR" sz="2800" dirty="0" smtClean="0"/>
              <a:t>τυχαίο </a:t>
            </a:r>
            <a:r>
              <a:rPr lang="el-GR" altLang="el-GR" sz="2800" dirty="0"/>
              <a:t>πείραμα με δύο δυνατά αποτελέσματα: «επιτυχία», «</a:t>
            </a:r>
            <a:r>
              <a:rPr lang="el-GR" altLang="el-GR" sz="2800" dirty="0" smtClean="0"/>
              <a:t>αποτυχία»</a:t>
            </a:r>
          </a:p>
          <a:p>
            <a:pPr>
              <a:spcBef>
                <a:spcPct val="0"/>
              </a:spcBef>
            </a:pPr>
            <a:r>
              <a:rPr lang="en-US" altLang="el-GR" sz="2800" dirty="0" smtClean="0"/>
              <a:t>p</a:t>
            </a:r>
            <a:r>
              <a:rPr lang="el-GR" altLang="el-GR" sz="2800" dirty="0" smtClean="0"/>
              <a:t> </a:t>
            </a:r>
            <a:r>
              <a:rPr lang="en-US" altLang="el-GR" sz="2800" dirty="0" smtClean="0"/>
              <a:t> </a:t>
            </a:r>
            <a:r>
              <a:rPr lang="el-GR" altLang="el-GR" sz="2800" dirty="0"/>
              <a:t>η πιθανότητα επιτυχίας</a:t>
            </a:r>
            <a:r>
              <a:rPr lang="en-US" altLang="el-GR" sz="2800" dirty="0"/>
              <a:t> </a:t>
            </a:r>
            <a:r>
              <a:rPr lang="el-GR" altLang="el-GR" sz="2800" dirty="0"/>
              <a:t>-ίδια σε κάθε επανάληψη του </a:t>
            </a:r>
            <a:r>
              <a:rPr lang="el-GR" altLang="el-GR" sz="2800" dirty="0" smtClean="0"/>
              <a:t>πειράματος</a:t>
            </a:r>
          </a:p>
          <a:p>
            <a:pPr>
              <a:spcBef>
                <a:spcPct val="0"/>
              </a:spcBef>
            </a:pPr>
            <a:r>
              <a:rPr lang="el-GR" altLang="el-GR" sz="2800" dirty="0" smtClean="0"/>
              <a:t>Χ </a:t>
            </a:r>
            <a:r>
              <a:rPr lang="el-GR" altLang="el-GR" sz="2800" dirty="0"/>
              <a:t>ο αριθμός των «επιτυχιών» σε </a:t>
            </a:r>
            <a:r>
              <a:rPr lang="en-US" altLang="el-GR" sz="2800" dirty="0" smtClean="0"/>
              <a:t>n </a:t>
            </a:r>
            <a:r>
              <a:rPr lang="el-GR" altLang="el-GR" sz="2800" dirty="0"/>
              <a:t>ανεξάρτητες επαναλήψεις του πειράματος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9274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Προσαρμοσμένη σχεδίαση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4600</TotalTime>
  <Words>1245</Words>
  <Application>Microsoft Office PowerPoint</Application>
  <PresentationFormat>Προβολή στην οθόνη (16:10)</PresentationFormat>
  <Paragraphs>193</Paragraphs>
  <Slides>36</Slides>
  <Notes>13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2</vt:i4>
      </vt:variant>
      <vt:variant>
        <vt:lpstr>Ενσωματωμένοι διακομιστές OLE</vt:lpstr>
      </vt:variant>
      <vt:variant>
        <vt:i4>3</vt:i4>
      </vt:variant>
      <vt:variant>
        <vt:lpstr>Τίτλοι διαφανειών</vt:lpstr>
      </vt:variant>
      <vt:variant>
        <vt:i4>36</vt:i4>
      </vt:variant>
    </vt:vector>
  </HeadingPairs>
  <TitlesOfParts>
    <vt:vector size="47" baseType="lpstr">
      <vt:lpstr>Arial Unicode MS</vt:lpstr>
      <vt:lpstr>Arial</vt:lpstr>
      <vt:lpstr>Calibri</vt:lpstr>
      <vt:lpstr>Calibri Light</vt:lpstr>
      <vt:lpstr>Symbol</vt:lpstr>
      <vt:lpstr>Times New Roman</vt:lpstr>
      <vt:lpstr>Θέμα του Office</vt:lpstr>
      <vt:lpstr>Προσαρμοσμένη σχεδίαση</vt:lpstr>
      <vt:lpstr>Microsoft Equation 3.0</vt:lpstr>
      <vt:lpstr>Equation</vt:lpstr>
      <vt:lpstr>Εξίσωση</vt:lpstr>
      <vt:lpstr>Βιομετρία - Γεωργικός Πειραματισμός</vt:lpstr>
      <vt:lpstr>Παρουσίαση του PowerPoint</vt:lpstr>
      <vt:lpstr>Άδειες Χρήσης</vt:lpstr>
      <vt:lpstr>Χρηματοδότηση</vt:lpstr>
      <vt:lpstr>Σκοποί  ενότητας</vt:lpstr>
      <vt:lpstr>Περιεχόμενα ενότητας</vt:lpstr>
      <vt:lpstr>Θεωρητικές κατανομές</vt:lpstr>
      <vt:lpstr>Θεωρητικές κατανομές (2)</vt:lpstr>
      <vt:lpstr>Η Δυωνυμική κατανομή</vt:lpstr>
      <vt:lpstr>Η Δυωνυμική κατανομή (2)</vt:lpstr>
      <vt:lpstr>Η Δυωνυμική κατανομή (3)</vt:lpstr>
      <vt:lpstr>Η Δυωνυμική κατανομή (4)</vt:lpstr>
      <vt:lpstr>Η Δυωνυμική κατανομή (5)</vt:lpstr>
      <vt:lpstr>Η Δυωνυμική κατανομή (6)</vt:lpstr>
      <vt:lpstr>Παράδειγμα 1</vt:lpstr>
      <vt:lpstr>Παράδειγμα 1 (2)</vt:lpstr>
      <vt:lpstr>Παράδειγμα 1 (3)</vt:lpstr>
      <vt:lpstr>Παράδειγμα 1 (4)</vt:lpstr>
      <vt:lpstr>Παράδειγμα 1 (5)</vt:lpstr>
      <vt:lpstr>Παράδειγμα 2</vt:lpstr>
      <vt:lpstr>Παράδειγμα 3</vt:lpstr>
      <vt:lpstr>Μέση τιμή και Διακύμανση της Δυωνυμικής Κατανομής</vt:lpstr>
      <vt:lpstr>Παράδειγμα 4</vt:lpstr>
      <vt:lpstr>Παράδειγμα 4 (2)</vt:lpstr>
      <vt:lpstr>Η αναλογία των επιτυχιών στο δείγμα</vt:lpstr>
      <vt:lpstr>Παράδειγμα 5</vt:lpstr>
      <vt:lpstr>Παράδειγμα 5 (2)</vt:lpstr>
      <vt:lpstr>Παράδειγμα 5 (3)</vt:lpstr>
      <vt:lpstr>Παράδειγμα 5 (4)</vt:lpstr>
      <vt:lpstr>Βιβλιογραφία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dimitris</cp:lastModifiedBy>
  <cp:revision>1507</cp:revision>
  <dcterms:created xsi:type="dcterms:W3CDTF">2012-09-06T09:03:05Z</dcterms:created>
  <dcterms:modified xsi:type="dcterms:W3CDTF">2015-12-09T16:45:10Z</dcterms:modified>
</cp:coreProperties>
</file>