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6" r:id="rId4"/>
    <p:sldId id="261" r:id="rId5"/>
    <p:sldId id="262" r:id="rId6"/>
    <p:sldId id="276" r:id="rId7"/>
    <p:sldId id="277" r:id="rId8"/>
    <p:sldId id="278" r:id="rId9"/>
    <p:sldId id="282" r:id="rId10"/>
    <p:sldId id="281" r:id="rId11"/>
    <p:sldId id="280" r:id="rId12"/>
    <p:sldId id="297" r:id="rId13"/>
    <p:sldId id="300" r:id="rId14"/>
    <p:sldId id="319" r:id="rId15"/>
    <p:sldId id="301" r:id="rId16"/>
    <p:sldId id="287" r:id="rId17"/>
    <p:sldId id="298" r:id="rId18"/>
    <p:sldId id="299" r:id="rId19"/>
    <p:sldId id="285" r:id="rId20"/>
    <p:sldId id="289" r:id="rId21"/>
    <p:sldId id="290" r:id="rId22"/>
    <p:sldId id="291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60"/>
  </p:normalViewPr>
  <p:slideViewPr>
    <p:cSldViewPr>
      <p:cViewPr varScale="1">
        <p:scale>
          <a:sx n="110" d="100"/>
          <a:sy n="110" d="100"/>
        </p:scale>
        <p:origin x="-171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ED89A-9FED-406A-B0E6-0E40F95BC561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0218E-EF8F-4C7A-BAEF-9608E963924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ACC10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sp>
        <p:nvSpPr>
          <p:cNvPr id="7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Χρηματοοικονομική των Επιχειρήσεων</a:t>
            </a:r>
            <a:endParaRPr lang="el-GR" sz="3200" b="1" dirty="0"/>
          </a:p>
        </p:txBody>
      </p:sp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Ενότητα: </a:t>
            </a:r>
            <a:r>
              <a:rPr lang="el-GR" sz="2800" b="1" dirty="0" smtClean="0"/>
              <a:t>Διαδικασία άντλησης κεφαλαίου</a:t>
            </a:r>
            <a:r>
              <a:rPr lang="en-US" sz="2800" b="1" dirty="0" smtClean="0"/>
              <a:t> (</a:t>
            </a:r>
            <a:r>
              <a:rPr lang="el-GR" sz="2800" b="1" dirty="0" smtClean="0"/>
              <a:t>Μέρος Γ)</a:t>
            </a:r>
          </a:p>
          <a:p>
            <a:r>
              <a:rPr lang="el-GR" sz="2800" dirty="0" smtClean="0"/>
              <a:t>Καραμάνης Κωνσταντίνος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3200" b="1" dirty="0" smtClean="0">
                <a:latin typeface="+mn-lt"/>
                <a:ea typeface="ＭＳ Ｐゴシック" pitchFamily="34" charset="-128"/>
              </a:rPr>
              <a:t>Στην Πράξη: Χρηματοδότηση με Ομόλογα                  (2) από (2)</a:t>
            </a:r>
            <a:endParaRPr lang="en-US" sz="3200" b="1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10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ts val="2400"/>
              </a:spcBef>
              <a:buFont typeface="Wingdings 2" pitchFamily="18" charset="2"/>
              <a:buNone/>
              <a:defRPr/>
            </a:pPr>
            <a:r>
              <a:rPr lang="el-GR" sz="2800" b="1" dirty="0" smtClean="0"/>
              <a:t>ΙΙ. Ομόλογο χωρίς Τοκομερίδιο:</a:t>
            </a:r>
            <a:endParaRPr lang="en-US" sz="2800" b="1" dirty="0" smtClean="0"/>
          </a:p>
          <a:p>
            <a:pPr marL="514350" indent="-514350" algn="ctr" eaLnBrk="1" hangingPunct="1">
              <a:spcBef>
                <a:spcPts val="2400"/>
              </a:spcBef>
              <a:buFont typeface="+mj-lt"/>
              <a:buAutoNum type="arabicPeriod"/>
              <a:defRPr/>
            </a:pPr>
            <a:r>
              <a:rPr lang="el-GR" sz="2800" dirty="0" smtClean="0"/>
              <a:t>Τιμή προσφοράς ομολογίας = Ονομαστική αξία Χ Προεξοφλημένη τιμή ομολογίας χωρίς τοκομερίδιο (</a:t>
            </a:r>
            <a:r>
              <a:rPr lang="en-US" sz="2800" dirty="0" smtClean="0"/>
              <a:t>PVF</a:t>
            </a:r>
            <a:r>
              <a:rPr lang="en-US" sz="2800" baseline="-25000" dirty="0" smtClean="0"/>
              <a:t>KN</a:t>
            </a:r>
            <a:r>
              <a:rPr lang="el-GR" sz="2800" dirty="0" smtClean="0"/>
              <a:t>)</a:t>
            </a:r>
            <a:r>
              <a:rPr lang="el-GR" sz="2800" baseline="-25000" dirty="0" smtClean="0"/>
              <a:t>    </a:t>
            </a:r>
            <a:endParaRPr lang="en-US" sz="2800" dirty="0" smtClean="0"/>
          </a:p>
          <a:p>
            <a:pPr marL="514350" indent="-514350" algn="ctr" eaLnBrk="1" hangingPunct="1">
              <a:spcBef>
                <a:spcPts val="2400"/>
              </a:spcBef>
              <a:buFont typeface="+mj-lt"/>
              <a:buAutoNum type="arabicPeriod" startAt="2"/>
              <a:defRPr/>
            </a:pPr>
            <a:r>
              <a:rPr lang="el-GR" sz="2800" dirty="0" smtClean="0"/>
              <a:t>Άντληση Κεφαλαίων = Τιμή προσφοράς Χ Αριθμό ομολόγων</a:t>
            </a:r>
          </a:p>
          <a:p>
            <a:pPr marL="514350" indent="-514350" algn="ctr" eaLnBrk="1" hangingPunct="1">
              <a:spcBef>
                <a:spcPts val="2400"/>
              </a:spcBef>
              <a:buFont typeface="+mj-lt"/>
              <a:buAutoNum type="arabicPeriod" startAt="2"/>
              <a:defRPr/>
            </a:pPr>
            <a:r>
              <a:rPr lang="el-GR" sz="2800" dirty="0" smtClean="0"/>
              <a:t>Πληρωμή της ονομαστικής αξίας του ομολόγου κατά την ημερομηνία λήξης του= Ονομαστική αξία Χ αριθμό ομολόγων</a:t>
            </a:r>
            <a:endParaRPr lang="en-US" sz="2800" dirty="0" smtClean="0"/>
          </a:p>
          <a:p>
            <a:pPr marL="514350" indent="-514350" algn="ctr" eaLnBrk="1" hangingPunct="1">
              <a:lnSpc>
                <a:spcPct val="150000"/>
              </a:lnSpc>
              <a:spcBef>
                <a:spcPts val="2400"/>
              </a:spcBef>
              <a:buFont typeface="+mj-lt"/>
              <a:buAutoNum type="arabicPeriod" startAt="2"/>
              <a:defRPr/>
            </a:pPr>
            <a:endParaRPr lang="el-GR" sz="2800" b="1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endParaRPr lang="el-GR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Β. Ιδιωτικές Τοποθετήσεις (1) από (2)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el-GR" dirty="0" smtClean="0"/>
              <a:t>Τα αξιόγραφα (κυρίως εταιρικά ομόλογα) πωλούνται άμεσα σε έναν ή λίγους συνήθως μακροχρόνιους θεσμικούς επενδυτές, με τους όρους διάθεσης να καθορίζονται με διαπραγμάτευση μεταξύ των ενδιαφερόμενων μερών</a:t>
            </a:r>
          </a:p>
          <a:p>
            <a:pPr algn="just" eaLnBrk="1" hangingPunct="1">
              <a:buFont typeface="Wingdings 3" pitchFamily="18" charset="2"/>
              <a:buNone/>
              <a:defRPr/>
            </a:pPr>
            <a:r>
              <a:rPr lang="el-GR" dirty="0" smtClean="0"/>
              <a:t>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Β. Ιδιωτικές Τοποθετήσεις (2) από (2)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el-GR" sz="2800" b="1" dirty="0" smtClean="0"/>
              <a:t>Πλεονεκτήματα: </a:t>
            </a:r>
          </a:p>
          <a:p>
            <a:pPr marL="449263" indent="-4763" algn="just" eaLnBrk="1" hangingPunct="1">
              <a:buFont typeface="Wingdings" pitchFamily="2" charset="2"/>
              <a:buChar char="Ø"/>
              <a:defRPr/>
            </a:pPr>
            <a:r>
              <a:rPr lang="en-US" sz="2800" dirty="0" smtClean="0"/>
              <a:t> </a:t>
            </a:r>
            <a:r>
              <a:rPr lang="el-GR" sz="2800" dirty="0" smtClean="0"/>
              <a:t>χαμηλότερο κόστος με λιγότερους ενδιάμεσους και χωρίς καμία εγγύηση,</a:t>
            </a:r>
          </a:p>
          <a:p>
            <a:pPr marL="449263" indent="-4763" algn="just" eaLnBrk="1" hangingPunct="1">
              <a:buFont typeface="Wingdings" pitchFamily="2" charset="2"/>
              <a:buChar char="Ø"/>
              <a:defRPr/>
            </a:pPr>
            <a:endParaRPr lang="el-GR" sz="2800" dirty="0" smtClean="0"/>
          </a:p>
          <a:p>
            <a:pPr marL="449263" indent="-4763" algn="just" eaLnBrk="1" hangingPunct="1">
              <a:buFont typeface="Wingdings" pitchFamily="2" charset="2"/>
              <a:buChar char="Ø"/>
              <a:defRPr/>
            </a:pPr>
            <a:r>
              <a:rPr lang="en-US" sz="2800" dirty="0" smtClean="0"/>
              <a:t> </a:t>
            </a:r>
            <a:r>
              <a:rPr lang="el-GR" sz="2800" dirty="0" smtClean="0"/>
              <a:t>εξοικονόμηση χρόνου και διοικητικού κόστους, καθώς δεν απαιτείται αίτηση εγγραφής στην επιτροπή κεφαλαιαγοράς,</a:t>
            </a:r>
          </a:p>
          <a:p>
            <a:pPr marL="449263" indent="-4763" algn="just" eaLnBrk="1" hangingPunct="1">
              <a:buFont typeface="Wingdings" pitchFamily="2" charset="2"/>
              <a:buChar char="Ø"/>
              <a:defRPr/>
            </a:pPr>
            <a:endParaRPr lang="el-GR" sz="2800" dirty="0" smtClean="0"/>
          </a:p>
          <a:p>
            <a:pPr marL="449263" indent="-4763" algn="just" eaLnBrk="1" hangingPunct="1">
              <a:buFont typeface="Wingdings" pitchFamily="2" charset="2"/>
              <a:buChar char="Ø"/>
              <a:defRPr/>
            </a:pPr>
            <a:r>
              <a:rPr lang="en-US" sz="2800" dirty="0" smtClean="0"/>
              <a:t> </a:t>
            </a:r>
            <a:r>
              <a:rPr lang="el-GR" sz="2800" dirty="0" smtClean="0"/>
              <a:t>οι όροι των ομολόγων μπορούν να προσαρμοστούν στις ανάγκες του αγοραστή.</a:t>
            </a:r>
          </a:p>
          <a:p>
            <a:pPr algn="just" eaLnBrk="1" hangingPunct="1">
              <a:buFont typeface="Wingdings 3" pitchFamily="18" charset="2"/>
              <a:buNone/>
              <a:defRPr/>
            </a:pPr>
            <a:r>
              <a:rPr lang="el-GR" sz="2800" dirty="0" smtClean="0"/>
              <a:t>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Γ. Δικαιώματα Προτίμησης  (1) από (3) 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endParaRPr lang="el-GR" sz="2800" dirty="0" smtClean="0"/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endParaRPr lang="el-GR" sz="2800" dirty="0" smtClean="0"/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l-GR" sz="2800" dirty="0" smtClean="0"/>
              <a:t>Οι υπάρχοντες επενδυτές της επιχείρησης έχουν δικαίωμα σε αναλογία με τη συμμετοχή τους να αγοράσουν επιπρόσθετες μετοχές, σε χαμηλότερη τιμή από την τρέχουσα τιμή αγοράς.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el-GR" sz="2800" dirty="0" smtClean="0"/>
          </a:p>
          <a:p>
            <a:pPr algn="just" eaLnBrk="1" hangingPunct="1">
              <a:spcBef>
                <a:spcPct val="0"/>
              </a:spcBef>
              <a:buNone/>
            </a:pPr>
            <a:endParaRPr lang="el-GR" sz="2800" dirty="0" smtClean="0"/>
          </a:p>
          <a:p>
            <a:pPr algn="just" eaLnBrk="1" hangingPunct="1">
              <a:buFont typeface="Wingdings" pitchFamily="2" charset="2"/>
              <a:buChar char="q"/>
            </a:pPr>
            <a:endParaRPr lang="el-GR" sz="32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Γ. Δικαιώματα Προτίμησης  (2) από (3) 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buNone/>
            </a:pPr>
            <a:endParaRPr lang="el-GR" sz="2800" dirty="0" smtClean="0"/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l-GR" sz="2800" b="1" dirty="0" smtClean="0"/>
              <a:t>Πλεονέκτημα:</a:t>
            </a:r>
            <a:r>
              <a:rPr lang="el-GR" sz="2800" dirty="0" smtClean="0"/>
              <a:t> λιγότερο δαπανηρός τρόπος άντλησης κεφαλαίων σε σύγκριση με τις δημόσιες εκδόσεις μετοχών, καθώς οι έχουν χαμηλότερες προμήθειες αναδοχής και μικρότερη ανάγκη για προώθηση και διανομή.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el-GR" sz="2800" dirty="0" smtClean="0"/>
          </a:p>
          <a:p>
            <a:pPr algn="just" eaLnBrk="1" hangingPunct="1">
              <a:buFont typeface="Wingdings" pitchFamily="2" charset="2"/>
              <a:buChar char="q"/>
            </a:pPr>
            <a:endParaRPr lang="el-GR" sz="32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Γ. Δικαιώματα Προτίμησης (3) από (3)   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buNone/>
            </a:pPr>
            <a:endParaRPr lang="el-GR" sz="2800" dirty="0" smtClean="0"/>
          </a:p>
          <a:p>
            <a:pPr algn="just" eaLnBrk="1" hangingPunct="1">
              <a:spcBef>
                <a:spcPct val="0"/>
              </a:spcBef>
              <a:buNone/>
            </a:pPr>
            <a:endParaRPr lang="el-GR" sz="2800" dirty="0" smtClean="0"/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l-GR" sz="2800" b="1" dirty="0" smtClean="0"/>
              <a:t>Μειονέκτημα:</a:t>
            </a:r>
            <a:r>
              <a:rPr lang="el-GR" sz="2800" dirty="0" smtClean="0"/>
              <a:t> αυξάνει τον αριθμό των μετοχών σε κυκλοφορία περισσότερο από ότι μια δημόσια εγγραφή στην τρέχουσα τιμή μετοχής .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el-GR" sz="2800" i="1" dirty="0" smtClean="0"/>
          </a:p>
          <a:p>
            <a:pPr algn="just" eaLnBrk="1" hangingPunct="1">
              <a:spcBef>
                <a:spcPct val="0"/>
              </a:spcBef>
              <a:buNone/>
            </a:pPr>
            <a:endParaRPr lang="el-GR" sz="2800" i="1" dirty="0" smtClean="0"/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sz="2800" i="1" dirty="0" smtClean="0"/>
              <a:t>[</a:t>
            </a:r>
            <a:r>
              <a:rPr lang="el-GR" sz="2800" i="1" dirty="0" smtClean="0"/>
              <a:t>η τιμή μετοχής θα μειωθεί ωστόσο οι μέτοχοι θα κατέχουν περισσότερες μετοχές της επιχείρησης</a:t>
            </a:r>
            <a:r>
              <a:rPr lang="en-US" sz="2800" i="1" dirty="0" smtClean="0"/>
              <a:t>]</a:t>
            </a:r>
            <a:r>
              <a:rPr lang="el-GR" sz="2800" i="1" dirty="0" smtClean="0"/>
              <a:t> .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el-GR" sz="32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Στην Πράξη: Υπολογισμός Δικαιώματος Προτίμησης   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el-GR" sz="2800" b="1" dirty="0" smtClean="0"/>
              <a:t>Τιμή Δικαιώματος= </a:t>
            </a:r>
            <a:endParaRPr lang="en-US" sz="2800" b="1" dirty="0" smtClean="0"/>
          </a:p>
          <a:p>
            <a:pPr algn="ctr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el-GR" sz="2800" dirty="0" smtClean="0"/>
              <a:t>Τιμή που περιλαμβάνει το δικαίωμα –Τιμή Εγγραφής</a:t>
            </a:r>
          </a:p>
          <a:p>
            <a:pPr algn="ctr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el-GR" sz="2800" dirty="0" smtClean="0"/>
              <a:t> / (</a:t>
            </a:r>
            <a:r>
              <a:rPr lang="en-US" sz="2800" dirty="0" smtClean="0"/>
              <a:t>n+1)</a:t>
            </a:r>
            <a:r>
              <a:rPr lang="el-GR" sz="2800" dirty="0" smtClean="0"/>
              <a:t>  </a:t>
            </a:r>
            <a:endParaRPr lang="en-US" sz="2800" dirty="0" smtClean="0"/>
          </a:p>
          <a:p>
            <a:pPr algn="ctr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el-GR" sz="2800" dirty="0" smtClean="0"/>
              <a:t>όπου:</a:t>
            </a:r>
          </a:p>
          <a:p>
            <a:pPr algn="ctr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el-GR" sz="2800" dirty="0" smtClean="0"/>
              <a:t> </a:t>
            </a:r>
            <a:r>
              <a:rPr lang="en-US" sz="2800" dirty="0" smtClean="0"/>
              <a:t>n=</a:t>
            </a:r>
            <a:r>
              <a:rPr lang="el-GR" sz="2800" dirty="0" smtClean="0"/>
              <a:t>αριθμός δικαιωμάτων που απαιτείται για κάθε νέα μετοχή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Ανοικτές Εγγραφές (1) από (2)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el-GR" sz="2800" dirty="0" smtClean="0"/>
              <a:t>Οι επιχειρήσεις υποβάλλουν στην επιτροπή κεφαλαιαγοράς μόνο ένα φάκελο για μια σειρά εκδόσεων που αναμένεται να πραγματοποιηθούν μέσα στα επόμενα 2 χρόνια, έτσι: 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el-GR" sz="2800" dirty="0" smtClean="0"/>
          </a:p>
          <a:p>
            <a:pPr marL="368300" indent="-4763" algn="just" eaLnBrk="1" hangingPunct="1">
              <a:buFont typeface="Wingdings" pitchFamily="2" charset="2"/>
              <a:buChar char="Ø"/>
              <a:defRPr/>
            </a:pPr>
            <a:r>
              <a:rPr lang="el-GR" sz="2800" dirty="0" smtClean="0"/>
              <a:t>Μειώνεται το κόστος και ο χρόνος που απαιτείται για την εξωτερική άντληση κεφαλαίων.</a:t>
            </a:r>
          </a:p>
          <a:p>
            <a:pPr marL="368300" indent="-4763" algn="just" eaLnBrk="1" hangingPunct="1">
              <a:buFont typeface="Wingdings" pitchFamily="2" charset="2"/>
              <a:buChar char="Ø"/>
              <a:defRPr/>
            </a:pPr>
            <a:endParaRPr lang="el-GR" sz="28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Ανοικτές Εγγραφές (2) από (2)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8300" indent="-4763" algn="just" eaLnBrk="1" hangingPunct="1">
              <a:buFont typeface="Wingdings" pitchFamily="2" charset="2"/>
              <a:buChar char="Ø"/>
              <a:defRPr/>
            </a:pPr>
            <a:r>
              <a:rPr lang="el-GR" sz="2800" dirty="0" smtClean="0"/>
              <a:t>Η επιχείρηση έχει τη δυνατότητα να επιλέξει τον χρόνο της έκδοσης σε ευνοϊκή για αυτήν στιγμή (π.χ. χαμηλά επιτόκια). </a:t>
            </a:r>
          </a:p>
          <a:p>
            <a:pPr marL="368300" indent="-4763" algn="just" eaLnBrk="1" hangingPunct="1">
              <a:buFont typeface="Wingdings" pitchFamily="2" charset="2"/>
              <a:buChar char="Ø"/>
              <a:defRPr/>
            </a:pPr>
            <a:r>
              <a:rPr lang="el-GR" sz="2800" dirty="0" smtClean="0"/>
              <a:t>Η επιχείρηση έχει τη δυνατότητα να ανοίξει τη διαδικασία σε επιθετικές προσφορές από επενδυτικές τράπεζες. </a:t>
            </a:r>
          </a:p>
          <a:p>
            <a:pPr marL="368300" indent="-4763" algn="just" eaLnBrk="1" hangingPunct="1">
              <a:buFont typeface="Wingdings" pitchFamily="2" charset="2"/>
              <a:buChar char="Ø"/>
              <a:defRPr/>
            </a:pPr>
            <a:endParaRPr lang="el-GR" sz="2800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l-GR" sz="2800" u="sng" dirty="0" smtClean="0"/>
              <a:t>Χρήση ανοιχτών εγγραφών κάνουν συνήθως οι μεγάλες επιχειρήσεις για εκδόσεις ομολόγων!</a:t>
            </a:r>
            <a:r>
              <a:rPr lang="el-GR" sz="2800" i="1" dirty="0" smtClean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Βιβλιογραφία</a:t>
            </a:r>
            <a:endParaRPr lang="el-GR" sz="3200" b="1" dirty="0"/>
          </a:p>
        </p:txBody>
      </p:sp>
      <p:sp>
        <p:nvSpPr>
          <p:cNvPr id="10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sz="2800" dirty="0" smtClean="0"/>
              <a:t>Εφαρμοσμένη Χρηματοοικονομική για Επιχειρήσεις (2014)  ,</a:t>
            </a:r>
            <a:r>
              <a:rPr lang="en-US" sz="2800" dirty="0" smtClean="0"/>
              <a:t> Damodaran </a:t>
            </a:r>
            <a:r>
              <a:rPr lang="el-GR" sz="2800" dirty="0" smtClean="0"/>
              <a:t> Α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l-GR" sz="2800" dirty="0" smtClean="0"/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sz="2800" dirty="0" smtClean="0"/>
              <a:t>Χρηματοοικονομική (2012), </a:t>
            </a:r>
            <a:r>
              <a:rPr lang="en-US" sz="2800" dirty="0" smtClean="0"/>
              <a:t>Groppelli A.and Nikbakht</a:t>
            </a:r>
            <a:r>
              <a:rPr lang="el-GR" sz="2800" dirty="0" smtClean="0"/>
              <a:t> Ε.</a:t>
            </a:r>
            <a:r>
              <a:rPr lang="en-US" sz="2800" dirty="0" smtClean="0"/>
              <a:t> </a:t>
            </a:r>
            <a:endParaRPr lang="el-GR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0" y="0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360" y="0"/>
            <a:ext cx="2214640" cy="1031492"/>
          </a:xfrm>
          <a:prstGeom prst="rect">
            <a:avLst/>
          </a:prstGeom>
        </p:spPr>
      </p:pic>
      <p:sp>
        <p:nvSpPr>
          <p:cNvPr id="7" name="Υπότιτλος 2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428628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br>
              <a:rPr lang="el-GR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/>
            <a:r>
              <a:rPr lang="el-GR" sz="2400" b="1" dirty="0" smtClean="0"/>
              <a:t>Τίτλος Μαθήματος :Χρηματοοικονομική των επιχειρήσεων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/>
            <a:r>
              <a:rPr lang="el-GR" sz="2400" b="1" dirty="0" smtClean="0"/>
              <a:t>Ενότητα :   Διαδικασία   άντλησης   κεφαλαίου  (Μέρος Γ)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Καραμάνης Κων/νος</a:t>
            </a:r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67545" y="145435"/>
            <a:ext cx="8062025" cy="1208868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7" y="2710841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&lt;Καραμάνης Κωνσταντίνος&gt;.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&lt;Χρηματοοικονομική των επιχειρήσεων&gt;.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http://eclass.teiep.gr/OpenClass/courses/ACC100/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Διαδικασία  Άντλησης Κεφαλαίου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3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5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539553" y="577483"/>
            <a:ext cx="8062025" cy="864096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604" y="1503830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8" y="3861049"/>
            <a:ext cx="1581685" cy="553393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285720" y="0"/>
            <a:ext cx="857256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Διαδικασία  Άντλησης Κεφαλαίου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3" y="2107530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1" y="5556285"/>
            <a:ext cx="1581685" cy="553393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Διαδικασία  Άντλησης Κεφαλαίου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8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382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17212" y="2893914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Διαδικασία  Άντλησης Κεφαλαίου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8" y="491073"/>
            <a:ext cx="8062025" cy="7177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2" y="1904741"/>
            <a:ext cx="776536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Διαδικασία  Άντλησης Κεφαλαίου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Άντλησης Κεφαλαίου,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5357826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 Κεφαλαίου ,ΤΜΗΜΑ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34004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400" dirty="0"/>
              <a:t>Το έργο υλοποιείται στο πλαίσιο του Επιχειρησιακού Προγράμματος «</a:t>
            </a:r>
            <a:r>
              <a:rPr lang="el-GR" altLang="el-GR" sz="2400" b="1" dirty="0"/>
              <a:t>Εκπαίδευση και Δια Βίου Μάθηση</a:t>
            </a:r>
            <a:r>
              <a:rPr lang="el-GR" altLang="el-GR" sz="24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400" dirty="0"/>
              <a:t>Το έργο «</a:t>
            </a:r>
            <a:r>
              <a:rPr lang="el-GR" altLang="el-GR" sz="2400" b="1" dirty="0"/>
              <a:t>Ανοικτά Ακαδημαϊκά Μαθήματα στο TEI Ηπείρου</a:t>
            </a:r>
            <a:r>
              <a:rPr lang="el-GR" altLang="el-GR" sz="24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4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2312" y="5214950"/>
            <a:ext cx="6480048" cy="1285884"/>
          </a:xfrm>
          <a:prstGeom prst="rect">
            <a:avLst/>
          </a:prstGeom>
          <a:noFill/>
        </p:spPr>
      </p:pic>
      <p:pic>
        <p:nvPicPr>
          <p:cNvPr id="11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2315" y="4929198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Σκοπός της παρούσας ενότητας είναι να </a:t>
            </a:r>
            <a:r>
              <a:rPr lang="el-GR" sz="2400" dirty="0" smtClean="0"/>
              <a:t>αναλυθεί η τέταρτη μετάβαση που πραγματοποιείται όταν μια εισηγμένη επιχείρηση αποφασίζει να αντλήσει δανειακά κεφάλαια από τις χρηματοπιστωτικές αγορές μέσω της έκδοσης ομολόγων. Στη </a:t>
            </a:r>
            <a:r>
              <a:rPr lang="el-GR" sz="2400" dirty="0" smtClean="0"/>
              <a:t>συνέχεια επιχειρείται ανάλυση της διαδικασίας έκδοσης νέων μετοχών και έκδοσης ομολόγων.</a:t>
            </a:r>
          </a:p>
          <a:p>
            <a:endParaRPr lang="el-GR" sz="2400" dirty="0" smtClean="0"/>
          </a:p>
          <a:p>
            <a:r>
              <a:rPr lang="el-GR" sz="2400" b="1" dirty="0" smtClean="0"/>
              <a:t>Λέξεις κλειδιά :</a:t>
            </a:r>
            <a:r>
              <a:rPr lang="el-GR" sz="2400" dirty="0" smtClean="0"/>
              <a:t>Καινοτομικά επιχειρηματικά κεφάλαια , χρηματοδότηση με μετοχές, χρηματοδότηση με ομόλογα , δικαιώματα προτίμησης, ανοικτές εγγραφές</a:t>
            </a:r>
            <a:r>
              <a:rPr lang="el-GR" sz="2400" b="1" dirty="0" smtClean="0"/>
              <a:t> </a:t>
            </a:r>
            <a:endParaRPr lang="el-GR" sz="24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Σκοποί  ενότητας</a:t>
            </a:r>
            <a:endParaRPr lang="el-GR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el-GR" b="1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ＭＳ Ｐゴシック" pitchFamily="34" charset="-128"/>
              </a:rPr>
              <a:t>Α. </a:t>
            </a: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Δημόσιες</a:t>
            </a:r>
            <a:r>
              <a:rPr lang="el-GR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ＭＳ Ｐゴシック" pitchFamily="34" charset="-128"/>
              </a:rPr>
              <a:t> (Γενικές) Εγγραφές </a:t>
            </a:r>
            <a:endParaRPr lang="en-US" sz="3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152400" y="1274399"/>
          <a:ext cx="8839201" cy="53285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601"/>
                <a:gridCol w="3962400"/>
                <a:gridCol w="3124200"/>
              </a:tblGrid>
              <a:tr h="752626">
                <a:tc>
                  <a:txBody>
                    <a:bodyPr/>
                    <a:lstStyle/>
                    <a:p>
                      <a:endParaRPr lang="el-GR" sz="20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+mn-lt"/>
                        </a:rPr>
                        <a:t>Μεταγενέστερη Δημόσια</a:t>
                      </a:r>
                      <a:r>
                        <a:rPr lang="el-GR" sz="2000" baseline="0" dirty="0" smtClean="0">
                          <a:latin typeface="+mn-lt"/>
                        </a:rPr>
                        <a:t> </a:t>
                      </a:r>
                      <a:r>
                        <a:rPr lang="el-GR" sz="2000" dirty="0" smtClean="0">
                          <a:latin typeface="+mn-lt"/>
                        </a:rPr>
                        <a:t>Εγγραφή</a:t>
                      </a:r>
                      <a:endParaRPr lang="el-GR" sz="20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+mn-lt"/>
                        </a:rPr>
                        <a:t>Αρχική Δημόσια</a:t>
                      </a:r>
                      <a:r>
                        <a:rPr lang="el-GR" sz="2000" baseline="0" dirty="0" smtClean="0">
                          <a:latin typeface="+mn-lt"/>
                        </a:rPr>
                        <a:t> </a:t>
                      </a:r>
                      <a:r>
                        <a:rPr lang="el-GR" sz="2000" dirty="0" smtClean="0">
                          <a:latin typeface="+mn-lt"/>
                        </a:rPr>
                        <a:t>Εγγραφή</a:t>
                      </a:r>
                      <a:endParaRPr lang="el-GR" sz="20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746092">
                <a:tc rowSpan="2">
                  <a:txBody>
                    <a:bodyPr/>
                    <a:lstStyle/>
                    <a:p>
                      <a:r>
                        <a:rPr lang="el-GR" sz="2000" dirty="0" smtClean="0">
                          <a:latin typeface="+mn-lt"/>
                        </a:rPr>
                        <a:t>Συμφωνία Αναδοχής</a:t>
                      </a:r>
                      <a:endParaRPr lang="el-GR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+mn-lt"/>
                        </a:rPr>
                        <a:t>Μετά από ύπαρξη ανταγωνιστικών προσφορών επειδή υπάρχει πλέον καλύτερη πληροφόρηση για την επιχείρηση</a:t>
                      </a:r>
                      <a:endParaRPr lang="el-GR" sz="20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2000" dirty="0" smtClean="0">
                          <a:latin typeface="+mn-lt"/>
                        </a:rPr>
                        <a:t>Περιλαμβάνει μια εγγύηση για την επιχείρηση</a:t>
                      </a:r>
                      <a:r>
                        <a:rPr lang="el-GR" sz="2000" baseline="0" dirty="0" smtClean="0">
                          <a:latin typeface="+mn-lt"/>
                        </a:rPr>
                        <a:t> </a:t>
                      </a:r>
                      <a:r>
                        <a:rPr lang="el-GR" sz="2000" dirty="0" smtClean="0">
                          <a:latin typeface="+mn-lt"/>
                        </a:rPr>
                        <a:t>και γενικά</a:t>
                      </a:r>
                      <a:r>
                        <a:rPr lang="el-GR" sz="2000" baseline="0" dirty="0" smtClean="0">
                          <a:latin typeface="+mn-lt"/>
                        </a:rPr>
                        <a:t> </a:t>
                      </a:r>
                      <a:r>
                        <a:rPr lang="el-GR" sz="2000" dirty="0" smtClean="0">
                          <a:latin typeface="+mn-lt"/>
                        </a:rPr>
                        <a:t>διαπραγμάτευση με την επενδυτική τράπεζα</a:t>
                      </a:r>
                      <a:endParaRPr lang="el-GR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4937">
                <a:tc vMerge="1">
                  <a:txBody>
                    <a:bodyPr/>
                    <a:lstStyle/>
                    <a:p>
                      <a:endParaRPr lang="el-GR" sz="22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+mn-lt"/>
                        </a:rPr>
                        <a:t>Με προσφορά μεγαλύτερων εγγυήσεων</a:t>
                      </a:r>
                      <a:r>
                        <a:rPr lang="el-GR" sz="2000" baseline="0" dirty="0" smtClean="0">
                          <a:latin typeface="+mn-lt"/>
                        </a:rPr>
                        <a:t>, όπως εγγύηση καλύτερης προσπάθειας, εγγύηση αναμονής</a:t>
                      </a:r>
                      <a:r>
                        <a:rPr lang="el-GR" sz="2000" dirty="0" smtClean="0">
                          <a:latin typeface="+mn-lt"/>
                        </a:rPr>
                        <a:t>  κ.α.</a:t>
                      </a:r>
                      <a:endParaRPr lang="el-GR" sz="20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 sz="2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414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latin typeface="+mn-lt"/>
                        </a:rPr>
                        <a:t>Τιμολόγηση Έκδοσης</a:t>
                      </a:r>
                    </a:p>
                    <a:p>
                      <a:endParaRPr lang="el-GR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+mn-lt"/>
                        </a:rPr>
                        <a:t>Ξεκινά</a:t>
                      </a:r>
                      <a:r>
                        <a:rPr lang="el-GR" sz="2000" baseline="0" dirty="0" smtClean="0">
                          <a:latin typeface="+mn-lt"/>
                        </a:rPr>
                        <a:t> με την τρέχουσα τιμή της αγοράς</a:t>
                      </a:r>
                      <a:endParaRPr lang="el-GR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+mn-lt"/>
                        </a:rPr>
                        <a:t>Μετά από</a:t>
                      </a:r>
                      <a:r>
                        <a:rPr lang="el-GR" sz="2000" baseline="0" dirty="0" smtClean="0">
                          <a:latin typeface="+mn-lt"/>
                        </a:rPr>
                        <a:t> εκτίμηση της αξίας της επιχείρησης και της αξίας ανά μετοχή </a:t>
                      </a:r>
                      <a:endParaRPr lang="el-GR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Στην Πράξη: Χρηματοδότηση με Μετοχές</a:t>
            </a:r>
            <a:b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</a:b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 (1) από (2)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el-GR" sz="2800" b="1" dirty="0" smtClean="0"/>
              <a:t>Ι. Αρχική Δημόσια Εγγραφή</a:t>
            </a:r>
            <a:r>
              <a:rPr lang="en-US" sz="2800" b="1" dirty="0" smtClean="0"/>
              <a:t>:</a:t>
            </a:r>
            <a:endParaRPr lang="el-GR" sz="2800" b="1" dirty="0" smtClean="0"/>
          </a:p>
          <a:p>
            <a:pPr marL="514350" indent="-514350" algn="just" eaLnBrk="1" hangingPunct="1">
              <a:spcBef>
                <a:spcPts val="1800"/>
              </a:spcBef>
              <a:buFont typeface="Wingdings 2" pitchFamily="18" charset="2"/>
              <a:buAutoNum type="arabicPeriod"/>
              <a:defRPr/>
            </a:pPr>
            <a:r>
              <a:rPr lang="el-GR" sz="2800" dirty="0" smtClean="0"/>
              <a:t>Βρίσκουμε το προεξοφλητικό επιτόκιο που έχει αποδώσει η αγορά σε μια παρόμοια εταιρεία</a:t>
            </a:r>
            <a:r>
              <a:rPr lang="en-US" sz="2800" dirty="0" smtClean="0"/>
              <a:t>, </a:t>
            </a:r>
            <a:r>
              <a:rPr lang="el-GR" sz="2800" dirty="0" smtClean="0"/>
              <a:t>σύμφωνα με το μοντέλο της σταθερής αύξησης των μερισμάτων:</a:t>
            </a:r>
          </a:p>
          <a:p>
            <a:pPr marL="514350" indent="-514350" algn="ctr" eaLnBrk="1" hangingPunct="1">
              <a:spcBef>
                <a:spcPts val="1800"/>
              </a:spcBef>
              <a:buFont typeface="Wingdings 2" pitchFamily="18" charset="2"/>
              <a:buNone/>
              <a:defRPr/>
            </a:pPr>
            <a:r>
              <a:rPr lang="en-US" sz="2800" b="1" dirty="0" smtClean="0"/>
              <a:t>Ks=</a:t>
            </a:r>
            <a:r>
              <a:rPr lang="el-GR" sz="2800" b="1" dirty="0" smtClean="0"/>
              <a:t>(</a:t>
            </a:r>
            <a:r>
              <a:rPr lang="en-US" sz="2800" b="1" dirty="0" smtClean="0"/>
              <a:t>D</a:t>
            </a:r>
            <a:r>
              <a:rPr lang="en-US" sz="2000" b="1" dirty="0" smtClean="0"/>
              <a:t>1 </a:t>
            </a:r>
            <a:r>
              <a:rPr lang="en-US" sz="2800" b="1" dirty="0" smtClean="0"/>
              <a:t>/ Ps</a:t>
            </a:r>
            <a:r>
              <a:rPr lang="el-GR" sz="2800" b="1" dirty="0" smtClean="0"/>
              <a:t>)</a:t>
            </a:r>
            <a:r>
              <a:rPr lang="en-US" sz="2800" b="1" dirty="0" smtClean="0"/>
              <a:t> + G</a:t>
            </a:r>
            <a:r>
              <a:rPr lang="el-GR" sz="2800" b="1" dirty="0" smtClean="0"/>
              <a:t> </a:t>
            </a:r>
            <a:endParaRPr lang="en-US" sz="2800" b="1" dirty="0" smtClean="0"/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 startAt="2"/>
              <a:defRPr/>
            </a:pPr>
            <a:r>
              <a:rPr lang="el-GR" sz="2800" dirty="0" smtClean="0"/>
              <a:t>Υπολογίζουμε τη συνολική αξία των μετοχών της εταιρείας:</a:t>
            </a:r>
          </a:p>
          <a:p>
            <a:pPr marL="514350" indent="-514350" algn="ctr" eaLnBrk="1" hangingPunct="1">
              <a:spcBef>
                <a:spcPts val="1800"/>
              </a:spcBef>
              <a:buFont typeface="Wingdings 2" pitchFamily="18" charset="2"/>
              <a:buNone/>
              <a:defRPr/>
            </a:pPr>
            <a:r>
              <a:rPr lang="en-US" sz="2800" b="1" dirty="0" smtClean="0"/>
              <a:t>Ps = D / Ks-G</a:t>
            </a:r>
            <a:endParaRPr lang="el-GR" sz="2800" b="1" dirty="0" smtClean="0"/>
          </a:p>
          <a:p>
            <a:pPr marL="514350" indent="-514350" algn="ctr" eaLnBrk="1" hangingPunct="1">
              <a:spcBef>
                <a:spcPts val="1800"/>
              </a:spcBef>
              <a:buFont typeface="+mj-lt"/>
              <a:buAutoNum type="arabicPeriod" startAt="3"/>
              <a:defRPr/>
            </a:pPr>
            <a:r>
              <a:rPr lang="el-GR" sz="2800" b="1" dirty="0" smtClean="0"/>
              <a:t>Άντληση Κεφαλαίων = (Τιμή Μετοχής Χ Αριθμός Νέων Μετοχών) – Κόστος Κυκλοφορίας </a:t>
            </a:r>
            <a:endParaRPr lang="el-GR" sz="2500" b="1" i="1" dirty="0" smtClean="0"/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 startAt="3"/>
              <a:defRPr/>
            </a:pPr>
            <a:endParaRPr lang="en-US" sz="28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Στην Πράξη: Χρηματοδότηση με Μετοχές</a:t>
            </a:r>
            <a:b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</a:b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 (2) από (2)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el-GR" sz="2800" b="1" dirty="0" smtClean="0"/>
              <a:t>ΙΙ. Μεταγενέστερη Δημόσια Εγγραφή: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el-GR" sz="2800" dirty="0" smtClean="0"/>
              <a:t>Άντληση Κεφαλαίων = (Τιμή Μετοχής Χ Αριθμός Νέων Μετοχών) – Κόστος Κυκλοφορίας</a:t>
            </a:r>
          </a:p>
          <a:p>
            <a:pPr algn="ctr" eaLnBrk="1" hangingPunct="1">
              <a:spcBef>
                <a:spcPts val="2400"/>
              </a:spcBef>
              <a:buFont typeface="Wingdings 2" pitchFamily="18" charset="2"/>
              <a:buNone/>
            </a:pPr>
            <a:r>
              <a:rPr lang="en-US" sz="2800" dirty="0" smtClean="0"/>
              <a:t>[</a:t>
            </a:r>
            <a:r>
              <a:rPr lang="el-GR" sz="2800" dirty="0" smtClean="0"/>
              <a:t>Στη πραγματικότητα πολλές προσφορές νέων χρεογράφων με δημόσια εγγραφή υποτιμούνται προκειμένου να είναι ελκυστικές στους επενδυτές, έτσι οι νέες εκδόσεις υπερκαλύπτονται με αποτέλεσμα με την πώληση της μετοχής η τιμή της να πιέζεται προς τα πάνω</a:t>
            </a:r>
            <a:r>
              <a:rPr lang="en-US" sz="2800" dirty="0" smtClean="0"/>
              <a:t>]</a:t>
            </a:r>
            <a:r>
              <a:rPr lang="el-GR" sz="2800" dirty="0" smtClean="0"/>
              <a:t>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Στην Πράξη: Χρηματοδότηση με Ομόλογα               (1) από (2)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l-GR" sz="2400" b="1" dirty="0" smtClean="0"/>
              <a:t>Ι. Ομόλογο με Τοκομερίδιο:</a:t>
            </a:r>
            <a:endParaRPr lang="en-US" sz="2400" b="1" dirty="0" smtClean="0"/>
          </a:p>
          <a:p>
            <a:pPr marL="514350" indent="-514350" algn="ctr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400" dirty="0" smtClean="0"/>
              <a:t>Καταβολή σταθερού ποσού σε τόκους= 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l-GR" sz="2400" dirty="0" smtClean="0"/>
              <a:t>Ονομαστική αξία ομολόγου </a:t>
            </a:r>
            <a:r>
              <a:rPr lang="el-GR" sz="2400" b="1" dirty="0" smtClean="0"/>
              <a:t>Χ</a:t>
            </a:r>
            <a:r>
              <a:rPr lang="el-GR" sz="2400" dirty="0" smtClean="0"/>
              <a:t> Ονομαστικό Επιτόκιο</a:t>
            </a:r>
            <a:endParaRPr lang="en-US" sz="2400" dirty="0" smtClean="0"/>
          </a:p>
          <a:p>
            <a:pPr marL="914400" lvl="1" indent="-514350" algn="ctr">
              <a:lnSpc>
                <a:spcPct val="150000"/>
              </a:lnSpc>
              <a:spcBef>
                <a:spcPts val="2400"/>
              </a:spcBef>
              <a:buFont typeface="+mj-lt"/>
              <a:buAutoNum type="arabicPeriod" startAt="2"/>
              <a:defRPr/>
            </a:pPr>
            <a:r>
              <a:rPr lang="el-GR" sz="2400" dirty="0" smtClean="0"/>
              <a:t>Πληρωμή της ονομαστικής αξίας του ομολόγου κατά την ημερομηνία λήξης του</a:t>
            </a:r>
            <a:endParaRPr lang="en-US" sz="2400" dirty="0" smtClean="0"/>
          </a:p>
          <a:p>
            <a:pPr algn="ctr" eaLnBrk="1" hangingPunct="1">
              <a:lnSpc>
                <a:spcPct val="150000"/>
              </a:lnSpc>
              <a:spcBef>
                <a:spcPts val="2400"/>
              </a:spcBef>
              <a:buFont typeface="Wingdings 2" pitchFamily="18" charset="2"/>
              <a:buNone/>
              <a:defRPr/>
            </a:pPr>
            <a:r>
              <a:rPr lang="en-US" sz="2400" b="1" dirty="0" smtClean="0"/>
              <a:t>[</a:t>
            </a:r>
            <a:r>
              <a:rPr lang="el-GR" sz="2400" b="1" dirty="0" smtClean="0"/>
              <a:t>Ονομαστικό Επιτόκιο = Πραγματικό Επιτόκιο + Αναμενόμενο ποσοστό πληθωρισμού</a:t>
            </a:r>
            <a:r>
              <a:rPr lang="en-US" sz="2400" b="1" dirty="0" smtClean="0"/>
              <a:t>]</a:t>
            </a:r>
            <a:endParaRPr lang="el-GR" sz="2400" b="1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endParaRPr lang="el-GR" sz="24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 Παρουσίαση του Microsoft Offic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Παρουσίαση του Microsoft Office PowerPoint</Template>
  <TotalTime>815</TotalTime>
  <Words>1608</Words>
  <Application>Microsoft Office PowerPoint</Application>
  <PresentationFormat>Προβολή στην οθόνη (4:3)</PresentationFormat>
  <Paragraphs>155</Paragraphs>
  <Slides>25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New Παρουσίαση του Microsoft Office PowerPoint</vt:lpstr>
      <vt:lpstr>Χρηματοοικονομική των Επιχειρήσεων</vt:lpstr>
      <vt:lpstr>Τμήμα : ΧΡΗΜΑΤΟΟΙΚΟΝΟΜΙΚΗΣ &amp; ΛΟΓΙΣΤΙΚΗΣ  Τίτλος Μαθήματος :Χρηματοοικονομική των επιχειρήσεων  Ενότητα :   Διαδικασία   άντλησης   κεφαλαίου  (Μέρος Γ)  Καραμάνης Κων/νος Επίκουρος Καθηγητής Πρέβεζα, 2015</vt:lpstr>
      <vt:lpstr>Άδειες Χρήσης</vt:lpstr>
      <vt:lpstr>Χρηματοδότηση</vt:lpstr>
      <vt:lpstr>Σκοποί  ενότητας</vt:lpstr>
      <vt:lpstr>Α. Δημόσιες (Γενικές) Εγγραφές </vt:lpstr>
      <vt:lpstr>Στην Πράξη: Χρηματοδότηση με Μετοχές  (1) από (2)</vt:lpstr>
      <vt:lpstr>Στην Πράξη: Χρηματοδότηση με Μετοχές  (2) από (2)</vt:lpstr>
      <vt:lpstr>Στην Πράξη: Χρηματοδότηση με Ομόλογα               (1) από (2)</vt:lpstr>
      <vt:lpstr>Στην Πράξη: Χρηματοδότηση με Ομόλογα                  (2) από (2)</vt:lpstr>
      <vt:lpstr>Β. Ιδιωτικές Τοποθετήσεις (1) από (2)</vt:lpstr>
      <vt:lpstr>Β. Ιδιωτικές Τοποθετήσεις (2) από (2)</vt:lpstr>
      <vt:lpstr>Γ. Δικαιώματα Προτίμησης  (1) από (3) </vt:lpstr>
      <vt:lpstr>Γ. Δικαιώματα Προτίμησης  (2) από (3) </vt:lpstr>
      <vt:lpstr>Γ. Δικαιώματα Προτίμησης (3) από (3)   </vt:lpstr>
      <vt:lpstr>Στην Πράξη: Υπολογισμός Δικαιώματος Προτίμησης   </vt:lpstr>
      <vt:lpstr>Ανοικτές Εγγραφές (1) από (2)</vt:lpstr>
      <vt:lpstr>Ανοικτές Εγγραφές (2) από (2)</vt:lpstr>
      <vt:lpstr>Βιβλιογραφία</vt:lpstr>
      <vt:lpstr>Σημείωμα Αναφοράς</vt:lpstr>
      <vt:lpstr>Σημείωμα Αδειοδότησης</vt:lpstr>
      <vt:lpstr>Διαφάνεια 22</vt:lpstr>
      <vt:lpstr>Διαφάνεια 23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Χρηματοοικονομική των Επιχειρήσεων</dc:title>
  <dc:creator>Guest</dc:creator>
  <cp:lastModifiedBy>pc1</cp:lastModifiedBy>
  <cp:revision>82</cp:revision>
  <dcterms:created xsi:type="dcterms:W3CDTF">2015-06-20T10:27:40Z</dcterms:created>
  <dcterms:modified xsi:type="dcterms:W3CDTF">2015-08-02T19:49:12Z</dcterms:modified>
</cp:coreProperties>
</file>