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5" r:id="rId9"/>
    <p:sldId id="296" r:id="rId10"/>
    <p:sldId id="297" r:id="rId11"/>
    <p:sldId id="298" r:id="rId12"/>
    <p:sldId id="299" r:id="rId13"/>
    <p:sldId id="300" r:id="rId14"/>
    <p:sldId id="317" r:id="rId15"/>
    <p:sldId id="301" r:id="rId16"/>
    <p:sldId id="302" r:id="rId17"/>
    <p:sldId id="303" r:id="rId18"/>
    <p:sldId id="304" r:id="rId19"/>
    <p:sldId id="305" r:id="rId20"/>
    <p:sldId id="320" r:id="rId21"/>
    <p:sldId id="321" r:id="rId22"/>
    <p:sldId id="292" r:id="rId23"/>
    <p:sldId id="293" r:id="rId24"/>
    <p:sldId id="294" r:id="rId25"/>
    <p:sldId id="295" r:id="rId26"/>
    <p:sldId id="280" r:id="rId27"/>
  </p:sldIdLst>
  <p:sldSz cx="9144000" cy="5715000" type="screen16x10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478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1148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251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err="1" smtClean="0">
                <a:solidFill>
                  <a:schemeClr val="bg1"/>
                </a:solidFill>
              </a:rPr>
              <a:t>Ωτοακουστικές</a:t>
            </a:r>
            <a:r>
              <a:rPr lang="el-GR" sz="1000" baseline="0" dirty="0" smtClean="0">
                <a:solidFill>
                  <a:schemeClr val="bg1"/>
                </a:solidFill>
              </a:rPr>
              <a:t> εκπομπές (Μέρος Α’)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err="1" smtClean="0">
                <a:solidFill>
                  <a:schemeClr val="bg1"/>
                </a:solidFill>
              </a:rPr>
              <a:t>Ωτοακουστικές</a:t>
            </a:r>
            <a:r>
              <a:rPr lang="el-GR" sz="1000" baseline="0" dirty="0" smtClean="0">
                <a:solidFill>
                  <a:schemeClr val="bg1"/>
                </a:solidFill>
              </a:rPr>
              <a:t> εκπομπές (Μέρος Α’)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41/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Ακοολογία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/>
              <a:t>4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err="1" smtClean="0"/>
              <a:t>Ωτοακουστικές</a:t>
            </a:r>
            <a:r>
              <a:rPr lang="el-GR" sz="2800" b="1" dirty="0" smtClean="0"/>
              <a:t> εκπομπές</a:t>
            </a:r>
            <a:r>
              <a:rPr lang="en-US" sz="2800" b="1" dirty="0" smtClean="0"/>
              <a:t> (</a:t>
            </a:r>
            <a:r>
              <a:rPr lang="el-GR" sz="2800" b="1" dirty="0" smtClean="0"/>
              <a:t>Μέρος Α’)</a:t>
            </a:r>
          </a:p>
          <a:p>
            <a:endParaRPr lang="el-GR" sz="2800" dirty="0" smtClean="0"/>
          </a:p>
          <a:p>
            <a:r>
              <a:rPr lang="el-GR" sz="2800" dirty="0" smtClean="0"/>
              <a:t>Ναυσικά </a:t>
            </a:r>
            <a:r>
              <a:rPr lang="el-GR" sz="2800" dirty="0" err="1" smtClean="0"/>
              <a:t>Ζιάβρα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Λειτουργία του κοχλία – Ιστορική αναδρομή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l-GR" sz="2800" dirty="0"/>
              <a:t>1948 </a:t>
            </a:r>
            <a:r>
              <a:rPr lang="el-GR" sz="2800" dirty="0" err="1"/>
              <a:t>Gold</a:t>
            </a:r>
            <a:r>
              <a:rPr lang="el-GR" sz="2800" dirty="0"/>
              <a:t> </a:t>
            </a:r>
            <a:r>
              <a:rPr lang="el-GR" sz="2800" dirty="0" err="1"/>
              <a:t>Tomas</a:t>
            </a:r>
            <a:r>
              <a:rPr lang="el-GR" sz="2800" dirty="0"/>
              <a:t>: Θεωρία της θετικής ανάδρασης </a:t>
            </a:r>
            <a:r>
              <a:rPr lang="el-GR" sz="2800" dirty="0" smtClean="0"/>
              <a:t>ή </a:t>
            </a:r>
            <a:r>
              <a:rPr lang="el-GR" sz="2800" dirty="0" err="1" smtClean="0"/>
              <a:t>αυτοενίσχυσης</a:t>
            </a:r>
            <a:r>
              <a:rPr lang="el-GR" sz="2800" dirty="0" smtClean="0"/>
              <a:t> </a:t>
            </a:r>
            <a:r>
              <a:rPr lang="el-GR" sz="2800" dirty="0"/>
              <a:t>της ενέργειας.</a:t>
            </a:r>
          </a:p>
          <a:p>
            <a:pPr>
              <a:defRPr/>
            </a:pPr>
            <a:r>
              <a:rPr lang="el-GR" sz="2800" dirty="0"/>
              <a:t>1977 Κ</a:t>
            </a:r>
            <a:r>
              <a:rPr lang="en-US" sz="2800" dirty="0" err="1"/>
              <a:t>emp</a:t>
            </a:r>
            <a:r>
              <a:rPr lang="en-US" sz="2800" dirty="0"/>
              <a:t> David: </a:t>
            </a:r>
            <a:r>
              <a:rPr lang="el-GR" sz="2800" dirty="0"/>
              <a:t>Καταγραφή των πρώτων </a:t>
            </a:r>
            <a:r>
              <a:rPr lang="el-GR" sz="2800" dirty="0" err="1"/>
              <a:t>ωτοακουστικών</a:t>
            </a:r>
            <a:r>
              <a:rPr lang="el-GR" sz="2800" dirty="0"/>
              <a:t> εκπομπών από τον έξω ακουστικό πόρο ανθρώπου στο Λονδίνο.</a:t>
            </a:r>
          </a:p>
          <a:p>
            <a:pPr>
              <a:defRPr/>
            </a:pPr>
            <a:r>
              <a:rPr lang="el-GR" sz="2800" dirty="0"/>
              <a:t>1979 </a:t>
            </a:r>
            <a:r>
              <a:rPr lang="en-US" sz="2800" dirty="0"/>
              <a:t>Flock Ake: </a:t>
            </a:r>
            <a:r>
              <a:rPr lang="el-GR" sz="2800" dirty="0"/>
              <a:t>Ανακοίνωση των πρώτων ενδείξεων </a:t>
            </a:r>
            <a:r>
              <a:rPr lang="el-GR" sz="2800" dirty="0" smtClean="0"/>
              <a:t>δυνατότητας σύσπασης των </a:t>
            </a:r>
            <a:r>
              <a:rPr lang="el-GR" sz="2800" dirty="0"/>
              <a:t>έξω τριχωτών κυττάρων.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79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Λειτουργία του κοχλία – Ιστορική αναδρομή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defRPr/>
            </a:pPr>
            <a:r>
              <a:rPr lang="el-GR" sz="2800" dirty="0"/>
              <a:t>1983 </a:t>
            </a:r>
            <a:r>
              <a:rPr lang="en-US" sz="2800" dirty="0"/>
              <a:t>Brownell WE: </a:t>
            </a:r>
            <a:r>
              <a:rPr lang="en-US" sz="2800" dirty="0" err="1"/>
              <a:t>Αν</a:t>
            </a:r>
            <a:r>
              <a:rPr lang="en-US" sz="2800" dirty="0"/>
              <a:t>ακάλυψη της </a:t>
            </a:r>
            <a:r>
              <a:rPr lang="en-US" sz="2800" dirty="0" smtClean="0"/>
              <a:t>κινητικότητας των </a:t>
            </a:r>
            <a:r>
              <a:rPr lang="en-US" sz="2800" dirty="0"/>
              <a:t>έξω τριχωτών </a:t>
            </a:r>
            <a:r>
              <a:rPr lang="en-US" sz="2800" dirty="0" smtClean="0"/>
              <a:t>κυττάρων</a:t>
            </a:r>
            <a:r>
              <a:rPr lang="el-GR" sz="2800" dirty="0" smtClean="0"/>
              <a:t> στον άνθρωπο</a:t>
            </a:r>
            <a:endParaRPr lang="en-US" sz="2800" dirty="0"/>
          </a:p>
          <a:p>
            <a:pPr>
              <a:lnSpc>
                <a:spcPct val="140000"/>
              </a:lnSpc>
              <a:defRPr/>
            </a:pPr>
            <a:r>
              <a:rPr lang="en-US" sz="2800" dirty="0"/>
              <a:t>1988: </a:t>
            </a:r>
            <a:r>
              <a:rPr lang="en-US" sz="2800" dirty="0" err="1"/>
              <a:t>Πρώτη</a:t>
            </a:r>
            <a:r>
              <a:rPr lang="en-US" sz="2800" dirty="0"/>
              <a:t> </a:t>
            </a:r>
            <a:r>
              <a:rPr lang="en-US" sz="2800" dirty="0" err="1"/>
              <a:t>κυκλοφορί</a:t>
            </a:r>
            <a:r>
              <a:rPr lang="en-US" sz="2800" dirty="0"/>
              <a:t>α συσκευής καταγραφής ωτοακουστικών εκπομπών με την </a:t>
            </a:r>
            <a:r>
              <a:rPr lang="en-US" sz="2800" dirty="0" smtClean="0"/>
              <a:t>ονομασία</a:t>
            </a:r>
            <a:r>
              <a:rPr lang="el-GR" sz="2800" dirty="0" smtClean="0"/>
              <a:t> </a:t>
            </a:r>
            <a:r>
              <a:rPr lang="en-US" sz="2800" dirty="0" smtClean="0"/>
              <a:t>ILO 88 </a:t>
            </a:r>
          </a:p>
          <a:p>
            <a:pPr>
              <a:lnSpc>
                <a:spcPct val="140000"/>
              </a:lnSpc>
              <a:defRPr/>
            </a:pPr>
            <a:r>
              <a:rPr lang="en-US" sz="2800" dirty="0" smtClean="0"/>
              <a:t>1994 </a:t>
            </a:r>
            <a:r>
              <a:rPr lang="el-GR" sz="2800" dirty="0"/>
              <a:t>και μετά: Ευρεία κυκλοφορία συσκευών </a:t>
            </a:r>
            <a:r>
              <a:rPr lang="el-GR" sz="2800" dirty="0" smtClean="0"/>
              <a:t>καταμέτρησης</a:t>
            </a:r>
            <a:r>
              <a:rPr lang="en-US" sz="2800" dirty="0" smtClean="0"/>
              <a:t> </a:t>
            </a:r>
            <a:r>
              <a:rPr lang="el-GR" sz="2800" dirty="0" err="1"/>
              <a:t>ωτοακουστικών</a:t>
            </a:r>
            <a:r>
              <a:rPr lang="el-GR" sz="2800" dirty="0"/>
              <a:t> εκπομπών τύπου προϊόντων παραμόρφωσης.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4684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Κοχλιακός </a:t>
            </a:r>
            <a:r>
              <a:rPr lang="el-GR" dirty="0" smtClean="0"/>
              <a:t>πόρος (</a:t>
            </a:r>
            <a:r>
              <a:rPr lang="el-GR" dirty="0"/>
              <a:t>Εγκάρσια τομή - </a:t>
            </a:r>
            <a:r>
              <a:rPr lang="el-GR" dirty="0" err="1"/>
              <a:t>Ryan</a:t>
            </a:r>
            <a:r>
              <a:rPr lang="el-GR" dirty="0"/>
              <a:t> and </a:t>
            </a:r>
            <a:r>
              <a:rPr lang="el-GR" dirty="0" err="1"/>
              <a:t>Dallos</a:t>
            </a:r>
            <a:r>
              <a:rPr lang="el-GR" dirty="0"/>
              <a:t> 1996)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Λειτουργία του κοχλία – Ιστορική αναδρομή </a:t>
            </a:r>
            <a:r>
              <a:rPr lang="el-GR" dirty="0" smtClean="0"/>
              <a:t>(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n-US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00" y="1323880"/>
            <a:ext cx="3565376" cy="28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Θέση κειμένου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Τριχωτά κύτταρα, έσω (αριστερά εικόνα) και έξω (δεξιά εικόνα)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14" name="Τίτλος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Λειτουργία του κοχλία – Ιστορική αναδρομή </a:t>
            </a:r>
            <a:r>
              <a:rPr lang="el-GR" dirty="0" smtClean="0"/>
              <a:t>(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  <a:endParaRPr lang="en-US" dirty="0"/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34909"/>
            <a:ext cx="4483826" cy="288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Ο κοχλιακός ενισχυτής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7218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κοχλιακός ενισχυτής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l-GR" sz="3300" dirty="0"/>
              <a:t>Ενεργειακός μηχανισμός που σκοπεύει στη βελτίωση της ακρίβειας συντονισμού της βασικής μεμβράνης.</a:t>
            </a:r>
          </a:p>
          <a:p>
            <a:pPr>
              <a:defRPr/>
            </a:pPr>
            <a:r>
              <a:rPr lang="el-GR" sz="3300" dirty="0"/>
              <a:t>Εντοπίζεται στο σύμπλεγμα της βασικής μεμβράνης.</a:t>
            </a:r>
          </a:p>
          <a:p>
            <a:pPr>
              <a:defRPr/>
            </a:pPr>
            <a:r>
              <a:rPr lang="el-GR" sz="3300" dirty="0"/>
              <a:t>Ακριβέστερα, στοιχεία από πολλές πηγές υποδεικνύουν ότι αυτή η ενεργός διαδικασία επιτελείται </a:t>
            </a:r>
            <a:r>
              <a:rPr lang="el-GR" sz="3300" dirty="0" smtClean="0"/>
              <a:t>στα έξω τριχωτά αγγεία.</a:t>
            </a:r>
          </a:p>
          <a:p>
            <a:pPr>
              <a:defRPr/>
            </a:pPr>
            <a:r>
              <a:rPr lang="el-GR" sz="3300" dirty="0" smtClean="0"/>
              <a:t>Ο μηχανισμός αυτός παρατηρείται μόνο σε έμβια κατάσταση που σημαίνει ότι για τη λειτουργία του απαιτείται ενέργεια.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7710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κοχλιακός ενισχυτής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sz="3600" dirty="0"/>
              <a:t>Τα έξω τριχωτά κύτταρα (ΕΤΚ) </a:t>
            </a:r>
            <a:r>
              <a:rPr lang="el-GR" sz="3600" dirty="0" err="1"/>
              <a:t>συσπώνται</a:t>
            </a:r>
            <a:r>
              <a:rPr lang="el-GR" sz="3600" dirty="0"/>
              <a:t> όταν ερεθίζονται από ηλεκτρικό ρεύμα.</a:t>
            </a:r>
          </a:p>
          <a:p>
            <a:pPr>
              <a:defRPr/>
            </a:pPr>
            <a:r>
              <a:rPr lang="el-GR" sz="3600" dirty="0"/>
              <a:t>Η </a:t>
            </a:r>
            <a:r>
              <a:rPr lang="el-GR" sz="3600" dirty="0" err="1"/>
              <a:t>αποπόλωση</a:t>
            </a:r>
            <a:r>
              <a:rPr lang="el-GR" sz="3600" dirty="0"/>
              <a:t> των ΕΤΚ έχει σα συνέπεια τη βράχυνση ενώ η </a:t>
            </a:r>
            <a:r>
              <a:rPr lang="el-GR" sz="3600" dirty="0" err="1"/>
              <a:t>υπερπόλωση</a:t>
            </a:r>
            <a:r>
              <a:rPr lang="el-GR" sz="3600" dirty="0"/>
              <a:t> την επιμήκυνση τους (</a:t>
            </a:r>
            <a:r>
              <a:rPr lang="en-US" sz="3600" dirty="0"/>
              <a:t>Brownell 1983).</a:t>
            </a:r>
          </a:p>
          <a:p>
            <a:pPr>
              <a:lnSpc>
                <a:spcPct val="110000"/>
              </a:lnSpc>
              <a:defRPr/>
            </a:pPr>
            <a:r>
              <a:rPr lang="el-GR" sz="3600" dirty="0"/>
              <a:t>Η </a:t>
            </a:r>
            <a:r>
              <a:rPr lang="el-GR" sz="3600" dirty="0" err="1"/>
              <a:t>ηλεκτροκινητικότητα</a:t>
            </a:r>
            <a:r>
              <a:rPr lang="el-GR" sz="3600" dirty="0"/>
              <a:t> των ΕΤΚ είναι εξαιρετικά ταχεία και αποδίδεται στις μεταβολές των ηλεκτρικών δυναμικών που συμβαίνουν κατά μήκος της κυτταρικής μεμβράνης (</a:t>
            </a:r>
            <a:r>
              <a:rPr lang="en-US" sz="3600" dirty="0"/>
              <a:t>Santos-</a:t>
            </a:r>
            <a:r>
              <a:rPr lang="en-US" sz="3600" dirty="0" err="1"/>
              <a:t>Sacchi</a:t>
            </a:r>
            <a:r>
              <a:rPr lang="en-US" sz="3600" dirty="0"/>
              <a:t> 1991).</a:t>
            </a:r>
            <a:endParaRPr lang="el-GR" sz="36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5048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κοχλιακός ενισχυτής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l-GR" sz="5100" dirty="0"/>
              <a:t>Η </a:t>
            </a:r>
            <a:r>
              <a:rPr lang="el-GR" sz="5100" dirty="0" err="1"/>
              <a:t>ηλεκτροκινητικότητα</a:t>
            </a:r>
            <a:r>
              <a:rPr lang="el-GR" sz="5100" dirty="0"/>
              <a:t> των ΕΤΚ παράγεται από αριθμό πρωτεϊνικών μορίων «κινητήρων» κατά μήκος του κυττάρου (</a:t>
            </a:r>
            <a:r>
              <a:rPr lang="en-US" sz="5100" dirty="0" err="1"/>
              <a:t>Dallos</a:t>
            </a:r>
            <a:r>
              <a:rPr lang="en-US" sz="5100" dirty="0"/>
              <a:t>, Evans </a:t>
            </a:r>
            <a:r>
              <a:rPr lang="el-GR" sz="5100" dirty="0"/>
              <a:t>και </a:t>
            </a:r>
            <a:r>
              <a:rPr lang="en-US" sz="5100" dirty="0" err="1"/>
              <a:t>Hallworth</a:t>
            </a:r>
            <a:r>
              <a:rPr lang="en-US" sz="5100" dirty="0"/>
              <a:t> 1991).</a:t>
            </a:r>
          </a:p>
          <a:p>
            <a:pPr>
              <a:lnSpc>
                <a:spcPct val="110000"/>
              </a:lnSpc>
              <a:defRPr/>
            </a:pPr>
            <a:r>
              <a:rPr lang="el-GR" sz="5100" dirty="0"/>
              <a:t>Τα μόρια κινητήρες βρίσκονται ενσωματωμένα στην κυτταρική μεμβράνη των ΕΤΚ (</a:t>
            </a:r>
            <a:r>
              <a:rPr lang="en-US" sz="5100" dirty="0" err="1"/>
              <a:t>Kalinic</a:t>
            </a:r>
            <a:r>
              <a:rPr lang="en-US" sz="5100" dirty="0"/>
              <a:t>, Holley, </a:t>
            </a:r>
            <a:r>
              <a:rPr lang="en-US" sz="5100" dirty="0" err="1"/>
              <a:t>Iwasa</a:t>
            </a:r>
            <a:r>
              <a:rPr lang="en-US" sz="5100" dirty="0"/>
              <a:t>, Lim </a:t>
            </a:r>
            <a:r>
              <a:rPr lang="el-GR" sz="5100" dirty="0"/>
              <a:t>και </a:t>
            </a:r>
            <a:r>
              <a:rPr lang="en-US" sz="5100" dirty="0" err="1"/>
              <a:t>Cachar</a:t>
            </a:r>
            <a:r>
              <a:rPr lang="en-US" sz="5100" dirty="0"/>
              <a:t> 1992).</a:t>
            </a:r>
          </a:p>
          <a:p>
            <a:pPr>
              <a:lnSpc>
                <a:spcPct val="110000"/>
              </a:lnSpc>
              <a:defRPr/>
            </a:pPr>
            <a:r>
              <a:rPr lang="el-GR" sz="5100" dirty="0"/>
              <a:t>Οι μεταβολές του δυναμικού έχουν σαν αποτέλεσμα το μετασχηματισμό της δομής των πρωτεϊνικών μορίων κινητήρων της κυτταρικής μεμβράνης των ΕΤΚ προκαλώντας βράχυνση ή επιμήκυνση ανάλογα.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079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κοχλιακός ενισχυτής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  <a:defRPr/>
            </a:pPr>
            <a:r>
              <a:rPr lang="el-GR" sz="3300" dirty="0"/>
              <a:t>Η δράση του κοχλιακού ενισχυτή  μεγιστοποιεί την κίνηση της βασικής μεμβράνης σ’ ένα περιορισμένο φάσμα συχνοτήτων (λεπτός συντονισμός).</a:t>
            </a:r>
          </a:p>
          <a:p>
            <a:pPr>
              <a:lnSpc>
                <a:spcPct val="130000"/>
              </a:lnSpc>
              <a:defRPr/>
            </a:pPr>
            <a:r>
              <a:rPr lang="el-GR" sz="3300" dirty="0"/>
              <a:t>Ο ηλεκτρικός ερεθισμός μεγάλου αριθμού έξω τριχωτών κυττάρων  προκαλεί αξιοσημείωτη κίνηση της βασικής μεμβράνης.</a:t>
            </a:r>
          </a:p>
          <a:p>
            <a:pPr>
              <a:defRPr/>
            </a:pPr>
            <a:r>
              <a:rPr lang="el-GR" sz="3300" dirty="0"/>
              <a:t>Η κίνηση αυτή παίζει πρωτεύοντα ρόλο στην παραγωγή των </a:t>
            </a:r>
            <a:r>
              <a:rPr lang="el-GR" sz="3300" dirty="0" err="1"/>
              <a:t>ωτοακουστικών</a:t>
            </a:r>
            <a:r>
              <a:rPr lang="el-GR" sz="3300" dirty="0"/>
              <a:t> εκπομπών.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1186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Λεπτός συντονισμός βασικής μεμβράνης(Επίδραση της σύσπασης των έξω τριχωτών κυττάρων)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κοχλιακός ενισχυτής </a:t>
            </a:r>
            <a:r>
              <a:rPr lang="el-GR" dirty="0" smtClean="0"/>
              <a:t>(5)</a:t>
            </a:r>
            <a:endParaRPr lang="en-US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54" y="1030123"/>
            <a:ext cx="3755091" cy="31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1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err="1" smtClean="0"/>
              <a:t>Ακοολογία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/>
              <a:t>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Ωτοακουστικές</a:t>
            </a:r>
            <a:r>
              <a:rPr lang="el-GR" sz="2800" dirty="0" smtClean="0"/>
              <a:t> εκπομπές (Μέρος Α’)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Ναυσικά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Ζιάβρα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Νάσιος, Γ., </a:t>
            </a:r>
            <a:r>
              <a:rPr lang="el-GR" sz="1400" dirty="0" err="1"/>
              <a:t>Ζιάβρα</a:t>
            </a:r>
            <a:r>
              <a:rPr lang="el-GR" sz="1400" dirty="0"/>
              <a:t>, Ν., </a:t>
            </a:r>
            <a:r>
              <a:rPr lang="el-GR" sz="1400" dirty="0" smtClean="0"/>
              <a:t>και </a:t>
            </a:r>
            <a:r>
              <a:rPr lang="el-GR" sz="1400" dirty="0"/>
              <a:t>Παπαδημητρίου, Ε. (2011). </a:t>
            </a:r>
            <a:r>
              <a:rPr lang="en-US" sz="1400" dirty="0"/>
              <a:t>Netter’s </a:t>
            </a:r>
            <a:r>
              <a:rPr lang="el-GR" sz="1400" dirty="0"/>
              <a:t>Εικονογραφημένο Εγχειρίδιο Ανατομίας, Λόγου, Κατάποσης και Ακοής. </a:t>
            </a:r>
            <a:r>
              <a:rPr lang="en-US" sz="1400" dirty="0"/>
              <a:t>D.H., </a:t>
            </a:r>
            <a:r>
              <a:rPr lang="en-US" sz="1400" dirty="0" err="1"/>
              <a:t>McFarrland</a:t>
            </a:r>
            <a:r>
              <a:rPr lang="en-US" sz="1400" dirty="0"/>
              <a:t>, </a:t>
            </a:r>
            <a:r>
              <a:rPr lang="el-GR" sz="1400" dirty="0"/>
              <a:t>Γενική Επιμέλεια της Ελληνικής Έκδοσης. Ιατρικές Εκδόσεις Πασχαλίδη.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</a:t>
            </a:r>
            <a:r>
              <a:rPr lang="el-GR" sz="1400" dirty="0" smtClean="0"/>
              <a:t>.</a:t>
            </a:r>
            <a:r>
              <a:rPr lang="en-US" sz="1400" dirty="0"/>
              <a:t>, </a:t>
            </a:r>
            <a:r>
              <a:rPr lang="el-GR" sz="1400" dirty="0" smtClean="0"/>
              <a:t>Σκεύας </a:t>
            </a:r>
            <a:r>
              <a:rPr lang="el-GR" sz="1400" dirty="0"/>
              <a:t>Α.  (2009). Ωτορινολαρυγγολογία: Στοιχεία Ανατομίας Φυσιολογίας και Παθολογίας. </a:t>
            </a:r>
            <a:r>
              <a:rPr lang="en-US" sz="1400" dirty="0"/>
              <a:t>University Studio Press.</a:t>
            </a:r>
          </a:p>
          <a:p>
            <a:pPr marL="0" indent="0">
              <a:buNone/>
            </a:pPr>
            <a:r>
              <a:rPr lang="el-GR" sz="1400" dirty="0" err="1" smtClean="0"/>
              <a:t>Τρίμμης</a:t>
            </a:r>
            <a:r>
              <a:rPr lang="el-GR" sz="1400" dirty="0" smtClean="0"/>
              <a:t>,</a:t>
            </a:r>
            <a:r>
              <a:rPr lang="en-US" sz="1400" dirty="0" smtClean="0"/>
              <a:t> N., </a:t>
            </a:r>
            <a:r>
              <a:rPr lang="en-US" sz="1400" dirty="0"/>
              <a:t> </a:t>
            </a:r>
            <a:r>
              <a:rPr lang="el-GR" sz="1400" dirty="0" err="1" smtClean="0"/>
              <a:t>Ζιάβρα</a:t>
            </a:r>
            <a:r>
              <a:rPr lang="el-GR" sz="1400" dirty="0" smtClean="0"/>
              <a:t>,</a:t>
            </a:r>
            <a:r>
              <a:rPr lang="en-US" sz="1400" dirty="0" smtClean="0"/>
              <a:t> N. </a:t>
            </a:r>
            <a:r>
              <a:rPr lang="el-GR" sz="1400" dirty="0" smtClean="0"/>
              <a:t>(2013</a:t>
            </a:r>
            <a:r>
              <a:rPr lang="el-GR" sz="1400" dirty="0"/>
              <a:t>). Εισαγωγή στις διαταραχές επικοινωνίας. </a:t>
            </a:r>
            <a:r>
              <a:rPr lang="en-US" sz="1400" dirty="0"/>
              <a:t>Noma Anderson, George Shames. </a:t>
            </a:r>
            <a:r>
              <a:rPr lang="el-GR" sz="1400" dirty="0"/>
              <a:t>Επιμέλεια ελληνικής έκδοσης. Ιατρικές εκδόσεις </a:t>
            </a:r>
            <a:r>
              <a:rPr lang="el-GR" sz="1400" dirty="0" smtClean="0"/>
              <a:t>Πασχαλίδη.</a:t>
            </a:r>
            <a:endParaRPr lang="el-GR" sz="1400" dirty="0"/>
          </a:p>
          <a:p>
            <a:pPr marL="0" indent="0">
              <a:buNone/>
            </a:pPr>
            <a:r>
              <a:rPr lang="en-US" sz="1400" dirty="0" smtClean="0"/>
              <a:t>Bailey, </a:t>
            </a:r>
            <a:r>
              <a:rPr lang="en-US" sz="1400" dirty="0"/>
              <a:t>B</a:t>
            </a:r>
            <a:r>
              <a:rPr lang="en-US" sz="1400" dirty="0" smtClean="0"/>
              <a:t>., Calhoun, </a:t>
            </a:r>
            <a:r>
              <a:rPr lang="en-US" sz="1400" dirty="0"/>
              <a:t>K.(2010). </a:t>
            </a:r>
            <a:r>
              <a:rPr lang="el-GR" sz="1400" dirty="0"/>
              <a:t>Άτλας χειρουργικής κεφαλής και </a:t>
            </a:r>
            <a:r>
              <a:rPr lang="el-GR" sz="1400" dirty="0" smtClean="0"/>
              <a:t>τραχήλου - ωτορινολαρυγγολογία</a:t>
            </a:r>
            <a:r>
              <a:rPr lang="el-GR" sz="1400" dirty="0"/>
              <a:t>. </a:t>
            </a:r>
            <a:r>
              <a:rPr lang="el-GR" sz="1400" b="1" dirty="0"/>
              <a:t> </a:t>
            </a:r>
            <a:r>
              <a:rPr lang="el-GR" sz="1400" dirty="0"/>
              <a:t>Εκδόσεις:</a:t>
            </a:r>
            <a:r>
              <a:rPr lang="el-GR" sz="1400" b="1" dirty="0"/>
              <a:t> </a:t>
            </a:r>
            <a:r>
              <a:rPr lang="en-US" sz="1400" dirty="0"/>
              <a:t>B</a:t>
            </a:r>
            <a:r>
              <a:rPr lang="en-US" sz="1400" dirty="0" smtClean="0"/>
              <a:t>roken </a:t>
            </a:r>
            <a:r>
              <a:rPr lang="en-US" sz="1400" dirty="0"/>
              <a:t>H</a:t>
            </a:r>
            <a:r>
              <a:rPr lang="en-US" sz="1400" dirty="0" smtClean="0"/>
              <a:t>ill </a:t>
            </a:r>
            <a:r>
              <a:rPr lang="en-US" sz="1400" dirty="0"/>
              <a:t>P</a:t>
            </a:r>
            <a:r>
              <a:rPr lang="en-US" sz="1400" dirty="0" smtClean="0"/>
              <a:t>ublishers LTD.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Ν. (2001) Η συμβολή των </a:t>
            </a:r>
            <a:r>
              <a:rPr lang="el-GR" sz="1400" dirty="0" err="1"/>
              <a:t>ωτοακουστικών</a:t>
            </a:r>
            <a:r>
              <a:rPr lang="el-GR" sz="1400" dirty="0"/>
              <a:t> εκπομπών τύπου προϊόντων παραμόρφωσης στη διάγνωση των κοχλιακών τύπου βαρηκοϊών, Διδακτορική διατριβή, Πανεπιστήμιο Ιωαννίνων, Ιατρική σχολή, Ιωάννινα.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87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76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4,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41267" y="1633364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Ζιάβρα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, Ναυσικά.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(2015).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Ακοολογία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LOGO1</a:t>
            </a:r>
            <a:r>
              <a:rPr lang="el-GR" sz="2400" dirty="0" smtClean="0">
                <a:solidFill>
                  <a:srgbClr val="FF0000"/>
                </a:solidFill>
                <a:hlinkClick r:id="rId5"/>
              </a:rPr>
              <a:t>41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8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4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004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4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Παρουσιάζεται η αντικειμενική μέθοδος ανίχνευσης της βαρηκοΐας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Λειτουργία του κοχλία (Ιστορική αναδρομή)</a:t>
            </a:r>
          </a:p>
          <a:p>
            <a:r>
              <a:rPr lang="el-GR" sz="2800" dirty="0" smtClean="0"/>
              <a:t>Ο κοχλιακός ενισχυτής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Λειτουργία του κοχλία (ιστορική αναδρομή)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Λειτουργία του κοχλία – Ιστορική αναδρομή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l-GR" sz="2800" dirty="0"/>
              <a:t>1857 </a:t>
            </a:r>
            <a:r>
              <a:rPr lang="en-US" sz="2800" dirty="0"/>
              <a:t>Helmholtz: </a:t>
            </a:r>
            <a:r>
              <a:rPr lang="el-GR" sz="2800" dirty="0" smtClean="0"/>
              <a:t>Θεωρία</a:t>
            </a:r>
            <a:r>
              <a:rPr lang="en-US" sz="2800" dirty="0" smtClean="0"/>
              <a:t> </a:t>
            </a:r>
            <a:r>
              <a:rPr lang="en-US" sz="2800" dirty="0"/>
              <a:t>της αντήχησης.</a:t>
            </a:r>
            <a:endParaRPr lang="el-GR" sz="2800" dirty="0"/>
          </a:p>
          <a:p>
            <a:pPr>
              <a:lnSpc>
                <a:spcPct val="120000"/>
              </a:lnSpc>
              <a:defRPr/>
            </a:pPr>
            <a:r>
              <a:rPr lang="el-GR" sz="2800" dirty="0"/>
              <a:t>1886 </a:t>
            </a:r>
            <a:r>
              <a:rPr lang="en-US" sz="2800" dirty="0"/>
              <a:t>Rutherford: </a:t>
            </a:r>
            <a:r>
              <a:rPr lang="el-GR" sz="2800" dirty="0"/>
              <a:t>Τηλεφωνική θεωρία της ακοής</a:t>
            </a:r>
            <a:r>
              <a:rPr lang="el-GR" sz="2800" dirty="0" smtClean="0"/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l-GR" sz="2800" dirty="0"/>
              <a:t>1930 </a:t>
            </a:r>
            <a:r>
              <a:rPr lang="en-US" sz="2800" dirty="0" err="1"/>
              <a:t>Wever</a:t>
            </a:r>
            <a:r>
              <a:rPr lang="en-US" sz="2800" dirty="0"/>
              <a:t> </a:t>
            </a:r>
            <a:r>
              <a:rPr lang="el-GR" sz="2800" dirty="0"/>
              <a:t>και </a:t>
            </a:r>
            <a:r>
              <a:rPr lang="en-US" sz="2800" dirty="0"/>
              <a:t>Bray</a:t>
            </a:r>
            <a:r>
              <a:rPr lang="el-GR" sz="2800" dirty="0"/>
              <a:t>: Κοχλιακά σήματα</a:t>
            </a:r>
            <a:r>
              <a:rPr lang="el-GR" sz="2800" dirty="0" smtClean="0"/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l-GR" sz="2800" dirty="0"/>
              <a:t>1928-1949 </a:t>
            </a:r>
            <a:r>
              <a:rPr lang="en-US" sz="2800" dirty="0"/>
              <a:t>Von Bekesy: </a:t>
            </a:r>
            <a:r>
              <a:rPr lang="el-GR" sz="2800" dirty="0"/>
              <a:t>Θεωρία </a:t>
            </a:r>
            <a:r>
              <a:rPr lang="el-GR" sz="2800" dirty="0" smtClean="0"/>
              <a:t>του ταξιδεύοντος κύματος (</a:t>
            </a:r>
            <a:r>
              <a:rPr lang="en-US" sz="2800" dirty="0"/>
              <a:t>Traveling wave).</a:t>
            </a:r>
            <a:endParaRPr lang="el-GR" sz="2800" dirty="0"/>
          </a:p>
          <a:p>
            <a:pPr>
              <a:lnSpc>
                <a:spcPct val="120000"/>
              </a:lnSpc>
              <a:defRPr/>
            </a:pPr>
            <a:endParaRPr lang="el-GR" sz="2800" dirty="0"/>
          </a:p>
          <a:p>
            <a:pPr>
              <a:lnSpc>
                <a:spcPct val="120000"/>
              </a:lnSpc>
              <a:defRPr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Το ταξιδεύον κύμα κατά </a:t>
            </a:r>
            <a:r>
              <a:rPr lang="en-US" dirty="0" smtClean="0"/>
              <a:t>Von Bekesy (1948)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Λειτουργία του κοχλία – Ιστορική </a:t>
            </a:r>
            <a:r>
              <a:rPr lang="el-GR" dirty="0" smtClean="0"/>
              <a:t>αναδρομή (2)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21396"/>
            <a:ext cx="8795320" cy="17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1259</TotalTime>
  <Words>1016</Words>
  <Application>Microsoft Office PowerPoint</Application>
  <PresentationFormat>Προβολή στην οθόνη (16:10)</PresentationFormat>
  <Paragraphs>138</Paragraphs>
  <Slides>26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9" baseType="lpstr">
      <vt:lpstr>Arial</vt:lpstr>
      <vt:lpstr>Calibri</vt:lpstr>
      <vt:lpstr>Θέμα του Office</vt:lpstr>
      <vt:lpstr>Ακοολογία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Λειτουργία του κοχλία (ιστορική αναδρομή)</vt:lpstr>
      <vt:lpstr>Λειτουργία του κοχλία – Ιστορική αναδρομή</vt:lpstr>
      <vt:lpstr>Λειτουργία του κοχλία – Ιστορική αναδρομή (2)</vt:lpstr>
      <vt:lpstr>Λειτουργία του κοχλία – Ιστορική αναδρομή (3)</vt:lpstr>
      <vt:lpstr>Λειτουργία του κοχλία – Ιστορική αναδρομή (4)</vt:lpstr>
      <vt:lpstr>Λειτουργία του κοχλία – Ιστορική αναδρομή (5)</vt:lpstr>
      <vt:lpstr>Λειτουργία του κοχλία – Ιστορική αναδρομή (6)</vt:lpstr>
      <vt:lpstr>Ο κοχλιακός ενισχυτής</vt:lpstr>
      <vt:lpstr>Ο κοχλιακός ενισχυτής</vt:lpstr>
      <vt:lpstr>Ο κοχλιακός ενισχυτής (2)</vt:lpstr>
      <vt:lpstr>Ο κοχλιακός ενισχυτής (3)</vt:lpstr>
      <vt:lpstr>Ο κοχλιακός ενισχυτής (4)</vt:lpstr>
      <vt:lpstr>Ο κοχλιακός ενισχυτής (5)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243</cp:revision>
  <dcterms:created xsi:type="dcterms:W3CDTF">2012-09-06T09:03:05Z</dcterms:created>
  <dcterms:modified xsi:type="dcterms:W3CDTF">2015-11-22T18:12:10Z</dcterms:modified>
</cp:coreProperties>
</file>