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handoutMasterIdLst>
    <p:handoutMasterId r:id="rId48"/>
  </p:handoutMasterIdLst>
  <p:sldIdLst>
    <p:sldId id="256" r:id="rId2"/>
    <p:sldId id="289" r:id="rId3"/>
    <p:sldId id="257" r:id="rId4"/>
    <p:sldId id="259" r:id="rId5"/>
    <p:sldId id="261" r:id="rId6"/>
    <p:sldId id="262" r:id="rId7"/>
    <p:sldId id="331" r:id="rId8"/>
    <p:sldId id="332" r:id="rId9"/>
    <p:sldId id="333" r:id="rId10"/>
    <p:sldId id="334" r:id="rId11"/>
    <p:sldId id="335" r:id="rId12"/>
    <p:sldId id="337" r:id="rId13"/>
    <p:sldId id="336" r:id="rId14"/>
    <p:sldId id="338" r:id="rId15"/>
    <p:sldId id="339" r:id="rId16"/>
    <p:sldId id="340" r:id="rId17"/>
    <p:sldId id="341" r:id="rId18"/>
    <p:sldId id="342" r:id="rId19"/>
    <p:sldId id="343" r:id="rId20"/>
    <p:sldId id="344" r:id="rId21"/>
    <p:sldId id="345" r:id="rId22"/>
    <p:sldId id="346" r:id="rId23"/>
    <p:sldId id="347" r:id="rId24"/>
    <p:sldId id="348" r:id="rId25"/>
    <p:sldId id="349" r:id="rId26"/>
    <p:sldId id="350" r:id="rId27"/>
    <p:sldId id="351" r:id="rId28"/>
    <p:sldId id="352" r:id="rId29"/>
    <p:sldId id="353" r:id="rId30"/>
    <p:sldId id="354" r:id="rId31"/>
    <p:sldId id="355" r:id="rId32"/>
    <p:sldId id="356" r:id="rId33"/>
    <p:sldId id="357" r:id="rId34"/>
    <p:sldId id="358" r:id="rId35"/>
    <p:sldId id="359" r:id="rId36"/>
    <p:sldId id="360" r:id="rId37"/>
    <p:sldId id="361" r:id="rId38"/>
    <p:sldId id="362" r:id="rId39"/>
    <p:sldId id="290" r:id="rId40"/>
    <p:sldId id="363" r:id="rId41"/>
    <p:sldId id="292" r:id="rId42"/>
    <p:sldId id="293" r:id="rId43"/>
    <p:sldId id="294" r:id="rId44"/>
    <p:sldId id="295" r:id="rId45"/>
    <p:sldId id="280" r:id="rId46"/>
  </p:sldIdLst>
  <p:sldSz cx="9144000" cy="5715000" type="screen16x10"/>
  <p:notesSz cx="6858000" cy="9144000"/>
  <p:custDataLst>
    <p:tags r:id="rId4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08/01/2016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8/1/2016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66880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-36341" y="-36199"/>
            <a:ext cx="9140502" cy="276997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800" b="1" baseline="0" dirty="0" smtClean="0">
                <a:solidFill>
                  <a:schemeClr val="bg1"/>
                </a:solidFill>
              </a:rPr>
              <a:t>Εφαρμογές Η/Υ στη </a:t>
            </a:r>
            <a:r>
              <a:rPr lang="el-GR" sz="800" b="1" baseline="0" dirty="0" err="1" smtClean="0">
                <a:solidFill>
                  <a:schemeClr val="bg1"/>
                </a:solidFill>
              </a:rPr>
              <a:t>Λογοπαθολογία</a:t>
            </a:r>
            <a:r>
              <a:rPr lang="el-GR" sz="800" b="1" dirty="0" smtClean="0">
                <a:solidFill>
                  <a:schemeClr val="bg1"/>
                </a:solidFill>
              </a:rPr>
              <a:t> -</a:t>
            </a:r>
            <a:r>
              <a:rPr lang="el-GR" sz="800" b="1" baseline="0" dirty="0" smtClean="0">
                <a:solidFill>
                  <a:schemeClr val="bg1"/>
                </a:solidFill>
              </a:rPr>
              <a:t> </a:t>
            </a:r>
            <a:r>
              <a:rPr lang="el-GR" sz="800" b="0" baseline="0" dirty="0" smtClean="0">
                <a:solidFill>
                  <a:schemeClr val="bg1"/>
                </a:solidFill>
              </a:rPr>
              <a:t>Ο H/Y ως εργαλείο μάθησης για παιδιά στην κλινική </a:t>
            </a:r>
            <a:r>
              <a:rPr lang="el-GR" sz="800" b="0" baseline="0" dirty="0" err="1" smtClean="0">
                <a:solidFill>
                  <a:schemeClr val="bg1"/>
                </a:solidFill>
              </a:rPr>
              <a:t>λογοθεραπευτική</a:t>
            </a:r>
            <a:r>
              <a:rPr lang="el-GR" sz="800" b="0" baseline="0" dirty="0" smtClean="0">
                <a:solidFill>
                  <a:schemeClr val="bg1"/>
                </a:solidFill>
              </a:rPr>
              <a:t> πράξη</a:t>
            </a:r>
            <a:r>
              <a:rPr lang="el-GR" sz="800" dirty="0" smtClean="0">
                <a:solidFill>
                  <a:schemeClr val="bg1"/>
                </a:solidFill>
              </a:rPr>
              <a:t>, ΤΜΗΜΑ</a:t>
            </a:r>
            <a:r>
              <a:rPr lang="el-GR" sz="800" baseline="0" dirty="0" smtClean="0">
                <a:solidFill>
                  <a:schemeClr val="bg1"/>
                </a:solidFill>
              </a:rPr>
              <a:t> ΛΟΓΟΘΕΡΑΠΕΙΑΣ</a:t>
            </a:r>
            <a:r>
              <a:rPr lang="el-GR" sz="800" dirty="0" smtClean="0">
                <a:solidFill>
                  <a:schemeClr val="bg1"/>
                </a:solidFill>
              </a:rPr>
              <a:t>, </a:t>
            </a:r>
            <a:r>
              <a:rPr lang="el-GR" sz="800" dirty="0">
                <a:solidFill>
                  <a:schemeClr val="bg1"/>
                </a:solidFill>
              </a:rPr>
              <a:t>ΤΕΙ ΗΠΕΙΡΟΥ </a:t>
            </a:r>
            <a:r>
              <a:rPr lang="el-GR" sz="8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651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7640" y="0"/>
            <a:ext cx="364880" cy="317287"/>
          </a:xfrm>
          <a:prstGeom prst="rect">
            <a:avLst/>
          </a:prstGeom>
        </p:spPr>
      </p:pic>
      <p:sp>
        <p:nvSpPr>
          <p:cNvPr id="10" name="Τίτλος 1"/>
          <p:cNvSpPr txBox="1">
            <a:spLocks/>
          </p:cNvSpPr>
          <p:nvPr userDrawn="1"/>
        </p:nvSpPr>
        <p:spPr>
          <a:xfrm>
            <a:off x="-8764" y="248816"/>
            <a:ext cx="9161529" cy="952500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  <a:effectLst>
            <a:outerShdw blurRad="152400" dist="317500" dir="5400000" sx="90000" sy="-19000" rotWithShape="0">
              <a:srgbClr val="FF0000">
                <a:alpha val="15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>
                <a:solidFill>
                  <a:srgbClr val="C00000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-34763" y="-38202"/>
            <a:ext cx="9140502" cy="276997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800" b="1" baseline="0" dirty="0" smtClean="0">
                <a:solidFill>
                  <a:schemeClr val="bg1"/>
                </a:solidFill>
              </a:rPr>
              <a:t>Εφαρμογές Η/Υ στη </a:t>
            </a:r>
            <a:r>
              <a:rPr lang="el-GR" sz="800" b="1" baseline="0" dirty="0" err="1" smtClean="0">
                <a:solidFill>
                  <a:schemeClr val="bg1"/>
                </a:solidFill>
              </a:rPr>
              <a:t>Λογοπαθολογία</a:t>
            </a:r>
            <a:r>
              <a:rPr lang="el-GR" sz="800" b="1" dirty="0" smtClean="0">
                <a:solidFill>
                  <a:schemeClr val="bg1"/>
                </a:solidFill>
              </a:rPr>
              <a:t> -</a:t>
            </a:r>
            <a:r>
              <a:rPr lang="el-GR" sz="800" b="1" baseline="0" dirty="0" smtClean="0">
                <a:solidFill>
                  <a:schemeClr val="bg1"/>
                </a:solidFill>
              </a:rPr>
              <a:t> </a:t>
            </a:r>
            <a:r>
              <a:rPr lang="el-GR" sz="800" b="0" baseline="0" dirty="0" smtClean="0">
                <a:solidFill>
                  <a:schemeClr val="bg1"/>
                </a:solidFill>
              </a:rPr>
              <a:t>Ο H/Y ως εργαλείο μάθησης για παιδιά στην κλινική </a:t>
            </a:r>
            <a:r>
              <a:rPr lang="el-GR" sz="800" b="0" baseline="0" dirty="0" err="1" smtClean="0">
                <a:solidFill>
                  <a:schemeClr val="bg1"/>
                </a:solidFill>
              </a:rPr>
              <a:t>λογοθεραπευτική</a:t>
            </a:r>
            <a:r>
              <a:rPr lang="el-GR" sz="800" b="0" baseline="0" dirty="0" smtClean="0">
                <a:solidFill>
                  <a:schemeClr val="bg1"/>
                </a:solidFill>
              </a:rPr>
              <a:t> πράξη</a:t>
            </a:r>
            <a:r>
              <a:rPr lang="el-GR" sz="800" dirty="0" smtClean="0">
                <a:solidFill>
                  <a:schemeClr val="bg1"/>
                </a:solidFill>
              </a:rPr>
              <a:t>, ΤΜΗΜΑ</a:t>
            </a:r>
            <a:r>
              <a:rPr lang="el-GR" sz="800" baseline="0" dirty="0" smtClean="0">
                <a:solidFill>
                  <a:schemeClr val="bg1"/>
                </a:solidFill>
              </a:rPr>
              <a:t> ΛΟΓΟΘΕΡΑΠΕΙΑΣ</a:t>
            </a:r>
            <a:r>
              <a:rPr lang="el-GR" sz="8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8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800" b="1" dirty="0">
              <a:solidFill>
                <a:schemeClr val="bg1"/>
              </a:solidFill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651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7640" y="0"/>
            <a:ext cx="364880" cy="317287"/>
          </a:xfrm>
          <a:prstGeom prst="rect">
            <a:avLst/>
          </a:prstGeom>
        </p:spPr>
      </p:pic>
      <p:sp>
        <p:nvSpPr>
          <p:cNvPr id="10" name="Τίτλος 1"/>
          <p:cNvSpPr txBox="1">
            <a:spLocks/>
          </p:cNvSpPr>
          <p:nvPr userDrawn="1"/>
        </p:nvSpPr>
        <p:spPr>
          <a:xfrm>
            <a:off x="-8764" y="248816"/>
            <a:ext cx="9161529" cy="952500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  <a:effectLst>
            <a:outerShdw blurRad="152400" dist="317500" dir="5400000" sx="90000" sy="-19000" rotWithShape="0">
              <a:srgbClr val="FF0000">
                <a:alpha val="15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LOGO123/" TargetMode="External"/><Relationship Id="rId4" Type="http://schemas.openxmlformats.org/officeDocument/2006/relationships/image" Target="../media/image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Εφαρμογές Η/Υ στη </a:t>
            </a:r>
            <a:r>
              <a:rPr lang="el-GR" dirty="0" err="1" smtClean="0"/>
              <a:t>Λογοπαθολογία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6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Ο H/Y ως εργαλείο μάθησης για παιδιά στην κλινική </a:t>
            </a:r>
            <a:r>
              <a:rPr lang="el-GR" sz="2800" b="1" dirty="0" err="1"/>
              <a:t>λογοθεραπευτική</a:t>
            </a:r>
            <a:r>
              <a:rPr lang="el-GR" sz="2800" b="1" dirty="0"/>
              <a:t> </a:t>
            </a:r>
            <a:r>
              <a:rPr lang="el-GR" sz="2800" b="1" dirty="0" smtClean="0"/>
              <a:t>πράξη</a:t>
            </a:r>
            <a:endParaRPr lang="en-US" sz="2800" dirty="0" smtClean="0"/>
          </a:p>
          <a:p>
            <a:r>
              <a:rPr lang="el-GR" sz="2800" dirty="0" smtClean="0"/>
              <a:t>Ευγενία </a:t>
            </a:r>
            <a:r>
              <a:rPr lang="el-GR" sz="2800" dirty="0" err="1" smtClean="0"/>
              <a:t>Τόκη</a:t>
            </a:r>
            <a:endParaRPr lang="el-GR" sz="2800" dirty="0" smtClean="0"/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Ανάπτυξη λεπτής </a:t>
            </a:r>
            <a:r>
              <a:rPr lang="el-GR" dirty="0" smtClean="0"/>
              <a:t>κινητικότητας (3)</a:t>
            </a:r>
            <a:endParaRPr lang="en-US" dirty="0"/>
          </a:p>
        </p:txBody>
      </p:sp>
      <p:pic>
        <p:nvPicPr>
          <p:cNvPr id="8" name="Θέση εικόνας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48" b="644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82217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Θέση εικόνας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51" b="6351"/>
          <a:stretch>
            <a:fillRect/>
          </a:stretch>
        </p:blipFill>
        <p:spPr/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Ανάπτυξη λεπτής κινητικότητας </a:t>
            </a:r>
            <a:r>
              <a:rPr lang="el-GR" dirty="0" smtClean="0"/>
              <a:t>(4)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9360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l-GR" altLang="el-GR" dirty="0" smtClean="0"/>
              <a:t>Η/Υ - Γλωσσική ανάπτυξη</a:t>
            </a:r>
            <a:endParaRPr lang="el-GR" altLang="el-GR" dirty="0"/>
          </a:p>
        </p:txBody>
      </p:sp>
      <p:sp>
        <p:nvSpPr>
          <p:cNvPr id="8" name="Θέση κειμένου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4294967295"/>
          </p:nvPr>
        </p:nvSpPr>
        <p:spPr>
          <a:xfrm>
            <a:off x="7010400" y="5297488"/>
            <a:ext cx="2133600" cy="303212"/>
          </a:xfrm>
        </p:spPr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9447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Η/Υ - Γλωσσική ανάπτυξη</a:t>
            </a:r>
            <a:endParaRPr lang="en-US" dirty="0"/>
          </a:p>
        </p:txBody>
      </p:sp>
      <p:sp>
        <p:nvSpPr>
          <p:cNvPr id="6" name="Θέση περιεχομένου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l-GR" dirty="0"/>
              <a:t>Γλωσσική ανάπτυξη του παιδιού επηρεάζεται από νευρολογικές, κοινωνικών, και περιβαλλοντικών παραγόντων. 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2600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Η/Υ - Γλωσσική ανάπτυξη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l-GR" dirty="0"/>
              <a:t>Στρατηγικές προώθησης γλωσσικής ανάπτυξης με χρήση Η/Υ σε βασικούς τομείς, </a:t>
            </a:r>
            <a:r>
              <a:rPr lang="el-GR" dirty="0" smtClean="0"/>
              <a:t>όπως:</a:t>
            </a:r>
          </a:p>
          <a:p>
            <a:pPr lvl="1">
              <a:defRPr/>
            </a:pPr>
            <a:r>
              <a:rPr lang="el-GR" dirty="0" smtClean="0"/>
              <a:t>λειτουργικής </a:t>
            </a:r>
            <a:r>
              <a:rPr lang="el-GR" dirty="0"/>
              <a:t>επικοινωνίας, </a:t>
            </a:r>
            <a:endParaRPr lang="el-GR" dirty="0" smtClean="0"/>
          </a:p>
          <a:p>
            <a:pPr lvl="1">
              <a:defRPr/>
            </a:pPr>
            <a:r>
              <a:rPr lang="el-GR" dirty="0" smtClean="0"/>
              <a:t>άρθρωσης </a:t>
            </a:r>
            <a:r>
              <a:rPr lang="el-GR" dirty="0"/>
              <a:t>και την παραγωγή, </a:t>
            </a:r>
            <a:endParaRPr lang="el-GR" dirty="0" smtClean="0"/>
          </a:p>
          <a:p>
            <a:pPr lvl="1">
              <a:defRPr/>
            </a:pPr>
            <a:r>
              <a:rPr lang="el-GR" dirty="0" smtClean="0"/>
              <a:t>αντιληπτική </a:t>
            </a:r>
            <a:r>
              <a:rPr lang="el-GR" dirty="0"/>
              <a:t>και εκφραστική </a:t>
            </a:r>
            <a:r>
              <a:rPr lang="el-GR" dirty="0" smtClean="0"/>
              <a:t>ικανότητα,</a:t>
            </a:r>
          </a:p>
          <a:p>
            <a:pPr lvl="1">
              <a:defRPr/>
            </a:pPr>
            <a:r>
              <a:rPr lang="el-GR" dirty="0" smtClean="0"/>
              <a:t>κατηγοριοποίηση </a:t>
            </a:r>
            <a:r>
              <a:rPr lang="el-GR" dirty="0"/>
              <a:t>εννοιών , </a:t>
            </a:r>
            <a:endParaRPr lang="el-GR" dirty="0" smtClean="0"/>
          </a:p>
          <a:p>
            <a:pPr lvl="1">
              <a:defRPr/>
            </a:pPr>
            <a:r>
              <a:rPr lang="el-GR" dirty="0" smtClean="0"/>
              <a:t>προθέσεις</a:t>
            </a:r>
            <a:r>
              <a:rPr lang="el-GR" dirty="0"/>
              <a:t>, </a:t>
            </a:r>
            <a:endParaRPr lang="el-GR" dirty="0" smtClean="0"/>
          </a:p>
          <a:p>
            <a:pPr lvl="1">
              <a:defRPr/>
            </a:pPr>
            <a:r>
              <a:rPr lang="el-GR" dirty="0" smtClean="0"/>
              <a:t>τραγούδια </a:t>
            </a:r>
            <a:r>
              <a:rPr lang="el-GR" dirty="0"/>
              <a:t>και παιχνίδια, και πολλά άλλα.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179351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Η/Υ - Γλωσσική </a:t>
            </a:r>
            <a:r>
              <a:rPr lang="el-GR" dirty="0"/>
              <a:t>ανάπτυξη </a:t>
            </a:r>
            <a:r>
              <a:rPr lang="el-GR" dirty="0" smtClean="0"/>
              <a:t>(3)</a:t>
            </a:r>
            <a:endParaRPr lang="en-US" dirty="0"/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160" y="1335459"/>
            <a:ext cx="5744656" cy="252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324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Η/Υ - Γλωσσική </a:t>
            </a:r>
            <a:r>
              <a:rPr lang="el-GR" dirty="0"/>
              <a:t>ανάπτυξη </a:t>
            </a:r>
            <a:r>
              <a:rPr lang="el-GR" dirty="0" smtClean="0"/>
              <a:t>(4)</a:t>
            </a:r>
            <a:endParaRPr lang="en-US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052119"/>
            <a:ext cx="3679978" cy="3059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7856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Η/Υ - Γλωσσική </a:t>
            </a:r>
            <a:r>
              <a:rPr lang="el-GR" dirty="0"/>
              <a:t>ανάπτυξη </a:t>
            </a:r>
            <a:r>
              <a:rPr lang="el-GR" dirty="0" smtClean="0"/>
              <a:t>(5)</a:t>
            </a:r>
            <a:endParaRPr lang="en-US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087" y="1128928"/>
            <a:ext cx="4194801" cy="3015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4260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Θέση εικόνας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9" b="1559"/>
          <a:stretch>
            <a:fillRect/>
          </a:stretch>
        </p:blipFill>
        <p:spPr/>
      </p:pic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Η/Υ - Γλωσσική </a:t>
            </a:r>
            <a:r>
              <a:rPr lang="el-GR" dirty="0"/>
              <a:t>ανάπτυξη </a:t>
            </a:r>
            <a:r>
              <a:rPr lang="el-GR" dirty="0" smtClean="0"/>
              <a:t>(6)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419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Θέση εικόνας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6" b="4726"/>
          <a:stretch>
            <a:fillRect/>
          </a:stretch>
        </p:blipFill>
        <p:spPr/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Η/Υ - Γλωσσική </a:t>
            </a:r>
            <a:r>
              <a:rPr lang="el-GR" dirty="0"/>
              <a:t>ανάπτυξη </a:t>
            </a:r>
            <a:r>
              <a:rPr lang="el-GR" dirty="0" smtClean="0"/>
              <a:t>(7)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325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</a:t>
            </a:r>
            <a:r>
              <a:rPr lang="el-GR" sz="2800" dirty="0" err="1" smtClean="0"/>
              <a:t>Λογοθεραπείας</a:t>
            </a:r>
            <a:endParaRPr lang="el-GR" sz="2800" dirty="0" smtClean="0"/>
          </a:p>
          <a:p>
            <a:pPr algn="l"/>
            <a:r>
              <a:rPr lang="el-GR" b="1" dirty="0" smtClean="0"/>
              <a:t>Εφαρμογές Η/Υ στη </a:t>
            </a:r>
            <a:r>
              <a:rPr lang="el-GR" b="1" dirty="0" err="1" smtClean="0"/>
              <a:t>Λογοπαθολογία</a:t>
            </a:r>
            <a:endParaRPr lang="el-GR" b="1" dirty="0"/>
          </a:p>
          <a:p>
            <a:pPr algn="l"/>
            <a:r>
              <a:rPr lang="el-GR" sz="2800" b="1" dirty="0" smtClean="0"/>
              <a:t>Ενότητα 6:</a:t>
            </a:r>
            <a:r>
              <a:rPr lang="en-US" sz="2800" dirty="0" smtClean="0"/>
              <a:t> </a:t>
            </a:r>
            <a:r>
              <a:rPr lang="el-GR" sz="2800" dirty="0"/>
              <a:t>Ο H/Y ως εργαλείο μάθησης για παιδιά στην κλινική </a:t>
            </a:r>
            <a:r>
              <a:rPr lang="el-GR" sz="2800" dirty="0" err="1"/>
              <a:t>λογοθεραπευτική</a:t>
            </a:r>
            <a:r>
              <a:rPr lang="el-GR" sz="2800" dirty="0"/>
              <a:t> </a:t>
            </a:r>
            <a:r>
              <a:rPr lang="el-GR" sz="2800" dirty="0" smtClean="0"/>
              <a:t>πράξη</a:t>
            </a:r>
            <a:endParaRPr lang="en-US" sz="2800" dirty="0" smtClean="0"/>
          </a:p>
          <a:p>
            <a:pPr algn="l"/>
            <a:endParaRPr lang="en-US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Τόκη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Ευγενία,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l-GR" sz="2400" i="1" dirty="0" smtClean="0">
                <a:solidFill>
                  <a:schemeClr val="tx2">
                    <a:lumMod val="50000"/>
                  </a:schemeClr>
                </a:solidFill>
              </a:rPr>
              <a:t>Επίκουρη Καθηγήτρια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l-GR" sz="2400" i="1" dirty="0" smtClean="0">
                <a:solidFill>
                  <a:schemeClr val="tx2">
                    <a:lumMod val="50000"/>
                  </a:schemeClr>
                </a:solidFill>
              </a:rPr>
              <a:t>ΤΕΙ Ηπείρου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4567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7700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Η/Υ - Γλωσσική </a:t>
            </a:r>
            <a:r>
              <a:rPr lang="el-GR" dirty="0"/>
              <a:t>ανάπτυξη </a:t>
            </a:r>
            <a:r>
              <a:rPr lang="el-GR" dirty="0" smtClean="0"/>
              <a:t>(8)</a:t>
            </a:r>
            <a:endParaRPr lang="en-US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489348"/>
            <a:ext cx="5571502" cy="2084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3382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Θέση εικόνας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2" r="5442"/>
          <a:stretch>
            <a:fillRect/>
          </a:stretch>
        </p:blipFill>
        <p:spPr/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Η/Υ - Γλωσσική </a:t>
            </a:r>
            <a:r>
              <a:rPr lang="el-GR" dirty="0"/>
              <a:t>ανάπτυξη </a:t>
            </a:r>
            <a:r>
              <a:rPr lang="el-GR" dirty="0" smtClean="0"/>
              <a:t>(9)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1599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l-GR" altLang="el-GR" dirty="0" smtClean="0"/>
              <a:t>Οπτική διάκριση</a:t>
            </a:r>
            <a:endParaRPr lang="el-GR" altLang="el-GR" dirty="0"/>
          </a:p>
        </p:txBody>
      </p:sp>
      <p:sp>
        <p:nvSpPr>
          <p:cNvPr id="8" name="Θέση κειμένου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4294967295"/>
          </p:nvPr>
        </p:nvSpPr>
        <p:spPr>
          <a:xfrm>
            <a:off x="7010400" y="5297488"/>
            <a:ext cx="2133600" cy="303212"/>
          </a:xfrm>
        </p:spPr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5559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Οπτική διάκριση</a:t>
            </a:r>
            <a:endParaRPr lang="en-US" dirty="0"/>
          </a:p>
        </p:txBody>
      </p:sp>
      <p:pic>
        <p:nvPicPr>
          <p:cNvPr id="12" name="Εικόνα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057300"/>
            <a:ext cx="4816803" cy="3026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1317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Θέση εικόνας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66" b="7966"/>
          <a:stretch>
            <a:fillRect/>
          </a:stretch>
        </p:blipFill>
        <p:spPr/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Οπτική διάκριση (2)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5466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Οπτική διάκριση (3)</a:t>
            </a:r>
            <a:endParaRPr lang="en-US" dirty="0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794" y="1335459"/>
            <a:ext cx="5434235" cy="2646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5772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l-GR" altLang="el-GR" dirty="0" smtClean="0"/>
              <a:t>Η/Υ - Ανάγνωση - Γραφή</a:t>
            </a:r>
            <a:endParaRPr lang="el-GR" altLang="el-GR" dirty="0"/>
          </a:p>
        </p:txBody>
      </p:sp>
      <p:sp>
        <p:nvSpPr>
          <p:cNvPr id="8" name="Θέση κειμένου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4294967295"/>
          </p:nvPr>
        </p:nvSpPr>
        <p:spPr>
          <a:xfrm>
            <a:off x="7010400" y="5297488"/>
            <a:ext cx="2133600" cy="303212"/>
          </a:xfrm>
        </p:spPr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4471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Η/Υ - Ανάγνωση </a:t>
            </a:r>
            <a:r>
              <a:rPr lang="el-GR" dirty="0" smtClean="0"/>
              <a:t>- </a:t>
            </a:r>
            <a:r>
              <a:rPr lang="el-GR" dirty="0"/>
              <a:t>Γραφή 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Περιλαμβάνει χρήση </a:t>
            </a:r>
            <a:r>
              <a:rPr lang="el-GR" altLang="en-US" dirty="0"/>
              <a:t>Η/Υ για την ενίσχυση σε</a:t>
            </a:r>
            <a:r>
              <a:rPr lang="el-GR" altLang="el-GR" dirty="0"/>
              <a:t>:</a:t>
            </a:r>
          </a:p>
          <a:p>
            <a:pPr lvl="1"/>
            <a:r>
              <a:rPr lang="el-GR" altLang="el-GR" dirty="0"/>
              <a:t>Πρώιμες ικανότητες ανάγνωσης – γραφής, </a:t>
            </a:r>
          </a:p>
          <a:p>
            <a:pPr lvl="1"/>
            <a:r>
              <a:rPr lang="el-GR" altLang="el-GR" dirty="0"/>
              <a:t>Φωνολογικές δεξιότητες, </a:t>
            </a:r>
          </a:p>
          <a:p>
            <a:pPr lvl="1"/>
            <a:r>
              <a:rPr lang="el-GR" altLang="el-GR" dirty="0"/>
              <a:t>ανάπτυξη λεξιλογίου, </a:t>
            </a:r>
          </a:p>
          <a:p>
            <a:pPr lvl="1"/>
            <a:r>
              <a:rPr lang="el-GR" altLang="el-GR" dirty="0"/>
              <a:t>κατανόησης </a:t>
            </a:r>
          </a:p>
          <a:p>
            <a:pPr lvl="1"/>
            <a:r>
              <a:rPr lang="el-GR" altLang="el-GR" dirty="0"/>
              <a:t>παιχνίδια , κ.ά.</a:t>
            </a:r>
            <a:r>
              <a:rPr lang="en-US" altLang="el-GR" dirty="0"/>
              <a:t>,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7366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Η/Υ - Πρώιμες ικανότητες Ανάγνωσης - Γραφής </a:t>
            </a:r>
            <a:endParaRPr lang="en-US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348" y="1341500"/>
            <a:ext cx="5550340" cy="2505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6628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Η/Υ - Φωνολογικές δεξιότητες</a:t>
            </a:r>
            <a:endParaRPr lang="en-US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288" y="1335459"/>
            <a:ext cx="5472536" cy="2462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758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Ασκήσεις με τις συλλαβές και τις λέξεις</a:t>
            </a:r>
            <a:endParaRPr lang="en-US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241" y="1280111"/>
            <a:ext cx="4715518" cy="286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955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Δραστηριότητες με λέξεις</a:t>
            </a:r>
            <a:endParaRPr lang="en-US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673" y="1010034"/>
            <a:ext cx="3019630" cy="3165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1340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Στρατηγικές ανάγνωσης</a:t>
            </a:r>
            <a:endParaRPr lang="en-US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143886"/>
            <a:ext cx="5040560" cy="3024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6716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Ανάγνωση</a:t>
            </a:r>
            <a:endParaRPr lang="en-US" dirty="0"/>
          </a:p>
        </p:txBody>
      </p:sp>
      <p:sp>
        <p:nvSpPr>
          <p:cNvPr id="6" name="Θέση περιεχομένου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Σημαντικά σημεία του κειμένου</a:t>
            </a:r>
          </a:p>
          <a:p>
            <a:r>
              <a:rPr lang="el-GR" dirty="0" smtClean="0"/>
              <a:t>Περίληψη</a:t>
            </a:r>
          </a:p>
          <a:p>
            <a:pPr lvl="1"/>
            <a:r>
              <a:rPr lang="el-GR" dirty="0" smtClean="0"/>
              <a:t>Για </a:t>
            </a:r>
            <a:r>
              <a:rPr lang="el-GR" dirty="0"/>
              <a:t>να καταλαβαίνει ένα παιδί τι διαβάζει θα πρέπει:</a:t>
            </a:r>
          </a:p>
          <a:p>
            <a:pPr lvl="1"/>
            <a:r>
              <a:rPr lang="el-GR" dirty="0"/>
              <a:t>Να μπορεί να το πει με δικά του </a:t>
            </a:r>
            <a:r>
              <a:rPr lang="el-GR" dirty="0" smtClean="0"/>
              <a:t>λόγια</a:t>
            </a:r>
            <a:endParaRPr lang="el-GR" dirty="0"/>
          </a:p>
          <a:p>
            <a:pPr lvl="1"/>
            <a:r>
              <a:rPr lang="el-GR" dirty="0"/>
              <a:t>Να </a:t>
            </a:r>
            <a:r>
              <a:rPr lang="el-GR" dirty="0" smtClean="0"/>
              <a:t>ξεχωρίσει </a:t>
            </a:r>
            <a:r>
              <a:rPr lang="el-GR" dirty="0"/>
              <a:t>τα σημαντικά </a:t>
            </a:r>
            <a:r>
              <a:rPr lang="el-GR" dirty="0" smtClean="0"/>
              <a:t>σημεία</a:t>
            </a:r>
            <a:endParaRPr lang="el-GR" dirty="0"/>
          </a:p>
          <a:p>
            <a:pPr lvl="1"/>
            <a:r>
              <a:rPr lang="el-GR" dirty="0"/>
              <a:t>Να βγάλει </a:t>
            </a:r>
            <a:r>
              <a:rPr lang="el-GR" dirty="0" smtClean="0"/>
              <a:t>συμπεράσματα </a:t>
            </a:r>
            <a:endParaRPr lang="el-GR" dirty="0"/>
          </a:p>
          <a:p>
            <a:r>
              <a:rPr lang="el-GR" dirty="0"/>
              <a:t>Στρατηγικές για τα </a:t>
            </a:r>
            <a:r>
              <a:rPr lang="el-GR" dirty="0" smtClean="0"/>
              <a:t>παραπάνω;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84989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34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Ανάγνωση (2)</a:t>
            </a:r>
            <a:endParaRPr lang="en-US" dirty="0"/>
          </a:p>
        </p:txBody>
      </p:sp>
      <p:pic>
        <p:nvPicPr>
          <p:cNvPr id="10" name="Εικόνα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057300"/>
            <a:ext cx="3312368" cy="3761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8922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35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Μαθηματικά</a:t>
            </a:r>
            <a:endParaRPr lang="en-US" dirty="0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813" y="1097029"/>
            <a:ext cx="4436374" cy="312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4505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36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Μαθηματικά (2)</a:t>
            </a:r>
            <a:endParaRPr lang="en-US" dirty="0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5681" y="1079066"/>
            <a:ext cx="4979614" cy="3091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5721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37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Μαθηματικά (3)</a:t>
            </a:r>
            <a:endParaRPr lang="en-US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078916"/>
            <a:ext cx="4904456" cy="3065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4915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Στρατηγικές μάθησης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altLang="en-US" dirty="0"/>
              <a:t>Περιλαμβάνει πληροφορίες σχετικά με: </a:t>
            </a:r>
          </a:p>
          <a:p>
            <a:pPr lvl="1"/>
            <a:r>
              <a:rPr lang="el-GR" altLang="en-US" dirty="0"/>
              <a:t>τις γνωστικές επιδράσεις</a:t>
            </a:r>
          </a:p>
          <a:p>
            <a:pPr lvl="1"/>
            <a:r>
              <a:rPr lang="el-GR" altLang="en-US" dirty="0"/>
              <a:t>οπτικούς χάρτες </a:t>
            </a:r>
          </a:p>
          <a:p>
            <a:pPr lvl="1"/>
            <a:r>
              <a:rPr lang="el-GR" altLang="en-US" dirty="0"/>
              <a:t>γραφικά</a:t>
            </a:r>
          </a:p>
          <a:p>
            <a:pPr lvl="1"/>
            <a:r>
              <a:rPr lang="el-GR" altLang="en-US" dirty="0"/>
              <a:t>βήματα επίλυσης προβλημάτων </a:t>
            </a:r>
          </a:p>
          <a:p>
            <a:pPr lvl="1"/>
            <a:r>
              <a:rPr lang="el-GR" altLang="en-US" dirty="0"/>
              <a:t>μελέτη και οργανωτικές δεξιότητες</a:t>
            </a:r>
          </a:p>
          <a:p>
            <a:pPr lvl="1"/>
            <a:r>
              <a:rPr lang="el-GR" altLang="en-US" dirty="0"/>
              <a:t>πόρους διδασκαλίας</a:t>
            </a:r>
            <a:endParaRPr lang="en-GB" altLang="el-GR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882883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dirty="0" smtClean="0"/>
              <a:t>Huang</a:t>
            </a:r>
            <a:r>
              <a:rPr lang="en-US" sz="1400" dirty="0"/>
              <a:t>, D. Z. (1998). Voice Lab in Clinical Practice. Tiger, USA.</a:t>
            </a:r>
          </a:p>
          <a:p>
            <a:pPr marL="0" indent="0">
              <a:buNone/>
            </a:pPr>
            <a:r>
              <a:rPr lang="en-US" sz="1400" dirty="0"/>
              <a:t>Huang, D. Z. (1998). Real Analysis User's Manual. Tiger, USA.</a:t>
            </a:r>
          </a:p>
          <a:p>
            <a:pPr marL="0" indent="0">
              <a:buNone/>
            </a:pPr>
            <a:r>
              <a:rPr lang="en-US" sz="1400" dirty="0"/>
              <a:t>Huang, D. Z. (1998). Speech Training User’s Manual. Tiger, USA.</a:t>
            </a:r>
          </a:p>
          <a:p>
            <a:pPr marL="0" indent="0">
              <a:buNone/>
            </a:pPr>
            <a:r>
              <a:rPr lang="en-US" sz="1400" dirty="0"/>
              <a:t>Huang, D. Z. (1998). </a:t>
            </a:r>
            <a:r>
              <a:rPr lang="en-US" sz="1400" dirty="0" err="1"/>
              <a:t>Phonetogram</a:t>
            </a:r>
            <a:r>
              <a:rPr lang="en-US" sz="1400" dirty="0"/>
              <a:t> User’s Manual. Tiger, USA.</a:t>
            </a:r>
          </a:p>
          <a:p>
            <a:pPr marL="0" indent="0">
              <a:buNone/>
            </a:pPr>
            <a:r>
              <a:rPr lang="en-US" sz="1400" dirty="0"/>
              <a:t>Huang, D. Z. (1998). Pitch </a:t>
            </a:r>
            <a:r>
              <a:rPr lang="en-US" sz="1400" dirty="0" err="1"/>
              <a:t>MasterUser’s</a:t>
            </a:r>
            <a:r>
              <a:rPr lang="en-US" sz="1400" dirty="0"/>
              <a:t> Manual. Tiger, USA.</a:t>
            </a:r>
          </a:p>
          <a:p>
            <a:pPr marL="0" indent="0">
              <a:buNone/>
            </a:pPr>
            <a:r>
              <a:rPr lang="en-US" sz="1400" dirty="0"/>
              <a:t>Huang, D. Z. (1998). Speech Therapy User’s Manual. Tiger, USA.</a:t>
            </a:r>
          </a:p>
          <a:p>
            <a:pPr marL="0" indent="0">
              <a:buNone/>
            </a:pPr>
            <a:r>
              <a:rPr lang="en-US" sz="1400" dirty="0" smtClean="0"/>
              <a:t>Tiger </a:t>
            </a:r>
            <a:r>
              <a:rPr lang="en-US" sz="1400" dirty="0"/>
              <a:t>(1998). </a:t>
            </a:r>
            <a:r>
              <a:rPr lang="en-US" sz="1400" dirty="0" err="1"/>
              <a:t>Electroglottograph</a:t>
            </a:r>
            <a:r>
              <a:rPr lang="en-US" sz="1400" dirty="0"/>
              <a:t> User’s Manual, USA.</a:t>
            </a:r>
          </a:p>
          <a:p>
            <a:pPr marL="0" indent="0">
              <a:buNone/>
            </a:pPr>
            <a:r>
              <a:rPr lang="en-US" sz="1400" dirty="0"/>
              <a:t>Kay </a:t>
            </a:r>
            <a:r>
              <a:rPr lang="en-US" sz="1400" dirty="0" err="1"/>
              <a:t>Elemetrics</a:t>
            </a:r>
            <a:r>
              <a:rPr lang="en-US" sz="1400" dirty="0"/>
              <a:t> Corp. (2004). Instruction manual </a:t>
            </a:r>
            <a:r>
              <a:rPr lang="en-US" sz="1400" dirty="0" err="1"/>
              <a:t>Visi</a:t>
            </a:r>
            <a:r>
              <a:rPr lang="en-US" sz="1400" dirty="0"/>
              <a:t>-Pitch IV, Model 3950, </a:t>
            </a:r>
            <a:r>
              <a:rPr lang="en-US" sz="1400" dirty="0" err="1"/>
              <a:t>Sona</a:t>
            </a:r>
            <a:r>
              <a:rPr lang="en-US" sz="1400" dirty="0"/>
              <a:t>-Speech II, Model 3650. Kay </a:t>
            </a:r>
            <a:r>
              <a:rPr lang="en-US" sz="1400" dirty="0" err="1"/>
              <a:t>Elemetrics</a:t>
            </a:r>
            <a:r>
              <a:rPr lang="en-US" sz="1400" dirty="0"/>
              <a:t> Corp., USA.</a:t>
            </a:r>
          </a:p>
          <a:p>
            <a:pPr marL="0" indent="0">
              <a:buNone/>
            </a:pPr>
            <a:r>
              <a:rPr lang="en-US" sz="1400" dirty="0"/>
              <a:t>Kay </a:t>
            </a:r>
            <a:r>
              <a:rPr lang="en-US" sz="1400" dirty="0" err="1"/>
              <a:t>Elemetrics</a:t>
            </a:r>
            <a:r>
              <a:rPr lang="en-US" sz="1400" dirty="0"/>
              <a:t> Corp. (2002). Software Instruction Manual Multi-Speech Model 3700, CSL Models 4100, 4300B, and 4400, Version 2.5, Kay </a:t>
            </a:r>
            <a:r>
              <a:rPr lang="en-US" sz="1400" dirty="0" err="1"/>
              <a:t>Elemetrics</a:t>
            </a:r>
            <a:r>
              <a:rPr lang="en-US" sz="1400" dirty="0"/>
              <a:t> Corp., USA. </a:t>
            </a:r>
            <a:endParaRPr lang="el-GR" sz="1400" dirty="0"/>
          </a:p>
          <a:p>
            <a:pPr marL="0" indent="0">
              <a:buNone/>
            </a:pPr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ΕΦΑΡΜΟΓΕΣ Η/Υ ΣΤΗ ΛΟΓΟΠΑΘΟΛΟΓΙΑ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Ενότητα </a:t>
            </a:r>
            <a:r>
              <a:rPr lang="en-US" sz="900" smtClean="0">
                <a:solidFill>
                  <a:schemeClr val="bg1"/>
                </a:solidFill>
              </a:rPr>
              <a:t>6</a:t>
            </a:r>
            <a:r>
              <a:rPr lang="el-GR" sz="90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40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594303" y="1633364"/>
            <a:ext cx="7938137" cy="267765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Τόκη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, Ευγενία. (2015). Εφαρμογές Η/Υ στη </a:t>
            </a:r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Λογοπαθολογία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. Τεχνολογικό Ίδρυμα Ηπείρου. Διαθέσιμο από τη δικτυακή διεύθυνση: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Ιωάννινα, 2015. 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http://eclass.teiep.gr/courses/</a:t>
            </a:r>
            <a:r>
              <a:rPr lang="en-US" sz="2400" dirty="0">
                <a:solidFill>
                  <a:srgbClr val="FF0000"/>
                </a:solidFill>
                <a:hlinkClick r:id="rId5"/>
              </a:rPr>
              <a:t>LOGO123/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500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Δημήτρης </a:t>
            </a:r>
            <a:r>
              <a:rPr lang="el-GR" sz="2900" b="1" dirty="0" err="1" smtClean="0"/>
              <a:t>Σουραβλιάς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ΕΦΑΡΜΟΓΕΣ Η/Υ ΣΤΗ ΛΟΓΟΠΑΘΟΛΟΓΙΑ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Ενότητα </a:t>
            </a:r>
            <a:r>
              <a:rPr lang="el-GR" sz="900" dirty="0" smtClean="0">
                <a:solidFill>
                  <a:schemeClr val="bg1"/>
                </a:solidFill>
              </a:rPr>
              <a:t>6, </a:t>
            </a:r>
            <a:r>
              <a:rPr lang="el-GR" sz="9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43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ΕΦΑΡΜΟΓΕΣ Η/Υ ΣΤΗ ΛΟΓΟΠΑΘΟΛΟΓΙΑ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Ενότητα </a:t>
            </a:r>
            <a:r>
              <a:rPr lang="el-GR" sz="900" dirty="0" smtClean="0">
                <a:solidFill>
                  <a:schemeClr val="bg1"/>
                </a:solidFill>
              </a:rPr>
              <a:t>6, </a:t>
            </a:r>
            <a:r>
              <a:rPr lang="el-GR" sz="9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44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/>
            <a:r>
              <a:rPr lang="el-GR" dirty="0" smtClean="0"/>
              <a:t>Παρουσίαση του Η/Υ </a:t>
            </a:r>
            <a:r>
              <a:rPr lang="el-GR" dirty="0"/>
              <a:t>ως μέσο </a:t>
            </a:r>
            <a:r>
              <a:rPr lang="el-GR" dirty="0" smtClean="0"/>
              <a:t>διδασκαλίας</a:t>
            </a:r>
          </a:p>
          <a:p>
            <a:pPr marL="400050" lvl="1"/>
            <a:r>
              <a:rPr lang="el-GR" dirty="0" smtClean="0"/>
              <a:t> </a:t>
            </a:r>
            <a:r>
              <a:rPr lang="el-GR" dirty="0"/>
              <a:t>με εφαρμογές που χρησιμοποιούν μάθηση με τη βοήθεια του υπολογιστή (CAI), </a:t>
            </a:r>
            <a:endParaRPr lang="el-GR" dirty="0" smtClean="0"/>
          </a:p>
          <a:p>
            <a:pPr marL="400050" lvl="1"/>
            <a:r>
              <a:rPr lang="el-GR" dirty="0" smtClean="0"/>
              <a:t>εφαρμογές </a:t>
            </a:r>
            <a:r>
              <a:rPr lang="el-GR" dirty="0" err="1"/>
              <a:t>Drill</a:t>
            </a:r>
            <a:r>
              <a:rPr lang="el-GR" dirty="0"/>
              <a:t> and </a:t>
            </a:r>
            <a:r>
              <a:rPr lang="el-GR" dirty="0" err="1"/>
              <a:t>Practice</a:t>
            </a:r>
            <a:r>
              <a:rPr lang="el-GR" dirty="0"/>
              <a:t>, </a:t>
            </a:r>
            <a:endParaRPr lang="el-GR" dirty="0" smtClean="0"/>
          </a:p>
          <a:p>
            <a:pPr marL="400050" lvl="1"/>
            <a:r>
              <a:rPr lang="el-GR" dirty="0" smtClean="0"/>
              <a:t>εφαρμογές </a:t>
            </a:r>
            <a:r>
              <a:rPr lang="el-GR" dirty="0"/>
              <a:t>που χρησιμοποιούν μάθηση βασισμένη σε παιχνίδια, </a:t>
            </a:r>
            <a:endParaRPr lang="el-GR" dirty="0" smtClean="0"/>
          </a:p>
          <a:p>
            <a:pPr marL="400050" lvl="1"/>
            <a:r>
              <a:rPr lang="el-GR" dirty="0" smtClean="0"/>
              <a:t>ηλεκτρονικά </a:t>
            </a:r>
            <a:r>
              <a:rPr lang="el-GR" dirty="0"/>
              <a:t>βιβλία για παιδιά με </a:t>
            </a:r>
            <a:r>
              <a:rPr lang="el-GR" dirty="0" smtClean="0"/>
              <a:t>αφήγηση</a:t>
            </a:r>
          </a:p>
          <a:p>
            <a:pPr marL="400050" lvl="1"/>
            <a:r>
              <a:rPr lang="el-GR" dirty="0" smtClean="0"/>
              <a:t>εφαρμογές </a:t>
            </a:r>
            <a:r>
              <a:rPr lang="el-GR" dirty="0"/>
              <a:t>σε έξυπνες συσκευές για μάθηση, ομιλία, γλώσσα και εξειδικευμένες διαταραχές.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l-GR" dirty="0" smtClean="0"/>
              <a:t>Ανάπτυξη λεπτής κινητικότητας</a:t>
            </a:r>
          </a:p>
          <a:p>
            <a:pPr>
              <a:lnSpc>
                <a:spcPct val="110000"/>
              </a:lnSpc>
            </a:pPr>
            <a:r>
              <a:rPr lang="el-GR" dirty="0" smtClean="0"/>
              <a:t>Η/Υ - Γλωσσική ανάπτυξη</a:t>
            </a:r>
          </a:p>
          <a:p>
            <a:pPr>
              <a:lnSpc>
                <a:spcPct val="110000"/>
              </a:lnSpc>
            </a:pPr>
            <a:r>
              <a:rPr lang="el-GR" dirty="0" smtClean="0"/>
              <a:t>Οπτική διάκριση</a:t>
            </a:r>
          </a:p>
          <a:p>
            <a:pPr>
              <a:lnSpc>
                <a:spcPct val="110000"/>
              </a:lnSpc>
            </a:pPr>
            <a:r>
              <a:rPr lang="el-GR" dirty="0" smtClean="0"/>
              <a:t>Η/Υ - Ανάγνωση - Γραφή</a:t>
            </a:r>
          </a:p>
          <a:p>
            <a:pPr>
              <a:lnSpc>
                <a:spcPct val="110000"/>
              </a:lnSpc>
            </a:pPr>
            <a:endParaRPr lang="el-GR" dirty="0" smtClean="0"/>
          </a:p>
          <a:p>
            <a:endParaRPr lang="el-GR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l-GR" dirty="0" smtClean="0"/>
              <a:t>Ανάπτυξη λεπτής κινητικότητας</a:t>
            </a:r>
            <a:endParaRPr lang="el-GR" altLang="el-GR" dirty="0"/>
          </a:p>
        </p:txBody>
      </p:sp>
      <p:sp>
        <p:nvSpPr>
          <p:cNvPr id="8" name="Θέση κειμένου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4294967295"/>
          </p:nvPr>
        </p:nvSpPr>
        <p:spPr>
          <a:xfrm>
            <a:off x="7010400" y="5297488"/>
            <a:ext cx="2133600" cy="303212"/>
          </a:xfrm>
        </p:spPr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3513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Ανάπτυξη λεπτής κινητικότητας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  <a:defRPr/>
            </a:pPr>
            <a:r>
              <a:rPr lang="el-GR" sz="3300" dirty="0"/>
              <a:t>Περιλαμβάνει:</a:t>
            </a:r>
          </a:p>
          <a:p>
            <a:pPr>
              <a:defRPr/>
            </a:pPr>
            <a:r>
              <a:rPr lang="el-GR" sz="3300" dirty="0" err="1"/>
              <a:t>διαδραστικές</a:t>
            </a:r>
            <a:r>
              <a:rPr lang="el-GR" sz="3300" dirty="0"/>
              <a:t> και εκτυπώσιμες σελίδες χρωματισμού (</a:t>
            </a:r>
            <a:r>
              <a:rPr lang="en-US" altLang="el-GR" sz="3300" dirty="0"/>
              <a:t>interactive and printable coloring pages</a:t>
            </a:r>
            <a:r>
              <a:rPr lang="el-GR" altLang="el-GR" sz="3300" dirty="0"/>
              <a:t>)</a:t>
            </a:r>
            <a:r>
              <a:rPr lang="en-US" altLang="el-GR" sz="3300" dirty="0"/>
              <a:t>, </a:t>
            </a:r>
            <a:endParaRPr lang="el-GR" altLang="el-GR" sz="3300" dirty="0"/>
          </a:p>
          <a:p>
            <a:pPr>
              <a:defRPr/>
            </a:pPr>
            <a:r>
              <a:rPr lang="el-GR" sz="3300" dirty="0"/>
              <a:t>Δραστηριότητες εντοπισμού αντικειμένων  (</a:t>
            </a:r>
            <a:r>
              <a:rPr lang="en-US" altLang="el-GR" sz="3300" dirty="0"/>
              <a:t>tracing activities</a:t>
            </a:r>
            <a:r>
              <a:rPr lang="el-GR" altLang="el-GR" sz="3300" dirty="0"/>
              <a:t>)</a:t>
            </a:r>
            <a:endParaRPr lang="el-GR" sz="3300" dirty="0"/>
          </a:p>
          <a:p>
            <a:pPr>
              <a:defRPr/>
            </a:pPr>
            <a:r>
              <a:rPr lang="el-GR" sz="3300" dirty="0"/>
              <a:t>Δραστηριότητες 3</a:t>
            </a:r>
            <a:r>
              <a:rPr lang="en-US" sz="3300" dirty="0"/>
              <a:t>D </a:t>
            </a:r>
            <a:r>
              <a:rPr lang="el-GR" sz="3300" dirty="0"/>
              <a:t>με λαβίδα (</a:t>
            </a:r>
            <a:r>
              <a:rPr lang="en-US" altLang="el-GR" sz="3300" dirty="0"/>
              <a:t>pincer grasp refinement tasks</a:t>
            </a:r>
            <a:r>
              <a:rPr lang="el-GR" altLang="el-GR" sz="3300" dirty="0"/>
              <a:t>)</a:t>
            </a:r>
            <a:endParaRPr lang="el-GR" sz="3300" dirty="0"/>
          </a:p>
          <a:p>
            <a:pPr>
              <a:defRPr/>
            </a:pPr>
            <a:r>
              <a:rPr lang="el-GR" sz="3300" dirty="0"/>
              <a:t>Δραστηριότητες/ ιδέες για έργα τέχνης </a:t>
            </a:r>
            <a:r>
              <a:rPr lang="el-GR" altLang="el-GR" sz="3300" dirty="0"/>
              <a:t>(</a:t>
            </a:r>
            <a:r>
              <a:rPr lang="en-US" altLang="el-GR" sz="3300" dirty="0"/>
              <a:t>art project ideas</a:t>
            </a:r>
            <a:r>
              <a:rPr lang="el-GR" altLang="el-GR" sz="3300" dirty="0"/>
              <a:t>)</a:t>
            </a:r>
            <a:r>
              <a:rPr lang="el-GR" sz="3300" dirty="0"/>
              <a:t> και πολλά άλλα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574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Ανάπτυξη λεπτής </a:t>
            </a:r>
            <a:r>
              <a:rPr lang="el-GR" dirty="0" smtClean="0"/>
              <a:t>κινητικότητας (2)</a:t>
            </a:r>
            <a:endParaRPr lang="en-US" dirty="0"/>
          </a:p>
        </p:txBody>
      </p:sp>
      <p:pic>
        <p:nvPicPr>
          <p:cNvPr id="10" name="Θέση εικόνας 9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28" b="612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7764795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1559</TotalTime>
  <Words>1029</Words>
  <Application>Microsoft Office PowerPoint</Application>
  <PresentationFormat>Προβολή στην οθόνη (16:10)</PresentationFormat>
  <Paragraphs>184</Paragraphs>
  <Slides>45</Slides>
  <Notes>13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45</vt:i4>
      </vt:variant>
    </vt:vector>
  </HeadingPairs>
  <TitlesOfParts>
    <vt:vector size="48" baseType="lpstr">
      <vt:lpstr>Arial</vt:lpstr>
      <vt:lpstr>Calibri</vt:lpstr>
      <vt:lpstr>Θέμα του Office</vt:lpstr>
      <vt:lpstr>Εφαρμογές Η/Υ στη Λογοπαθολογία</vt:lpstr>
      <vt:lpstr>Παρουσίαση του PowerPoint</vt:lpstr>
      <vt:lpstr>Άδειες Χρήσης</vt:lpstr>
      <vt:lpstr>Χρηματοδότηση</vt:lpstr>
      <vt:lpstr>Σκοποί  ενότητας</vt:lpstr>
      <vt:lpstr>Περιεχόμενα ενότητας</vt:lpstr>
      <vt:lpstr>Ανάπτυξη λεπτής κινητικότητας</vt:lpstr>
      <vt:lpstr>Ανάπτυξη λεπτής κινητικότητας</vt:lpstr>
      <vt:lpstr>Ανάπτυξη λεπτής κινητικότητας (2)</vt:lpstr>
      <vt:lpstr>Ανάπτυξη λεπτής κινητικότητας (3)</vt:lpstr>
      <vt:lpstr>Ανάπτυξη λεπτής κινητικότητας (4)</vt:lpstr>
      <vt:lpstr>Η/Υ - Γλωσσική ανάπτυξη</vt:lpstr>
      <vt:lpstr>Η/Υ - Γλωσσική ανάπτυξη</vt:lpstr>
      <vt:lpstr>Η/Υ - Γλωσσική ανάπτυξη (2)</vt:lpstr>
      <vt:lpstr>Η/Υ - Γλωσσική ανάπτυξη (3)</vt:lpstr>
      <vt:lpstr>Η/Υ - Γλωσσική ανάπτυξη (4)</vt:lpstr>
      <vt:lpstr>Η/Υ - Γλωσσική ανάπτυξη (5)</vt:lpstr>
      <vt:lpstr>Η/Υ - Γλωσσική ανάπτυξη (6)</vt:lpstr>
      <vt:lpstr>Η/Υ - Γλωσσική ανάπτυξη (7)</vt:lpstr>
      <vt:lpstr>Η/Υ - Γλωσσική ανάπτυξη (8)</vt:lpstr>
      <vt:lpstr>Η/Υ - Γλωσσική ανάπτυξη (9)</vt:lpstr>
      <vt:lpstr>Οπτική διάκριση</vt:lpstr>
      <vt:lpstr>Οπτική διάκριση</vt:lpstr>
      <vt:lpstr>Οπτική διάκριση (2)</vt:lpstr>
      <vt:lpstr>Οπτική διάκριση (3)</vt:lpstr>
      <vt:lpstr>Η/Υ - Ανάγνωση - Γραφή</vt:lpstr>
      <vt:lpstr>Η/Υ - Ανάγνωση - Γραφή </vt:lpstr>
      <vt:lpstr>Η/Υ - Πρώιμες ικανότητες Ανάγνωσης - Γραφής </vt:lpstr>
      <vt:lpstr>Η/Υ - Φωνολογικές δεξιότητες</vt:lpstr>
      <vt:lpstr>Ασκήσεις με τις συλλαβές και τις λέξεις</vt:lpstr>
      <vt:lpstr>Δραστηριότητες με λέξεις</vt:lpstr>
      <vt:lpstr>Στρατηγικές ανάγνωσης</vt:lpstr>
      <vt:lpstr>Ανάγνωση</vt:lpstr>
      <vt:lpstr>Ανάγνωση (2)</vt:lpstr>
      <vt:lpstr>Μαθηματικά</vt:lpstr>
      <vt:lpstr>Μαθηματικά (2)</vt:lpstr>
      <vt:lpstr>Μαθηματικά (3)</vt:lpstr>
      <vt:lpstr>Στρατηγικές μάθησης</vt:lpstr>
      <vt:lpstr>Βιβλιογραφία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Dimitris</dc:creator>
  <cp:lastModifiedBy>dimitris</cp:lastModifiedBy>
  <cp:revision>485</cp:revision>
  <dcterms:created xsi:type="dcterms:W3CDTF">2012-09-06T09:03:05Z</dcterms:created>
  <dcterms:modified xsi:type="dcterms:W3CDTF">2016-01-08T10:12:51Z</dcterms:modified>
</cp:coreProperties>
</file>