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9" r:id="rId3"/>
    <p:sldId id="257" r:id="rId4"/>
    <p:sldId id="259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290" r:id="rId54"/>
    <p:sldId id="295" r:id="rId55"/>
    <p:sldId id="291" r:id="rId56"/>
    <p:sldId id="292" r:id="rId57"/>
    <p:sldId id="293" r:id="rId58"/>
    <p:sldId id="280" r:id="rId59"/>
  </p:sldIdLst>
  <p:sldSz cx="9144000" cy="5715000" type="screen16x10"/>
  <p:notesSz cx="6858000" cy="9144000"/>
  <p:custDataLst>
    <p:tags r:id="rId6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7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/>
              <a:t>ΛΟΙΜΩΔΗ ΝΟΣΗΜΑΤΑ ΤΩΝ ΖΩΩΝ </a:t>
            </a:r>
            <a:r>
              <a:rPr lang="el-GR" sz="2800" b="1" dirty="0" smtClean="0"/>
              <a:t>ΠΟΥ ΕΝΔΙΑΦΕΡΟΥΝ ΤΗ ΔΗΜΟΣΙΑ ΥΓΕΙΑ (ΜΕΡΟΣ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)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Προληπτικά θα πρέπει να γίνεται:</a:t>
            </a:r>
          </a:p>
          <a:p>
            <a:r>
              <a:rPr lang="el-GR" sz="2000" dirty="0"/>
              <a:t>Μικροβιολογικός έλεγχος του νερού ύδρευσης, των πηγών, των πηγαδιών, των δεξαμενών και χλωρίωση αυτού.</a:t>
            </a:r>
          </a:p>
          <a:p>
            <a:r>
              <a:rPr lang="el-GR" sz="2000" dirty="0"/>
              <a:t>Μικροβιολογικός υγιεινολογικός έλεγχος των τροφίμων</a:t>
            </a:r>
          </a:p>
          <a:p>
            <a:r>
              <a:rPr lang="el-GR" sz="2000" dirty="0"/>
              <a:t>Εφαρμογή των κανόνων υγιεινής στα κέντρα παραγωγής και επεξεργασίας τροφίμων</a:t>
            </a:r>
          </a:p>
          <a:p>
            <a:r>
              <a:rPr lang="el-GR" sz="2000" dirty="0"/>
              <a:t>Παστερίωση του γάλακτος</a:t>
            </a:r>
          </a:p>
          <a:p>
            <a:r>
              <a:rPr lang="el-GR" sz="2000" dirty="0"/>
              <a:t>Σχολαστική ατομική καθαριότητα των αρρώστων και των υγιών</a:t>
            </a:r>
          </a:p>
          <a:p>
            <a:r>
              <a:rPr lang="el-GR" sz="2000" dirty="0" smtClean="0"/>
              <a:t>Καταπολέμηση των </a:t>
            </a:r>
            <a:r>
              <a:rPr lang="el-GR" sz="2000" dirty="0" err="1"/>
              <a:t>κοπρανοφάγων</a:t>
            </a:r>
            <a:r>
              <a:rPr lang="el-GR" sz="2000" dirty="0"/>
              <a:t> </a:t>
            </a:r>
            <a:r>
              <a:rPr lang="el-GR" sz="2000" dirty="0" smtClean="0"/>
              <a:t>εντόμων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62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2"/>
          <a:srcRect l="29617" t="5781" r="30291" b="6531"/>
          <a:stretch/>
        </p:blipFill>
        <p:spPr bwMode="auto">
          <a:xfrm>
            <a:off x="1907704" y="408535"/>
            <a:ext cx="5256584" cy="504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716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991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900" b="1" dirty="0" smtClean="0"/>
              <a:t>ΕΛΕΓΧΟΣ ΤΩΝ ΣΑΛΜΟΝΕΛΩΣΕΩΝ</a:t>
            </a:r>
          </a:p>
          <a:p>
            <a:r>
              <a:rPr lang="el-GR" sz="1900" dirty="0" smtClean="0"/>
              <a:t>Στρατηγική μετακίνησης</a:t>
            </a:r>
          </a:p>
          <a:p>
            <a:r>
              <a:rPr lang="el-GR" sz="1900" dirty="0" smtClean="0"/>
              <a:t>2 </a:t>
            </a:r>
            <a:r>
              <a:rPr lang="el-GR" sz="1900" dirty="0"/>
              <a:t>ή </a:t>
            </a:r>
            <a:r>
              <a:rPr lang="el-GR" sz="1900" dirty="0" smtClean="0"/>
              <a:t>3 κτίρια </a:t>
            </a:r>
            <a:r>
              <a:rPr lang="el-GR" sz="1900" dirty="0"/>
              <a:t>πάχυνσης σε διαφορετικά </a:t>
            </a:r>
            <a:r>
              <a:rPr lang="el-GR" sz="1900" dirty="0" smtClean="0"/>
              <a:t>μέρη </a:t>
            </a:r>
          </a:p>
          <a:p>
            <a:r>
              <a:rPr lang="el-GR" sz="1900" dirty="0"/>
              <a:t>Σ</a:t>
            </a:r>
            <a:r>
              <a:rPr lang="el-GR" sz="1900" dirty="0" smtClean="0"/>
              <a:t>ύστημα </a:t>
            </a:r>
            <a:r>
              <a:rPr lang="el-GR" sz="1900" dirty="0"/>
              <a:t>διαχείρισης όλα μέσα όλα </a:t>
            </a:r>
            <a:r>
              <a:rPr lang="el-GR" sz="1900" dirty="0" smtClean="0"/>
              <a:t>έξω</a:t>
            </a:r>
            <a:endParaRPr lang="el-GR" sz="1900" dirty="0"/>
          </a:p>
          <a:p>
            <a:r>
              <a:rPr lang="el-GR" sz="1900" dirty="0"/>
              <a:t>Ε</a:t>
            </a:r>
            <a:r>
              <a:rPr lang="el-GR" sz="1900" dirty="0" smtClean="0"/>
              <a:t>ξονυχιστικός </a:t>
            </a:r>
            <a:r>
              <a:rPr lang="el-GR" sz="1900" dirty="0"/>
              <a:t>καθαρισμός και </a:t>
            </a:r>
            <a:r>
              <a:rPr lang="el-GR" sz="1900" dirty="0" smtClean="0"/>
              <a:t>απολύμανση</a:t>
            </a:r>
          </a:p>
          <a:p>
            <a:r>
              <a:rPr lang="el-GR" sz="1900" dirty="0"/>
              <a:t>Μ</a:t>
            </a:r>
            <a:r>
              <a:rPr lang="el-GR" sz="1900" dirty="0" smtClean="0"/>
              <a:t>εταλλικά </a:t>
            </a:r>
            <a:r>
              <a:rPr lang="el-GR" sz="1900" dirty="0" err="1"/>
              <a:t>σχαρωτά</a:t>
            </a:r>
            <a:r>
              <a:rPr lang="el-GR" sz="1900" dirty="0"/>
              <a:t> </a:t>
            </a:r>
            <a:r>
              <a:rPr lang="el-GR" sz="1900" dirty="0" smtClean="0"/>
              <a:t>δάπεδα </a:t>
            </a:r>
          </a:p>
          <a:p>
            <a:r>
              <a:rPr lang="el-GR" sz="1900" dirty="0" smtClean="0"/>
              <a:t>Διαφυγή καναλιών </a:t>
            </a:r>
            <a:r>
              <a:rPr lang="el-GR" sz="1900" dirty="0"/>
              <a:t>ανά </a:t>
            </a:r>
            <a:r>
              <a:rPr lang="el-GR" sz="1900" dirty="0" smtClean="0"/>
              <a:t>θάλαμο</a:t>
            </a:r>
          </a:p>
          <a:p>
            <a:r>
              <a:rPr lang="el-GR" sz="1900" dirty="0"/>
              <a:t>Α</a:t>
            </a:r>
            <a:r>
              <a:rPr lang="el-GR" sz="1900" dirty="0" smtClean="0"/>
              <a:t>ποτελεσματική </a:t>
            </a:r>
            <a:r>
              <a:rPr lang="el-GR" sz="1900" dirty="0"/>
              <a:t>καταπολέμηση </a:t>
            </a:r>
            <a:r>
              <a:rPr lang="el-GR" sz="1900" dirty="0" smtClean="0"/>
              <a:t>ποντικιών</a:t>
            </a:r>
          </a:p>
          <a:p>
            <a:r>
              <a:rPr lang="el-GR" sz="1900" dirty="0" smtClean="0"/>
              <a:t>Διασφάλιση πλεγμάτων </a:t>
            </a:r>
            <a:r>
              <a:rPr lang="el-GR" sz="1900" dirty="0"/>
              <a:t>για την αποτροπή εισόδου </a:t>
            </a:r>
            <a:r>
              <a:rPr lang="el-GR" sz="1900" dirty="0" smtClean="0"/>
              <a:t>πτηνών </a:t>
            </a:r>
          </a:p>
          <a:p>
            <a:r>
              <a:rPr lang="el-GR" sz="1900" dirty="0"/>
              <a:t>Α</a:t>
            </a:r>
            <a:r>
              <a:rPr lang="el-GR" sz="1900" dirty="0" smtClean="0"/>
              <a:t>πολυμαντικές </a:t>
            </a:r>
            <a:r>
              <a:rPr lang="el-GR" sz="1900" dirty="0"/>
              <a:t>λεκάνες για </a:t>
            </a:r>
            <a:r>
              <a:rPr lang="el-GR" sz="1900" dirty="0" smtClean="0"/>
              <a:t>τους εργαζόμενους</a:t>
            </a:r>
            <a:endParaRPr lang="el-GR" sz="1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909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Λεπτοσπείρωση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Είναι λοιμώδης νόσος που οφείλεται σε </a:t>
            </a:r>
            <a:r>
              <a:rPr lang="el-GR" sz="2000" dirty="0" err="1"/>
              <a:t>ορότυπους</a:t>
            </a:r>
            <a:r>
              <a:rPr lang="el-GR" sz="2000" dirty="0"/>
              <a:t> του γένους </a:t>
            </a:r>
            <a:r>
              <a:rPr lang="el-GR" sz="2000" dirty="0" err="1"/>
              <a:t>Leptospira</a:t>
            </a:r>
            <a:r>
              <a:rPr lang="el-GR" sz="2000" dirty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προσβάλλει </a:t>
            </a:r>
            <a:r>
              <a:rPr lang="el-GR" sz="2000" dirty="0"/>
              <a:t>όλα σχεδόν τα ζώα αλλά και τον άνθρωπο με </a:t>
            </a:r>
            <a:r>
              <a:rPr lang="el-GR" sz="2000" dirty="0" smtClean="0"/>
              <a:t>κύριο</a:t>
            </a:r>
            <a:r>
              <a:rPr lang="en-US" sz="2000" dirty="0" smtClean="0"/>
              <a:t> </a:t>
            </a:r>
            <a:r>
              <a:rPr lang="el-GR" sz="2000" dirty="0" smtClean="0"/>
              <a:t>σύμπτωμα τον</a:t>
            </a:r>
            <a:r>
              <a:rPr lang="en-US" sz="2000" dirty="0" smtClean="0"/>
              <a:t> </a:t>
            </a:r>
            <a:r>
              <a:rPr lang="el-GR" sz="2000" dirty="0" smtClean="0"/>
              <a:t>ίκτερο</a:t>
            </a:r>
            <a:r>
              <a:rPr lang="el-GR" sz="2000" dirty="0"/>
              <a:t>, αιμορραγία, αποβολές. Στον άνθρωπο προκαλεί τη νόσο του </a:t>
            </a:r>
            <a:r>
              <a:rPr lang="el-GR" sz="2000" dirty="0" err="1"/>
              <a:t>Weil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λεπτοσπείρωση</a:t>
            </a:r>
            <a:r>
              <a:rPr lang="el-GR" sz="2000" dirty="0"/>
              <a:t> οφείλεται σε διάφορους </a:t>
            </a:r>
            <a:r>
              <a:rPr lang="el-GR" sz="2000" dirty="0" err="1"/>
              <a:t>ορότυπους</a:t>
            </a:r>
            <a:r>
              <a:rPr lang="el-GR" sz="2000" dirty="0"/>
              <a:t> όπως </a:t>
            </a:r>
            <a:r>
              <a:rPr lang="el-GR" sz="2000" dirty="0" err="1" smtClean="0"/>
              <a:t>Leptospira</a:t>
            </a:r>
            <a:r>
              <a:rPr lang="en-US" sz="2000" dirty="0"/>
              <a:t> </a:t>
            </a:r>
            <a:r>
              <a:rPr lang="en-US" sz="2000" dirty="0" err="1" smtClean="0"/>
              <a:t>icterohaemorrhagiae</a:t>
            </a:r>
            <a:r>
              <a:rPr lang="en-US" sz="2000" dirty="0"/>
              <a:t>, L. </a:t>
            </a:r>
            <a:r>
              <a:rPr lang="en-US" sz="2000" dirty="0" err="1"/>
              <a:t>canicola</a:t>
            </a:r>
            <a:r>
              <a:rPr lang="en-US" sz="2000" dirty="0" smtClean="0"/>
              <a:t>.</a:t>
            </a:r>
            <a:r>
              <a:rPr lang="el-GR" sz="2000" dirty="0"/>
              <a:t> Καταστρέφονται στους 45οC επί </a:t>
            </a:r>
            <a:r>
              <a:rPr lang="el-GR" sz="2000" dirty="0" smtClean="0"/>
              <a:t>30</a:t>
            </a:r>
            <a:r>
              <a:rPr lang="en-US" sz="2000" dirty="0" smtClean="0"/>
              <a:t> </a:t>
            </a:r>
            <a:r>
              <a:rPr lang="el-GR" sz="2000" dirty="0" err="1" smtClean="0"/>
              <a:t>min</a:t>
            </a:r>
            <a:r>
              <a:rPr lang="el-GR" sz="2000" dirty="0" smtClean="0"/>
              <a:t> </a:t>
            </a:r>
            <a:r>
              <a:rPr lang="el-GR" sz="2000" dirty="0"/>
              <a:t>στη ξηρασία και στη δράση γενικά των </a:t>
            </a:r>
            <a:r>
              <a:rPr lang="el-GR" sz="2000" dirty="0" err="1"/>
              <a:t>φυσικοπεριβαλλοντικών</a:t>
            </a:r>
            <a:r>
              <a:rPr lang="el-GR" sz="2000" dirty="0"/>
              <a:t> </a:t>
            </a:r>
            <a:r>
              <a:rPr lang="el-GR" sz="2000" dirty="0" smtClean="0"/>
              <a:t>παραγόντων,</a:t>
            </a:r>
            <a:r>
              <a:rPr lang="en-US" sz="2000" dirty="0" smtClean="0"/>
              <a:t> </a:t>
            </a:r>
            <a:r>
              <a:rPr lang="el-GR" sz="2000" dirty="0" smtClean="0"/>
              <a:t>στη </a:t>
            </a:r>
            <a:r>
              <a:rPr lang="el-GR" sz="2000" dirty="0"/>
              <a:t>δράση του χλωρίου και των οξέων. Διατηρούνται στο νερό επί 3–4 </a:t>
            </a:r>
            <a:r>
              <a:rPr lang="el-GR" sz="2000" dirty="0" smtClean="0"/>
              <a:t>εβδομάδες</a:t>
            </a:r>
            <a:r>
              <a:rPr lang="en-US" sz="2000" dirty="0" smtClean="0"/>
              <a:t> </a:t>
            </a:r>
            <a:r>
              <a:rPr lang="el-GR" sz="2000" dirty="0" smtClean="0"/>
              <a:t>καθώς </a:t>
            </a:r>
            <a:r>
              <a:rPr lang="el-GR" sz="2000" dirty="0"/>
              <a:t>και στην ιλύ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8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Λεπτοσπείρωση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388" y="1353344"/>
            <a:ext cx="7931224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Η μόλυνση γίνεται από το στόμα, με άμεση επαφή, με λύση συνεχείας, ή και</a:t>
            </a:r>
            <a:r>
              <a:rPr lang="en-US" sz="2000" dirty="0"/>
              <a:t> </a:t>
            </a:r>
            <a:r>
              <a:rPr lang="el-GR" sz="2000" dirty="0"/>
              <a:t>από τον πλακούντα, καθώς και από τους βλεννογόνους. Πολλαπλασιάζονται στο</a:t>
            </a:r>
            <a:r>
              <a:rPr lang="en-US" sz="2000" dirty="0"/>
              <a:t> </a:t>
            </a:r>
            <a:r>
              <a:rPr lang="el-GR" sz="2000" dirty="0"/>
              <a:t>πλάσμα του αίματος και στα μεσοκυττάρια διαστήματα των ιστών (ήπατος, νεφρών).</a:t>
            </a:r>
            <a:r>
              <a:rPr lang="en-US" sz="2000" dirty="0"/>
              <a:t> </a:t>
            </a:r>
            <a:r>
              <a:rPr lang="el-GR" sz="2000" dirty="0"/>
              <a:t>Η παρουσία της </a:t>
            </a:r>
            <a:r>
              <a:rPr lang="el-GR" sz="2000" dirty="0" err="1"/>
              <a:t>λεπτόσπειρας</a:t>
            </a:r>
            <a:r>
              <a:rPr lang="el-GR" sz="2000" dirty="0"/>
              <a:t> προκαλεί</a:t>
            </a:r>
            <a:r>
              <a:rPr lang="en-US" sz="2000" dirty="0"/>
              <a:t> </a:t>
            </a:r>
            <a:r>
              <a:rPr lang="el-GR" sz="2000" dirty="0"/>
              <a:t>νέκρωση του επιθηλίου και οξεία, </a:t>
            </a:r>
            <a:r>
              <a:rPr lang="el-GR" sz="2000" dirty="0" err="1"/>
              <a:t>υποξεία</a:t>
            </a:r>
            <a:r>
              <a:rPr lang="el-GR" sz="2000" dirty="0"/>
              <a:t> ή χρόνια διάμεση νεφρίτιδα. Αυτή</a:t>
            </a:r>
            <a:r>
              <a:rPr lang="en-US" sz="2000" dirty="0"/>
              <a:t> </a:t>
            </a:r>
            <a:r>
              <a:rPr lang="el-GR" sz="2000" dirty="0"/>
              <a:t>απολήγει σε ουραιμία, </a:t>
            </a:r>
            <a:r>
              <a:rPr lang="el-GR" sz="2000" dirty="0" err="1"/>
              <a:t>ολιγουρία</a:t>
            </a:r>
            <a:r>
              <a:rPr lang="el-GR" sz="2000" dirty="0"/>
              <a:t>, </a:t>
            </a:r>
            <a:r>
              <a:rPr lang="el-GR" sz="2000" dirty="0" err="1"/>
              <a:t>ανουρία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99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Λεπτοσπείρωση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ΕΠΙΖΩΟΤΙΟΛΟΓΙΑ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Οι πηγές </a:t>
            </a:r>
            <a:r>
              <a:rPr lang="el-GR" sz="2000" dirty="0"/>
              <a:t>– </a:t>
            </a:r>
            <a:r>
              <a:rPr lang="el-GR" sz="2000" dirty="0" smtClean="0"/>
              <a:t>εστίες είναι </a:t>
            </a:r>
            <a:r>
              <a:rPr lang="el-GR" sz="2000" dirty="0"/>
              <a:t>διάφορα είδη μυών και </a:t>
            </a:r>
            <a:r>
              <a:rPr lang="el-GR" sz="2000" dirty="0" err="1" smtClean="0"/>
              <a:t>επιμύων</a:t>
            </a:r>
            <a:r>
              <a:rPr lang="el-GR" sz="2000" dirty="0" smtClean="0"/>
              <a:t>, </a:t>
            </a:r>
            <a:r>
              <a:rPr lang="el-GR" sz="2000" dirty="0"/>
              <a:t>οι </a:t>
            </a:r>
            <a:r>
              <a:rPr lang="el-GR" sz="2000" dirty="0" err="1"/>
              <a:t>επίμυες</a:t>
            </a:r>
            <a:r>
              <a:rPr lang="el-GR" sz="2000" dirty="0"/>
              <a:t> των αγρών, ο σκύλος για το είδος L. </a:t>
            </a:r>
            <a:r>
              <a:rPr lang="en-US" sz="2000" dirty="0" smtClean="0"/>
              <a:t>C</a:t>
            </a:r>
            <a:r>
              <a:rPr lang="el-GR" sz="2000" dirty="0" err="1" smtClean="0"/>
              <a:t>anicola</a:t>
            </a:r>
            <a:r>
              <a:rPr lang="el-GR" sz="2000" dirty="0" smtClean="0"/>
              <a:t>, </a:t>
            </a:r>
            <a:r>
              <a:rPr lang="el-GR" sz="2000" dirty="0"/>
              <a:t>οι χοίροι και τα βοοειδή για το είδος L. </a:t>
            </a:r>
            <a:r>
              <a:rPr lang="en-US" sz="2000" dirty="0" smtClean="0"/>
              <a:t>P</a:t>
            </a:r>
            <a:r>
              <a:rPr lang="el-GR" sz="2000" dirty="0" err="1" smtClean="0"/>
              <a:t>omona</a:t>
            </a:r>
            <a:r>
              <a:rPr lang="el-GR" sz="2000" dirty="0" smtClean="0"/>
              <a:t>. </a:t>
            </a:r>
            <a:r>
              <a:rPr lang="el-GR" sz="2000" dirty="0"/>
              <a:t>Επίσης τα ακάθαρτα νερά και </a:t>
            </a:r>
            <a:r>
              <a:rPr lang="el-GR" sz="2000" dirty="0" smtClean="0"/>
              <a:t>η λάσπη </a:t>
            </a:r>
            <a:r>
              <a:rPr lang="el-GR" sz="2000" dirty="0"/>
              <a:t>στους ορυζώνες και τα αρδευτικά κανάλια, που μολύνθηκαν με ούρα, </a:t>
            </a:r>
            <a:r>
              <a:rPr lang="el-GR" sz="2000" dirty="0" smtClean="0"/>
              <a:t>καθώς και </a:t>
            </a:r>
            <a:r>
              <a:rPr lang="el-GR" sz="2000" dirty="0"/>
              <a:t>τρόφιμα που μολύνθηκαν με ούρα ή κόπρανα </a:t>
            </a:r>
            <a:r>
              <a:rPr lang="el-GR" sz="2000" dirty="0" err="1"/>
              <a:t>μικροβιοφορέων</a:t>
            </a:r>
            <a:r>
              <a:rPr lang="el-GR" sz="2000" dirty="0"/>
              <a:t> ποντικών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ΠΡΟΛΗΨΗ</a:t>
            </a:r>
          </a:p>
          <a:p>
            <a:pPr marL="0" indent="0">
              <a:buNone/>
            </a:pPr>
            <a:r>
              <a:rPr lang="el-GR" sz="2000" dirty="0"/>
              <a:t>Βασίζεται κύρια στους εμβολιασμούς με </a:t>
            </a:r>
            <a:r>
              <a:rPr lang="el-GR" sz="2000" dirty="0" err="1"/>
              <a:t>μονοδύναμα</a:t>
            </a:r>
            <a:r>
              <a:rPr lang="el-GR" sz="2000" dirty="0"/>
              <a:t> ή πολυδύναμα </a:t>
            </a:r>
            <a:r>
              <a:rPr lang="el-GR" sz="2000" dirty="0" smtClean="0"/>
              <a:t>εμβόλια. Για </a:t>
            </a:r>
            <a:r>
              <a:rPr lang="el-GR" sz="2000" dirty="0"/>
              <a:t>την προφύλαξη από τις </a:t>
            </a:r>
            <a:r>
              <a:rPr lang="el-GR" sz="2000" dirty="0" err="1"/>
              <a:t>λεπτοσπειρώσεις</a:t>
            </a:r>
            <a:r>
              <a:rPr lang="el-GR" sz="2000" dirty="0"/>
              <a:t> πρέπει επιπρόσθετα να </a:t>
            </a:r>
            <a:r>
              <a:rPr lang="el-GR" sz="2000" dirty="0" smtClean="0"/>
              <a:t>εφαρμόζεται καταπολέμηση των </a:t>
            </a:r>
            <a:r>
              <a:rPr lang="el-GR" sz="2000" dirty="0" err="1"/>
              <a:t>επιμύων</a:t>
            </a:r>
            <a:r>
              <a:rPr lang="el-GR" sz="2000" dirty="0"/>
              <a:t>, αποξήρανση μολυσμένων συλλογών νερού.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27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Λεπτοσπείρωση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ΔΗΜΟΣΙΑ </a:t>
            </a:r>
            <a:r>
              <a:rPr lang="el-GR" sz="2000" b="1" dirty="0" smtClean="0"/>
              <a:t>ΥΓΕΙΑ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λεπτόσπειρα</a:t>
            </a:r>
            <a:r>
              <a:rPr lang="el-GR" sz="2000" dirty="0"/>
              <a:t> δε μεταδίδεται από άνθρωπο σε </a:t>
            </a:r>
            <a:r>
              <a:rPr lang="el-GR" sz="2000" dirty="0" smtClean="0"/>
              <a:t>άνθρωπο.</a:t>
            </a:r>
            <a:r>
              <a:rPr lang="el-GR" sz="2000" dirty="0"/>
              <a:t> </a:t>
            </a:r>
            <a:r>
              <a:rPr lang="el-GR" sz="2000" dirty="0" smtClean="0"/>
              <a:t>Κατάλληλη </a:t>
            </a:r>
            <a:r>
              <a:rPr lang="el-GR" sz="2000" dirty="0"/>
              <a:t>πύλη εισόδου είναι </a:t>
            </a:r>
            <a:r>
              <a:rPr lang="el-GR" sz="2000" dirty="0" smtClean="0"/>
              <a:t>η λύση του </a:t>
            </a:r>
            <a:r>
              <a:rPr lang="el-GR" sz="2000" dirty="0"/>
              <a:t>δέρματος ή το στόμα και </a:t>
            </a:r>
            <a:r>
              <a:rPr lang="el-GR" sz="2000" dirty="0" smtClean="0"/>
              <a:t>οι βλεννογόνοι.</a:t>
            </a:r>
          </a:p>
          <a:p>
            <a:pPr marL="0" indent="0">
              <a:buNone/>
            </a:pPr>
            <a:r>
              <a:rPr lang="el-GR" sz="2000" dirty="0" smtClean="0"/>
              <a:t> Οι </a:t>
            </a:r>
            <a:r>
              <a:rPr lang="el-GR" sz="2000" dirty="0" err="1"/>
              <a:t>λεπτόσπειρες</a:t>
            </a:r>
            <a:r>
              <a:rPr lang="el-GR" sz="2000" dirty="0"/>
              <a:t> προκαλούν διάφορα κλινικά σύνδρομα, όπως τη νόσο </a:t>
            </a:r>
            <a:r>
              <a:rPr lang="el-GR" sz="2000" dirty="0" smtClean="0"/>
              <a:t>του </a:t>
            </a:r>
            <a:r>
              <a:rPr lang="el-GR" sz="2000" dirty="0" err="1" smtClean="0"/>
              <a:t>Weil</a:t>
            </a:r>
            <a:r>
              <a:rPr lang="el-GR" sz="2000" dirty="0" smtClean="0"/>
              <a:t> </a:t>
            </a:r>
            <a:r>
              <a:rPr lang="el-GR" sz="2000" dirty="0"/>
              <a:t>ή </a:t>
            </a:r>
            <a:r>
              <a:rPr lang="el-GR" sz="2000" dirty="0" err="1"/>
              <a:t>ικτεροαιμορραγική</a:t>
            </a:r>
            <a:r>
              <a:rPr lang="el-GR" sz="2000" dirty="0"/>
              <a:t> </a:t>
            </a:r>
            <a:r>
              <a:rPr lang="el-GR" sz="2000" dirty="0" err="1"/>
              <a:t>σπειροχαίτωση</a:t>
            </a:r>
            <a:r>
              <a:rPr lang="el-GR" sz="2000" dirty="0"/>
              <a:t>, τον εφήμερο πυρετό. </a:t>
            </a:r>
            <a:r>
              <a:rPr lang="el-GR" sz="2000" dirty="0" smtClean="0"/>
              <a:t>Προσβάλλουν </a:t>
            </a:r>
            <a:r>
              <a:rPr lang="el-GR" sz="2000" dirty="0"/>
              <a:t>το ήπαρ με αποτέλεσμα την εμφάνιση ίκτερου, όπως και τα νεφρά </a:t>
            </a:r>
            <a:r>
              <a:rPr lang="el-GR" sz="2000" dirty="0" smtClean="0"/>
              <a:t>με αποτέλεσμα </a:t>
            </a:r>
            <a:r>
              <a:rPr lang="el-GR" sz="2000" dirty="0"/>
              <a:t>οξεία ή χρόνια νεφρική ανεπάρκεια και το Κ.Ν.Σ</a:t>
            </a:r>
            <a:r>
              <a:rPr lang="el-GR" sz="2000" dirty="0" smtClean="0"/>
              <a:t>.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Για </a:t>
            </a:r>
            <a:r>
              <a:rPr lang="el-GR" sz="2000" dirty="0"/>
              <a:t>τη θεραπεία χορηγούνται αντιβιοτικά, που έχουν καλά αποτελέσματα </a:t>
            </a:r>
            <a:r>
              <a:rPr lang="el-GR" sz="2000" dirty="0" smtClean="0"/>
              <a:t>όταν δοθούν </a:t>
            </a:r>
            <a:r>
              <a:rPr lang="el-GR" sz="2000" dirty="0"/>
              <a:t>στην </a:t>
            </a:r>
            <a:r>
              <a:rPr lang="el-GR" sz="2000" dirty="0" smtClean="0"/>
              <a:t>αρχή. Προληπτικά</a:t>
            </a:r>
            <a:r>
              <a:rPr lang="el-GR" sz="2000" dirty="0"/>
              <a:t>, απομόνωση του αρρώστου, μυοκτονία των </a:t>
            </a:r>
            <a:r>
              <a:rPr lang="el-GR" sz="2000" dirty="0" err="1"/>
              <a:t>επιμύων</a:t>
            </a:r>
            <a:r>
              <a:rPr lang="el-GR" sz="2000" dirty="0"/>
              <a:t> </a:t>
            </a:r>
            <a:r>
              <a:rPr lang="el-GR" sz="2000" dirty="0" smtClean="0"/>
              <a:t>των υπονόμων </a:t>
            </a:r>
            <a:r>
              <a:rPr lang="el-GR" sz="2000" dirty="0"/>
              <a:t>και απολύμανση και ανανέωση του νερού δεξαμενών κολύμβησης.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39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latin typeface="Arial,Bold"/>
              </a:rPr>
              <a:t>Μυκοτοξικώσεις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Είναι </a:t>
            </a:r>
            <a:r>
              <a:rPr lang="el-GR" sz="2000" dirty="0" err="1"/>
              <a:t>τοξικώσεις</a:t>
            </a:r>
            <a:r>
              <a:rPr lang="el-GR" sz="2000" dirty="0"/>
              <a:t> που οφείλονται σε ορισμένες τοξίνες που τις </a:t>
            </a:r>
            <a:r>
              <a:rPr lang="el-GR" sz="2000" dirty="0" smtClean="0"/>
              <a:t>παράγουν μερικά </a:t>
            </a:r>
            <a:r>
              <a:rPr lang="el-GR" sz="2000" dirty="0"/>
              <a:t>είδη μυκήτων. Η νόσος προέρχεται κυρίως από την κατανάλωση </a:t>
            </a:r>
            <a:r>
              <a:rPr lang="el-GR" sz="2000" dirty="0" smtClean="0"/>
              <a:t>τροφών (δημητριακά</a:t>
            </a:r>
            <a:r>
              <a:rPr lang="el-GR" sz="2000" dirty="0"/>
              <a:t>, σόγια) που είναι μολυσμένες με τοξίνες των </a:t>
            </a:r>
            <a:r>
              <a:rPr lang="el-GR" sz="2000" dirty="0" smtClean="0"/>
              <a:t>υπεύθυνων </a:t>
            </a:r>
            <a:r>
              <a:rPr lang="el-GR" sz="2000" dirty="0"/>
              <a:t>μυκήτων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Είναι τοξίνες που παράγονται κυρίως από τρία γένη μυκήτων </a:t>
            </a:r>
            <a:r>
              <a:rPr lang="el-GR" sz="2000" b="1" dirty="0" err="1" smtClean="0"/>
              <a:t>Aspergillus</a:t>
            </a:r>
            <a:r>
              <a:rPr lang="el-GR" sz="2000" b="1" dirty="0" smtClean="0"/>
              <a:t>, </a:t>
            </a:r>
            <a:r>
              <a:rPr lang="en-US" sz="2000" b="1" dirty="0" err="1" smtClean="0"/>
              <a:t>Penicillium</a:t>
            </a:r>
            <a:r>
              <a:rPr lang="en-US" sz="2000" b="1" dirty="0" smtClean="0"/>
              <a:t> </a:t>
            </a:r>
            <a:r>
              <a:rPr lang="el-GR" sz="2000" b="1" dirty="0"/>
              <a:t>και </a:t>
            </a:r>
            <a:r>
              <a:rPr lang="en-US" sz="2000" b="1" dirty="0"/>
              <a:t>Fusarium (</a:t>
            </a:r>
            <a:r>
              <a:rPr lang="en-US" sz="2000" b="1" dirty="0" err="1"/>
              <a:t>Gibberella</a:t>
            </a:r>
            <a:r>
              <a:rPr lang="en-US" sz="2000" dirty="0" smtClean="0"/>
              <a:t>).</a:t>
            </a:r>
            <a:r>
              <a:rPr lang="el-GR" sz="2000" dirty="0" smtClean="0"/>
              <a:t> </a:t>
            </a:r>
            <a:r>
              <a:rPr lang="el-GR" sz="2000" dirty="0"/>
              <a:t>Ο </a:t>
            </a:r>
            <a:r>
              <a:rPr lang="en-US" sz="2000" dirty="0"/>
              <a:t>Aspergillus </a:t>
            </a:r>
            <a:r>
              <a:rPr lang="en-US" sz="2000" dirty="0" err="1"/>
              <a:t>flavus</a:t>
            </a:r>
            <a:r>
              <a:rPr lang="en-US" sz="2000" dirty="0"/>
              <a:t> </a:t>
            </a:r>
            <a:r>
              <a:rPr lang="el-GR" sz="2000" dirty="0"/>
              <a:t>παράγει </a:t>
            </a:r>
            <a:r>
              <a:rPr lang="el-GR" sz="2000" dirty="0" err="1" smtClean="0"/>
              <a:t>αφλατοξίνες</a:t>
            </a:r>
            <a:r>
              <a:rPr lang="el-GR" sz="2000" dirty="0" smtClean="0"/>
              <a:t>. </a:t>
            </a:r>
            <a:r>
              <a:rPr lang="el-GR" sz="2000" dirty="0"/>
              <a:t>Οι </a:t>
            </a:r>
            <a:r>
              <a:rPr lang="el-GR" sz="2000" dirty="0" err="1"/>
              <a:t>αφλατοξίνες</a:t>
            </a:r>
            <a:r>
              <a:rPr lang="el-GR" sz="2000" dirty="0"/>
              <a:t>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θερμοανθεκτικές</a:t>
            </a:r>
            <a:r>
              <a:rPr lang="el-GR" sz="2000" dirty="0" smtClean="0"/>
              <a:t> </a:t>
            </a:r>
            <a:r>
              <a:rPr lang="el-GR" sz="2000" dirty="0"/>
              <a:t>και αντέχουν πάνω από τη θερμοκρασία βρασμού του </a:t>
            </a:r>
            <a:r>
              <a:rPr lang="el-GR" sz="2000" dirty="0" smtClean="0"/>
              <a:t>νερού. Προκαλούν </a:t>
            </a:r>
            <a:r>
              <a:rPr lang="el-GR" sz="2000" dirty="0" err="1"/>
              <a:t>αφλατοξίνωση</a:t>
            </a:r>
            <a:r>
              <a:rPr lang="el-GR" sz="2000" dirty="0"/>
              <a:t> σε όλα τα θηλαστικά και φυσικά στον άνθρωπο.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9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  <a:latin typeface="Arial,Bold"/>
              </a:rPr>
              <a:t>Μυκοτοξικώσεις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ΧΑΡΑΚΤΗΡΙΣΤΙΚΑ ΜΥΚΟΤΟΞΙΝΩΝ</a:t>
            </a:r>
          </a:p>
          <a:p>
            <a:pPr marL="0" indent="0">
              <a:buNone/>
            </a:pPr>
            <a:r>
              <a:rPr lang="el-GR" sz="2000" dirty="0"/>
              <a:t>1. Είναι δευτερογενείς </a:t>
            </a:r>
            <a:r>
              <a:rPr lang="el-GR" sz="2000" dirty="0" err="1"/>
              <a:t>μεταβολίτες</a:t>
            </a:r>
            <a:r>
              <a:rPr lang="el-GR" sz="2000" dirty="0"/>
              <a:t> μυκήτων.</a:t>
            </a:r>
          </a:p>
          <a:p>
            <a:pPr marL="0" indent="0">
              <a:buNone/>
            </a:pPr>
            <a:r>
              <a:rPr lang="el-GR" sz="2000" dirty="0"/>
              <a:t>2. Περιλαμβάνουν ποικιλία ενώσεων και ευρύ φάσμα τοξικών επιδράσεων.</a:t>
            </a:r>
          </a:p>
          <a:p>
            <a:pPr marL="0" indent="0">
              <a:buNone/>
            </a:pPr>
            <a:r>
              <a:rPr lang="el-GR" sz="2000" dirty="0"/>
              <a:t>3. Έχουν μικρό Μ.Β., είναι μη </a:t>
            </a:r>
            <a:r>
              <a:rPr lang="el-GR" sz="2000" dirty="0" err="1"/>
              <a:t>αντιγονικές</a:t>
            </a:r>
            <a:r>
              <a:rPr lang="el-GR" sz="2000" dirty="0"/>
              <a:t> ενώσεις, ενεργές σε </a:t>
            </a:r>
            <a:r>
              <a:rPr lang="el-GR" sz="2000" dirty="0" smtClean="0"/>
              <a:t>μικρές συγκεντρώσεις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4. Η απουσία ανοσολογικής απάντησης σημαίνει πως η έκθεση </a:t>
            </a:r>
            <a:r>
              <a:rPr lang="el-GR" sz="2000" dirty="0" smtClean="0"/>
              <a:t>δεν προσφέρει </a:t>
            </a:r>
            <a:r>
              <a:rPr lang="el-GR" sz="2000" dirty="0"/>
              <a:t>προστασία.</a:t>
            </a:r>
          </a:p>
          <a:p>
            <a:pPr marL="0" indent="0">
              <a:buNone/>
            </a:pPr>
            <a:r>
              <a:rPr lang="el-GR" sz="2000" dirty="0"/>
              <a:t>5. Πολλές </a:t>
            </a:r>
            <a:r>
              <a:rPr lang="el-GR" sz="2000" dirty="0" err="1"/>
              <a:t>μυκοτοξίνες</a:t>
            </a:r>
            <a:r>
              <a:rPr lang="el-GR" sz="2000" dirty="0"/>
              <a:t> έχουν όργανα ή ιστούς στόχους (ήπαρ, </a:t>
            </a:r>
            <a:r>
              <a:rPr lang="el-GR" sz="2000" dirty="0" smtClean="0"/>
              <a:t>νευρικό σύστημα</a:t>
            </a:r>
            <a:r>
              <a:rPr lang="el-GR" sz="2000" dirty="0"/>
              <a:t>, </a:t>
            </a:r>
            <a:r>
              <a:rPr lang="el-GR" sz="2000" dirty="0" err="1"/>
              <a:t>νεφροί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l-GR" sz="2000" dirty="0"/>
              <a:t>6. Φάσμα κλινικών συμπτωμάτων. Εν δυνάμει </a:t>
            </a:r>
            <a:r>
              <a:rPr lang="el-GR" sz="2000" dirty="0" err="1"/>
              <a:t>καρκινογενείς</a:t>
            </a:r>
            <a:r>
              <a:rPr lang="el-GR" sz="2000" dirty="0"/>
              <a:t>, </a:t>
            </a:r>
            <a:r>
              <a:rPr lang="el-GR" sz="2000" dirty="0" err="1" smtClean="0"/>
              <a:t>μεταλλακτικοί</a:t>
            </a:r>
            <a:r>
              <a:rPr lang="el-GR" sz="2000" dirty="0" smtClean="0"/>
              <a:t>, </a:t>
            </a:r>
            <a:r>
              <a:rPr lang="el-GR" sz="2000" dirty="0" err="1" smtClean="0"/>
              <a:t>τερατογενείς</a:t>
            </a:r>
            <a:r>
              <a:rPr lang="el-GR" sz="2000" dirty="0" smtClean="0"/>
              <a:t> </a:t>
            </a:r>
            <a:r>
              <a:rPr lang="el-GR" sz="2000" dirty="0"/>
              <a:t>ή </a:t>
            </a:r>
            <a:r>
              <a:rPr lang="el-GR" sz="2000" dirty="0" err="1"/>
              <a:t>ανοσοκατασταλτικοί</a:t>
            </a:r>
            <a:r>
              <a:rPr lang="el-GR" sz="2000" dirty="0"/>
              <a:t> παράγοντες.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04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  <a:latin typeface="Arial,Bold"/>
              </a:rPr>
              <a:t>Μυκοτοξικώσεις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05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smtClean="0"/>
              <a:t>Ενότητα 7:</a:t>
            </a:r>
            <a:r>
              <a:rPr lang="en-US" sz="2800" dirty="0" smtClean="0"/>
              <a:t> </a:t>
            </a:r>
            <a:r>
              <a:rPr lang="el-GR" sz="2400" dirty="0"/>
              <a:t>ΛΟΙΜΩΔΗ ΝΟΣΗΜΑΤΑ ΤΩΝ ΖΩΩΝ </a:t>
            </a:r>
            <a:r>
              <a:rPr lang="el-GR" sz="2400" dirty="0" smtClean="0"/>
              <a:t>ΠΟΥ ΕΝΔΙΑΦΕΡΟΥΝ ΤΗ ΔΗΜΟΣΙΑ ΥΓΕΙΑ </a:t>
            </a:r>
            <a:r>
              <a:rPr lang="el-GR" sz="2400" dirty="0"/>
              <a:t>(ΜΕΡΟΣ 2</a:t>
            </a:r>
            <a:r>
              <a:rPr lang="el-GR" sz="2400" baseline="30000" dirty="0"/>
              <a:t>ο</a:t>
            </a:r>
            <a:r>
              <a:rPr lang="el-GR" sz="2400" dirty="0" smtClean="0"/>
              <a:t>)</a:t>
            </a:r>
            <a:endParaRPr lang="el-GR" sz="2400" dirty="0"/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88062"/>
            <a:ext cx="5544616" cy="53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Τοξοπλάσμωση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Η τοξοπλάσμωση του σκύλου είναι επίκτητη ή συγγενής λοίμωξη </a:t>
            </a:r>
            <a:r>
              <a:rPr lang="el-GR" sz="2000" dirty="0" smtClean="0"/>
              <a:t>που οφείλεται </a:t>
            </a:r>
            <a:r>
              <a:rPr lang="el-GR" sz="2000" dirty="0"/>
              <a:t>στο </a:t>
            </a:r>
            <a:r>
              <a:rPr lang="en-US" sz="2000" dirty="0"/>
              <a:t>Toxoplasma </a:t>
            </a:r>
            <a:r>
              <a:rPr lang="en-US" sz="2000" dirty="0" err="1"/>
              <a:t>gondii</a:t>
            </a:r>
            <a:r>
              <a:rPr lang="en-US" sz="2000" dirty="0" smtClean="0"/>
              <a:t>.</a:t>
            </a:r>
            <a:r>
              <a:rPr lang="el-GR" sz="2000" dirty="0"/>
              <a:t> Έχει ευρεία διάδοση και η διαδρομή της </a:t>
            </a:r>
            <a:r>
              <a:rPr lang="el-GR" sz="2000" dirty="0" smtClean="0"/>
              <a:t>είναι συνήθως </a:t>
            </a:r>
            <a:r>
              <a:rPr lang="el-GR" sz="2000" dirty="0" err="1"/>
              <a:t>ασυμπτωματική</a:t>
            </a:r>
            <a:r>
              <a:rPr lang="el-GR" sz="2000" dirty="0"/>
              <a:t>. Η νόσος συναντάται πιο συχνά με σχετικά </a:t>
            </a:r>
            <a:r>
              <a:rPr lang="el-GR" sz="2000" dirty="0" smtClean="0"/>
              <a:t>ασαφή συμπτωματολογία.</a:t>
            </a:r>
            <a:r>
              <a:rPr lang="el-GR" sz="2000" b="1" dirty="0"/>
              <a:t>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ΑΙΤΙΟΛΟΓΙΑ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Το </a:t>
            </a:r>
            <a:r>
              <a:rPr lang="el-GR" sz="2000" dirty="0" err="1"/>
              <a:t>Toxoplasma</a:t>
            </a:r>
            <a:r>
              <a:rPr lang="el-GR" sz="2000" dirty="0"/>
              <a:t> </a:t>
            </a:r>
            <a:r>
              <a:rPr lang="el-GR" sz="2000" dirty="0" err="1"/>
              <a:t>gondii</a:t>
            </a:r>
            <a:r>
              <a:rPr lang="el-GR" sz="2000" dirty="0"/>
              <a:t> ανήκει στα ενδοκυτταρικά </a:t>
            </a:r>
            <a:r>
              <a:rPr lang="el-GR" sz="2000" dirty="0" err="1"/>
              <a:t>ιστικά</a:t>
            </a:r>
            <a:r>
              <a:rPr lang="el-GR" sz="2000" dirty="0"/>
              <a:t> </a:t>
            </a:r>
            <a:r>
              <a:rPr lang="el-GR" sz="2000" dirty="0" smtClean="0"/>
              <a:t>πρωτόζωα. Καταστρέφεται </a:t>
            </a:r>
            <a:r>
              <a:rPr lang="el-GR" sz="2000" dirty="0"/>
              <a:t>στους 56οC στους 37οC σε 1–2 ημέρες, στη θερμοκρασία </a:t>
            </a:r>
            <a:r>
              <a:rPr lang="el-GR" sz="2000" dirty="0" smtClean="0"/>
              <a:t>του ψυγείου </a:t>
            </a:r>
            <a:r>
              <a:rPr lang="el-GR" sz="2000" dirty="0"/>
              <a:t>ή στο πτώμα σε 1–2 ημέρες και είναι ευαίσθητο στη </a:t>
            </a:r>
            <a:r>
              <a:rPr lang="el-GR" sz="2000" dirty="0" smtClean="0"/>
              <a:t>δράση </a:t>
            </a:r>
            <a:r>
              <a:rPr lang="el-GR" sz="2000" dirty="0" err="1" smtClean="0"/>
              <a:t>σαπώνων</a:t>
            </a:r>
            <a:r>
              <a:rPr lang="el-GR" sz="2000" dirty="0" smtClean="0"/>
              <a:t> και στην </a:t>
            </a:r>
            <a:r>
              <a:rPr lang="el-GR" sz="2000" dirty="0"/>
              <a:t>ξηρασία.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68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Τοξοπλάσμωση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784887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Ο σκύλος είναι ενδιάμεσος ξενιστής. Μολύνεται από το στόμα με </a:t>
            </a:r>
            <a:r>
              <a:rPr lang="el-GR" sz="2000" dirty="0" smtClean="0"/>
              <a:t>την πρόσληψη </a:t>
            </a:r>
            <a:r>
              <a:rPr lang="el-GR" sz="2000" dirty="0" err="1"/>
              <a:t>σποροφόρων</a:t>
            </a:r>
            <a:r>
              <a:rPr lang="el-GR" sz="2000" dirty="0"/>
              <a:t> </a:t>
            </a:r>
            <a:r>
              <a:rPr lang="el-GR" sz="2000" dirty="0" err="1"/>
              <a:t>ωοκύστεων</a:t>
            </a:r>
            <a:r>
              <a:rPr lang="el-GR" sz="2000" dirty="0"/>
              <a:t> ή </a:t>
            </a:r>
            <a:r>
              <a:rPr lang="el-GR" sz="2000" dirty="0" err="1"/>
              <a:t>ιστικών</a:t>
            </a:r>
            <a:r>
              <a:rPr lang="el-GR" sz="2000" dirty="0"/>
              <a:t> </a:t>
            </a:r>
            <a:r>
              <a:rPr lang="el-GR" sz="2000" dirty="0" err="1"/>
              <a:t>κύστεων</a:t>
            </a:r>
            <a:r>
              <a:rPr lang="el-GR" sz="2000" dirty="0"/>
              <a:t> και η λοίμωξη αρχίζει </a:t>
            </a:r>
            <a:r>
              <a:rPr lang="el-GR" sz="2000" dirty="0" smtClean="0"/>
              <a:t>από το </a:t>
            </a:r>
            <a:r>
              <a:rPr lang="el-GR" sz="2000" dirty="0"/>
              <a:t>έντερο. Μέσω των λεμφαγγείων φθάνουν στα </a:t>
            </a:r>
            <a:r>
              <a:rPr lang="el-GR" sz="2000" dirty="0" err="1"/>
              <a:t>λεμφογάγγλια</a:t>
            </a:r>
            <a:r>
              <a:rPr lang="el-GR" sz="2000" dirty="0"/>
              <a:t> κι από εκεί </a:t>
            </a:r>
            <a:r>
              <a:rPr lang="el-GR" sz="2000" dirty="0" smtClean="0"/>
              <a:t>στην κυκλοφορία </a:t>
            </a:r>
            <a:r>
              <a:rPr lang="el-GR" sz="2000" dirty="0"/>
              <a:t>του αίματος. Στα κύτταρα των διαφόρων ιστών το </a:t>
            </a:r>
            <a:r>
              <a:rPr lang="el-GR" sz="2000" dirty="0" smtClean="0"/>
              <a:t>τοξόπλασμα πολλαπλασιάζεται </a:t>
            </a:r>
            <a:r>
              <a:rPr lang="el-GR" sz="2000" dirty="0"/>
              <a:t>και στο τέλος το κύτταρο – ξενιστής σπάζει και τα </a:t>
            </a:r>
            <a:r>
              <a:rPr lang="el-GR" sz="2000" dirty="0" smtClean="0"/>
              <a:t>τοξοπλάσματα που </a:t>
            </a:r>
            <a:r>
              <a:rPr lang="el-GR" sz="2000" dirty="0"/>
              <a:t>απελευθερώνονται προσβάλλουν άλλα 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87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Τοξοπλάσμωση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33500"/>
            <a:ext cx="79928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ΣΥΜΠΤΩΜΑΤΟΛΟΓΙΑ</a:t>
            </a:r>
          </a:p>
          <a:p>
            <a:pPr marL="0" indent="0">
              <a:buNone/>
            </a:pPr>
            <a:r>
              <a:rPr lang="el-GR" sz="2000" dirty="0"/>
              <a:t>Πολύ μικρό ποσοστό των λοιμώξεων εκδηλώνεται με κλινικά συμπτώματα, </a:t>
            </a:r>
            <a:r>
              <a:rPr lang="el-GR" sz="2000" dirty="0" smtClean="0"/>
              <a:t>τα οποία </a:t>
            </a:r>
            <a:r>
              <a:rPr lang="el-GR" sz="2000" dirty="0"/>
              <a:t>δεν είναι χαρακτηριστικά και ανάλογα με την εντόπιση των </a:t>
            </a:r>
            <a:r>
              <a:rPr lang="el-GR" sz="2000" dirty="0" smtClean="0"/>
              <a:t>αλλοιώσεων παρατηρούνται</a:t>
            </a:r>
            <a:r>
              <a:rPr lang="el-GR" sz="2000" dirty="0"/>
              <a:t>: Πυρετός, δύσπνοια, πνευμονία, ανορεξία, έμετοι, </a:t>
            </a:r>
            <a:r>
              <a:rPr lang="el-GR" sz="2000" dirty="0" smtClean="0"/>
              <a:t>κατάπτωση, </a:t>
            </a:r>
            <a:r>
              <a:rPr lang="el-GR" sz="2000" dirty="0" err="1" smtClean="0"/>
              <a:t>απίσχνανση</a:t>
            </a:r>
            <a:r>
              <a:rPr lang="el-GR" sz="2000" dirty="0"/>
              <a:t>, διάρροια, αμυγδαλίτιδα, λεμφαδενίτιδα, ίκτερος ή </a:t>
            </a:r>
            <a:r>
              <a:rPr lang="el-GR" sz="2000" dirty="0" smtClean="0"/>
              <a:t>συμπτώματα εγκεφαλίτιδας</a:t>
            </a:r>
            <a:r>
              <a:rPr lang="el-GR" sz="2000" dirty="0"/>
              <a:t>. Η πορεία της νόσου διαρκεί 1–4 εβδομάδες και είναι δυνατό </a:t>
            </a:r>
            <a:r>
              <a:rPr lang="el-GR" sz="2000" dirty="0" smtClean="0"/>
              <a:t>να καταλήξει </a:t>
            </a:r>
            <a:r>
              <a:rPr lang="el-GR" sz="2000" dirty="0"/>
              <a:t>στο </a:t>
            </a:r>
            <a:r>
              <a:rPr lang="el-GR" sz="2000" dirty="0" smtClean="0"/>
              <a:t>θάνατο. Η </a:t>
            </a:r>
            <a:r>
              <a:rPr lang="el-GR" sz="2000" dirty="0"/>
              <a:t>συγγενής μόλυνση προκαλεί θάνατο και αποβολή των εμβρύων ή </a:t>
            </a:r>
            <a:r>
              <a:rPr lang="el-GR" sz="2000" dirty="0" smtClean="0"/>
              <a:t>γέννηση θνησιγενών </a:t>
            </a:r>
            <a:r>
              <a:rPr lang="el-GR" sz="2000" dirty="0"/>
              <a:t>ατόμων.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45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Τοξοπλάσμωση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Το </a:t>
            </a:r>
            <a:r>
              <a:rPr lang="el-GR" sz="2000" dirty="0" err="1"/>
              <a:t>T.gondii</a:t>
            </a:r>
            <a:r>
              <a:rPr lang="el-GR" sz="2000" dirty="0"/>
              <a:t> εμφανίζει κοσμοπολίτικη κατανομή και μολύνει όλα τα </a:t>
            </a:r>
            <a:r>
              <a:rPr lang="el-GR" sz="2000" dirty="0" smtClean="0"/>
              <a:t>θηλαστικά, τα </a:t>
            </a:r>
            <a:r>
              <a:rPr lang="el-GR" sz="2000" dirty="0"/>
              <a:t>πουλιά και τον άνθρωπο</a:t>
            </a:r>
            <a:r>
              <a:rPr lang="el-GR" sz="2000" dirty="0" smtClean="0"/>
              <a:t>. </a:t>
            </a:r>
            <a:r>
              <a:rPr lang="el-GR" sz="2000" dirty="0"/>
              <a:t>Κύρια δεξαμενή του παρασίτου στη φύση είναι η </a:t>
            </a:r>
            <a:r>
              <a:rPr lang="el-GR" sz="2000" dirty="0" smtClean="0"/>
              <a:t>γάτα. </a:t>
            </a:r>
            <a:r>
              <a:rPr lang="el-GR" sz="2000" dirty="0"/>
              <a:t>Η έλλειψη ειδικότητας ξενιστή του </a:t>
            </a:r>
            <a:r>
              <a:rPr lang="el-GR" sz="2000" dirty="0" err="1"/>
              <a:t>πρωτοζώου</a:t>
            </a:r>
            <a:r>
              <a:rPr lang="el-GR" sz="2000" dirty="0"/>
              <a:t> καθιστά σημαντική </a:t>
            </a:r>
            <a:r>
              <a:rPr lang="el-GR" sz="2000" dirty="0" smtClean="0"/>
              <a:t>τη μετάδοσή </a:t>
            </a:r>
            <a:r>
              <a:rPr lang="el-GR" sz="2000" dirty="0"/>
              <a:t>του από ξενιστή σε ξενιστή που μπορεί να </a:t>
            </a:r>
            <a:r>
              <a:rPr lang="el-GR" sz="2000" dirty="0" smtClean="0"/>
              <a:t>συμβεί: </a:t>
            </a:r>
            <a:r>
              <a:rPr lang="el-GR" sz="2000" b="1" dirty="0" smtClean="0"/>
              <a:t>α)</a:t>
            </a:r>
            <a:r>
              <a:rPr lang="el-GR" sz="2000" dirty="0" smtClean="0"/>
              <a:t> με </a:t>
            </a:r>
            <a:r>
              <a:rPr lang="el-GR" sz="2000" dirty="0"/>
              <a:t>σαρκοφαγία (</a:t>
            </a:r>
            <a:r>
              <a:rPr lang="el-GR" sz="2000" dirty="0" smtClean="0"/>
              <a:t>βρώση </a:t>
            </a:r>
            <a:r>
              <a:rPr lang="el-GR" sz="2000" dirty="0" err="1" smtClean="0"/>
              <a:t>βραδυζωιδίων</a:t>
            </a:r>
            <a:r>
              <a:rPr lang="el-GR" sz="2000" dirty="0"/>
              <a:t>, </a:t>
            </a:r>
            <a:r>
              <a:rPr lang="el-GR" sz="2000" dirty="0" err="1"/>
              <a:t>ταχυζωιδίων</a:t>
            </a:r>
            <a:r>
              <a:rPr lang="el-GR" sz="2000" dirty="0"/>
              <a:t> ή και των δύο</a:t>
            </a:r>
            <a:r>
              <a:rPr lang="el-GR" sz="2000" dirty="0" smtClean="0"/>
              <a:t>),</a:t>
            </a:r>
            <a:r>
              <a:rPr lang="el-GR" sz="2000" b="1" dirty="0" smtClean="0"/>
              <a:t>β)</a:t>
            </a:r>
            <a:r>
              <a:rPr lang="el-GR" sz="2000" dirty="0" smtClean="0"/>
              <a:t> με </a:t>
            </a:r>
            <a:r>
              <a:rPr lang="el-GR" sz="2000" dirty="0"/>
              <a:t>τα κόπρανα της γάτας (</a:t>
            </a:r>
            <a:r>
              <a:rPr lang="el-GR" sz="2000" dirty="0" err="1" smtClean="0"/>
              <a:t>σποροφόρες</a:t>
            </a:r>
            <a:r>
              <a:rPr lang="el-GR" sz="2000" dirty="0"/>
              <a:t> </a:t>
            </a:r>
            <a:r>
              <a:rPr lang="el-GR" sz="2000" dirty="0" err="1" smtClean="0"/>
              <a:t>ωοκύστεις</a:t>
            </a:r>
            <a:r>
              <a:rPr lang="el-GR" sz="2000" dirty="0" smtClean="0"/>
              <a:t>- </a:t>
            </a:r>
            <a:r>
              <a:rPr lang="el-GR" sz="2000" dirty="0"/>
              <a:t>φυτοφάγα) </a:t>
            </a:r>
            <a:r>
              <a:rPr lang="el-GR" sz="2000" dirty="0" smtClean="0"/>
              <a:t>και </a:t>
            </a:r>
            <a:r>
              <a:rPr lang="el-GR" sz="2000" b="1" dirty="0" smtClean="0"/>
              <a:t>γ)</a:t>
            </a:r>
            <a:r>
              <a:rPr lang="el-GR" sz="2000" dirty="0" smtClean="0"/>
              <a:t> </a:t>
            </a:r>
            <a:r>
              <a:rPr lang="el-GR" sz="2000" dirty="0"/>
              <a:t>με τη μόλυνση του εμβρύου μέσω του </a:t>
            </a:r>
            <a:r>
              <a:rPr lang="el-GR" sz="2000" dirty="0" smtClean="0"/>
              <a:t>πλακούντα (</a:t>
            </a:r>
            <a:r>
              <a:rPr lang="el-GR" sz="2000" dirty="0" err="1" smtClean="0"/>
              <a:t>τροφοζωίδια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00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Τοξοπλάσμωση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Παράγοντες </a:t>
            </a:r>
            <a:r>
              <a:rPr lang="el-GR" sz="2000" dirty="0"/>
              <a:t>που ευνοούν τη </a:t>
            </a:r>
            <a:r>
              <a:rPr lang="el-GR" sz="2000" dirty="0" smtClean="0"/>
              <a:t>λοίμωξη: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είδος </a:t>
            </a:r>
            <a:r>
              <a:rPr lang="el-GR" sz="2000" dirty="0" smtClean="0"/>
              <a:t>του ξενιστή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ηλικία του ξενιστή (τα νεαρά άτομα είναι πλέον ευαίσθητα</a:t>
            </a:r>
            <a:r>
              <a:rPr lang="el-GR" sz="2000" dirty="0" smtClean="0"/>
              <a:t>) 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κατάσταση </a:t>
            </a:r>
            <a:r>
              <a:rPr lang="el-GR" sz="2000" dirty="0" smtClean="0"/>
              <a:t>του ανοσοποιητικού </a:t>
            </a:r>
            <a:r>
              <a:rPr lang="el-GR" sz="2000" dirty="0"/>
              <a:t>συστήματος του </a:t>
            </a:r>
            <a:r>
              <a:rPr lang="el-GR" sz="2000" dirty="0" smtClean="0"/>
              <a:t>ξενιστή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λοιμογόνος δόση </a:t>
            </a:r>
            <a:endParaRPr lang="el-GR" sz="2000" dirty="0" smtClean="0"/>
          </a:p>
          <a:p>
            <a:r>
              <a:rPr lang="el-GR" sz="2000" dirty="0" smtClean="0"/>
              <a:t>το στέλεχος </a:t>
            </a:r>
            <a:r>
              <a:rPr lang="el-GR" sz="2000" dirty="0"/>
              <a:t>του </a:t>
            </a:r>
            <a:r>
              <a:rPr lang="el-GR" sz="2000" dirty="0" err="1"/>
              <a:t>πρωτοζώου</a:t>
            </a:r>
            <a:r>
              <a:rPr lang="el-GR" sz="2000" dirty="0"/>
              <a:t> </a:t>
            </a:r>
            <a:endParaRPr lang="el-GR" sz="2000" dirty="0" smtClean="0"/>
          </a:p>
          <a:p>
            <a:r>
              <a:rPr lang="el-GR" sz="2000" dirty="0" smtClean="0"/>
              <a:t>διαιτητικοί </a:t>
            </a:r>
            <a:r>
              <a:rPr lang="el-GR" sz="2000" dirty="0"/>
              <a:t>και κλιματολογικοί </a:t>
            </a:r>
            <a:r>
              <a:rPr lang="el-GR" sz="2000" dirty="0" smtClean="0"/>
              <a:t>παράγοντες</a:t>
            </a:r>
          </a:p>
          <a:p>
            <a:r>
              <a:rPr lang="el-GR" sz="2000" dirty="0"/>
              <a:t>ο</a:t>
            </a:r>
            <a:r>
              <a:rPr lang="el-GR" sz="2000" dirty="0" smtClean="0"/>
              <a:t>ι συνθήκες εκτροφής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85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Τοξοπλάσμωση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ΠΡΟΛΗΨΗ</a:t>
            </a:r>
          </a:p>
          <a:p>
            <a:pPr marL="0" indent="0">
              <a:buNone/>
            </a:pPr>
            <a:r>
              <a:rPr lang="el-GR" sz="2000" dirty="0" smtClean="0"/>
              <a:t>Η πρόληψη </a:t>
            </a:r>
            <a:r>
              <a:rPr lang="el-GR" sz="2000" dirty="0"/>
              <a:t>βασίζεται σε πρακτικά μέτρα διαχείρισης της </a:t>
            </a:r>
            <a:r>
              <a:rPr lang="el-GR" sz="2000" dirty="0" smtClean="0"/>
              <a:t>μονάδας (π.χ. </a:t>
            </a:r>
            <a:r>
              <a:rPr lang="el-GR" sz="2000" dirty="0"/>
              <a:t>απομάκρυνση γατών από μονάδες εκτροφής </a:t>
            </a:r>
            <a:r>
              <a:rPr lang="el-GR" sz="2000" dirty="0" smtClean="0"/>
              <a:t>ζώων, έλεγχο </a:t>
            </a:r>
            <a:r>
              <a:rPr lang="el-GR" sz="2000" dirty="0"/>
              <a:t>των ποντικών και αποκλεισμό </a:t>
            </a:r>
            <a:r>
              <a:rPr lang="el-GR" sz="2000" dirty="0" err="1"/>
              <a:t>αποφάγων</a:t>
            </a:r>
            <a:r>
              <a:rPr lang="el-GR" sz="2000" dirty="0"/>
              <a:t> ή άβραστων προϊόντων από </a:t>
            </a:r>
            <a:r>
              <a:rPr lang="el-GR" sz="2000" dirty="0" smtClean="0"/>
              <a:t>τη διατροφή </a:t>
            </a:r>
            <a:r>
              <a:rPr lang="el-GR" sz="2000" dirty="0"/>
              <a:t>των </a:t>
            </a:r>
            <a:r>
              <a:rPr lang="el-GR" sz="2000" dirty="0" smtClean="0"/>
              <a:t>ζώων) όπως </a:t>
            </a:r>
            <a:r>
              <a:rPr lang="el-GR" sz="2000" dirty="0"/>
              <a:t>και ισχυρής και ειδικής απολύμανσης με βάση την αμμωνία που </a:t>
            </a:r>
            <a:r>
              <a:rPr lang="el-GR" sz="2000" dirty="0" err="1" smtClean="0"/>
              <a:t>καταστρέφειτις</a:t>
            </a:r>
            <a:r>
              <a:rPr lang="el-GR" sz="2000" dirty="0" smtClean="0"/>
              <a:t> </a:t>
            </a:r>
            <a:r>
              <a:rPr lang="el-GR" sz="2000" dirty="0" err="1"/>
              <a:t>ωοκύστεις</a:t>
            </a:r>
            <a:r>
              <a:rPr lang="el-GR" sz="2000" dirty="0"/>
              <a:t> 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Το γάλα των αιγοπροβάτων θα πρέπει να παστεριώνεται ή να </a:t>
            </a:r>
            <a:r>
              <a:rPr lang="el-GR" sz="2000" dirty="0" err="1"/>
              <a:t>βράζεται</a:t>
            </a:r>
            <a:r>
              <a:rPr lang="el-GR" sz="2000" dirty="0"/>
              <a:t> </a:t>
            </a:r>
            <a:r>
              <a:rPr lang="el-GR" sz="2000" dirty="0" smtClean="0"/>
              <a:t>πριν την </a:t>
            </a:r>
            <a:r>
              <a:rPr lang="el-GR" sz="2000" dirty="0"/>
              <a:t>ανθρώπινη κατανάλωση. Επίσης το κρέας θα πρέπει να θερμαίνεται στους </a:t>
            </a:r>
            <a:r>
              <a:rPr lang="el-GR" sz="2000" dirty="0" smtClean="0"/>
              <a:t>70°C πριν </a:t>
            </a:r>
            <a:r>
              <a:rPr lang="el-GR" sz="2000" dirty="0"/>
              <a:t>την κατανάλωση από τον άνθρωπο και τα ζώα.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37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Εχινοκόκκωση</a:t>
            </a:r>
            <a:r>
              <a:rPr lang="el-GR" sz="2800" dirty="0"/>
              <a:t> - </a:t>
            </a:r>
            <a:r>
              <a:rPr lang="el-GR" sz="2800" dirty="0" err="1"/>
              <a:t>Υδατίδωση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00323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Ο </a:t>
            </a:r>
            <a:r>
              <a:rPr lang="el-GR" sz="2000" b="1" dirty="0"/>
              <a:t>εχινόκοκκος</a:t>
            </a:r>
            <a:r>
              <a:rPr lang="el-GR" sz="2000" dirty="0"/>
              <a:t> είναι μια ταινία (1-7mm), που αναπτύσσεται στο λεπτό </a:t>
            </a:r>
            <a:r>
              <a:rPr lang="el-GR" sz="2000" dirty="0" smtClean="0"/>
              <a:t>έντερο του </a:t>
            </a:r>
            <a:r>
              <a:rPr lang="el-GR" sz="2000" dirty="0"/>
              <a:t>σκύλου, του λύκου, του τσακαλιού και της αλεπούς, ενώ η </a:t>
            </a:r>
            <a:r>
              <a:rPr lang="el-GR" sz="2000" dirty="0" err="1"/>
              <a:t>προνυμφική</a:t>
            </a:r>
            <a:r>
              <a:rPr lang="el-GR" sz="2000" dirty="0"/>
              <a:t> </a:t>
            </a:r>
            <a:r>
              <a:rPr lang="el-GR" sz="2000" dirty="0" smtClean="0"/>
              <a:t>μορφή που </a:t>
            </a:r>
            <a:r>
              <a:rPr lang="el-GR" sz="2000" dirty="0"/>
              <a:t>λέγεται </a:t>
            </a:r>
            <a:r>
              <a:rPr lang="el-GR" sz="2000" dirty="0" err="1"/>
              <a:t>υδατίδα</a:t>
            </a:r>
            <a:r>
              <a:rPr lang="el-GR" sz="2000" dirty="0"/>
              <a:t> κύστη ή "</a:t>
            </a:r>
            <a:r>
              <a:rPr lang="el-GR" sz="2000" b="1" dirty="0" err="1"/>
              <a:t>εχινοκοκκική</a:t>
            </a:r>
            <a:r>
              <a:rPr lang="el-GR" sz="2000" b="1" dirty="0"/>
              <a:t> κύστη</a:t>
            </a:r>
            <a:r>
              <a:rPr lang="el-GR" sz="2000" dirty="0"/>
              <a:t>", αναπτύσσεται στο ήπαρ, </a:t>
            </a:r>
            <a:r>
              <a:rPr lang="el-GR" sz="2000" dirty="0" smtClean="0"/>
              <a:t>τους πνεύμονες </a:t>
            </a:r>
            <a:r>
              <a:rPr lang="el-GR" sz="2000" dirty="0"/>
              <a:t>και σε άλλα όργανα του ανθρώπου, του προβάτου, της αίγας, </a:t>
            </a:r>
            <a:r>
              <a:rPr lang="el-GR" sz="2000" dirty="0" smtClean="0"/>
              <a:t>των βοοειδών</a:t>
            </a:r>
            <a:r>
              <a:rPr lang="el-GR" sz="2000" dirty="0"/>
              <a:t>, του χοίρου, των </a:t>
            </a:r>
            <a:r>
              <a:rPr lang="el-GR" sz="2000" dirty="0" err="1"/>
              <a:t>ιπποειδών</a:t>
            </a:r>
            <a:r>
              <a:rPr lang="el-GR" sz="2000" dirty="0"/>
              <a:t>, των τρωκτικών, των </a:t>
            </a:r>
            <a:r>
              <a:rPr lang="el-GR" sz="2000" dirty="0" err="1"/>
              <a:t>λαγόμορφων</a:t>
            </a:r>
            <a:r>
              <a:rPr lang="el-GR" sz="2000" dirty="0"/>
              <a:t> </a:t>
            </a:r>
            <a:r>
              <a:rPr lang="el-GR" sz="2000" dirty="0" smtClean="0"/>
              <a:t>κ.ά. Ανήκει </a:t>
            </a:r>
            <a:r>
              <a:rPr lang="el-GR" sz="2000" dirty="0"/>
              <a:t>στην οικογένεια </a:t>
            </a:r>
            <a:r>
              <a:rPr lang="el-GR" sz="2000" dirty="0" err="1"/>
              <a:t>Taenidae</a:t>
            </a:r>
            <a:r>
              <a:rPr lang="el-GR" sz="2000" dirty="0"/>
              <a:t>. Δύο είδη, ο </a:t>
            </a:r>
            <a:r>
              <a:rPr lang="el-GR" sz="2000" b="1" dirty="0" err="1"/>
              <a:t>E.granulosus</a:t>
            </a:r>
            <a:r>
              <a:rPr lang="el-GR" sz="2000" dirty="0"/>
              <a:t> και ο </a:t>
            </a:r>
            <a:r>
              <a:rPr lang="el-GR" sz="2000" b="1" dirty="0"/>
              <a:t>E. </a:t>
            </a:r>
            <a:r>
              <a:rPr lang="en-US" sz="2000" b="1" dirty="0" smtClean="0"/>
              <a:t>M</a:t>
            </a:r>
            <a:r>
              <a:rPr lang="el-GR" sz="2000" b="1" dirty="0" err="1" smtClean="0"/>
              <a:t>ultilocularis</a:t>
            </a:r>
            <a:r>
              <a:rPr lang="el-GR" sz="2000" b="1" dirty="0" smtClean="0"/>
              <a:t> </a:t>
            </a:r>
            <a:r>
              <a:rPr lang="el-GR" sz="2000" dirty="0" smtClean="0"/>
              <a:t>είναι </a:t>
            </a:r>
            <a:r>
              <a:rPr lang="el-GR" sz="2000" dirty="0"/>
              <a:t>τα σημαντικότερα και η </a:t>
            </a:r>
            <a:r>
              <a:rPr lang="el-GR" sz="2000" dirty="0" err="1"/>
              <a:t>προνυμφική</a:t>
            </a:r>
            <a:r>
              <a:rPr lang="el-GR" sz="2000" dirty="0"/>
              <a:t> μορφή η </a:t>
            </a:r>
            <a:r>
              <a:rPr lang="el-GR" sz="2000" dirty="0" err="1"/>
              <a:t>υδατίδα</a:t>
            </a:r>
            <a:r>
              <a:rPr lang="el-GR" sz="2000" dirty="0"/>
              <a:t> κύστη </a:t>
            </a:r>
            <a:r>
              <a:rPr lang="el-GR" sz="2000" dirty="0" smtClean="0"/>
              <a:t>αναπτύσσεται σε </a:t>
            </a:r>
            <a:r>
              <a:rPr lang="el-GR" sz="2000" dirty="0"/>
              <a:t>ένα μεγάλο αριθμό ξενιστών περιλαμβανομένου και του ανθρώπου.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454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4"/>
            <a:ext cx="8229600" cy="4419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err="1"/>
              <a:t>Echinococcus</a:t>
            </a:r>
            <a:r>
              <a:rPr lang="en-US" sz="2000" b="1" i="1" dirty="0"/>
              <a:t> </a:t>
            </a:r>
            <a:r>
              <a:rPr lang="en-US" sz="2000" b="1" i="1" dirty="0" err="1"/>
              <a:t>granulosus</a:t>
            </a:r>
            <a:endParaRPr lang="en-US" sz="2000" b="1" i="1" dirty="0"/>
          </a:p>
          <a:p>
            <a:pPr marL="0" indent="0">
              <a:buNone/>
            </a:pPr>
            <a:r>
              <a:rPr lang="el-GR" sz="2000" dirty="0"/>
              <a:t>Υπάρχουν δύο σημαντικά είδη του E. </a:t>
            </a:r>
            <a:r>
              <a:rPr lang="el-GR" sz="2000" dirty="0" err="1"/>
              <a:t>granulosus</a:t>
            </a:r>
            <a:r>
              <a:rPr lang="el-GR" sz="2000" dirty="0"/>
              <a:t> στα κατοικίδια ζώα</a:t>
            </a:r>
          </a:p>
          <a:p>
            <a:pPr marL="0" indent="0">
              <a:buNone/>
            </a:pPr>
            <a:r>
              <a:rPr lang="el-GR" sz="2000" dirty="0"/>
              <a:t>που ονομάζονται </a:t>
            </a:r>
            <a:r>
              <a:rPr lang="en-US" sz="2000" dirty="0"/>
              <a:t>E. </a:t>
            </a:r>
            <a:r>
              <a:rPr lang="en-US" sz="2000" dirty="0" err="1"/>
              <a:t>granulosus</a:t>
            </a:r>
            <a:r>
              <a:rPr lang="en-US" sz="2000" dirty="0"/>
              <a:t> </a:t>
            </a:r>
            <a:r>
              <a:rPr lang="en-US" sz="2000" dirty="0" err="1"/>
              <a:t>granulosus</a:t>
            </a:r>
            <a:r>
              <a:rPr lang="en-US" sz="2000" dirty="0"/>
              <a:t> </a:t>
            </a:r>
            <a:r>
              <a:rPr lang="el-GR" sz="2000" dirty="0"/>
              <a:t>και </a:t>
            </a:r>
            <a:r>
              <a:rPr lang="en-US" sz="2000" dirty="0"/>
              <a:t>E. </a:t>
            </a:r>
            <a:r>
              <a:rPr lang="en-US" sz="2000" dirty="0" err="1"/>
              <a:t>granulosus</a:t>
            </a:r>
            <a:r>
              <a:rPr lang="en-US" sz="2000" dirty="0"/>
              <a:t> </a:t>
            </a:r>
            <a:r>
              <a:rPr lang="en-US" sz="2000" dirty="0" err="1"/>
              <a:t>equinus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Ξενιστές:</a:t>
            </a:r>
          </a:p>
          <a:p>
            <a:r>
              <a:rPr lang="el-GR" sz="2000" dirty="0" err="1"/>
              <a:t>E.g.granulosus</a:t>
            </a:r>
            <a:r>
              <a:rPr lang="el-GR" sz="2000" dirty="0"/>
              <a:t>: Σκύλος και άλλα </a:t>
            </a:r>
            <a:r>
              <a:rPr lang="el-GR" sz="2000" dirty="0" err="1"/>
              <a:t>σαρκοφάγα</a:t>
            </a:r>
            <a:r>
              <a:rPr lang="el-GR" sz="2000" dirty="0"/>
              <a:t> του γένους </a:t>
            </a:r>
            <a:r>
              <a:rPr lang="el-GR" sz="2000" dirty="0" err="1"/>
              <a:t>canis</a:t>
            </a:r>
            <a:r>
              <a:rPr lang="el-GR" sz="2000" dirty="0"/>
              <a:t>.</a:t>
            </a:r>
          </a:p>
          <a:p>
            <a:r>
              <a:rPr lang="el-GR" sz="2000" dirty="0" err="1"/>
              <a:t>E.g.equinus</a:t>
            </a:r>
            <a:r>
              <a:rPr lang="el-GR" sz="2000" dirty="0"/>
              <a:t> : Σκύλος και κόκκινη αλεπού.</a:t>
            </a:r>
          </a:p>
          <a:p>
            <a:pPr marL="0" indent="0">
              <a:buNone/>
            </a:pPr>
            <a:r>
              <a:rPr lang="el-GR" sz="2000" b="1" dirty="0"/>
              <a:t>Ενδιάμεσοι </a:t>
            </a:r>
            <a:r>
              <a:rPr lang="el-GR" sz="2000" b="1" dirty="0" smtClean="0"/>
              <a:t>ξενιστές</a:t>
            </a:r>
            <a:r>
              <a:rPr lang="el-GR" sz="2000" dirty="0" smtClean="0"/>
              <a:t>:</a:t>
            </a:r>
          </a:p>
          <a:p>
            <a:r>
              <a:rPr lang="el-GR" sz="2000" dirty="0" err="1" smtClean="0"/>
              <a:t>E.g.granulosus</a:t>
            </a:r>
            <a:r>
              <a:rPr lang="el-GR" sz="2000" dirty="0"/>
              <a:t>: Κατοικίδια μηρυκαστικά, άνθρωπος, χοίρος και </a:t>
            </a:r>
            <a:r>
              <a:rPr lang="el-GR" sz="2000" dirty="0" smtClean="0"/>
              <a:t>άγρια μηρυκαστικά</a:t>
            </a:r>
            <a:r>
              <a:rPr lang="el-GR" sz="2000" dirty="0"/>
              <a:t>. Τα άλογα και οι όνοι είναι ανθεκτικά ζώα.</a:t>
            </a:r>
          </a:p>
          <a:p>
            <a:r>
              <a:rPr lang="en-US" sz="2000" dirty="0" err="1"/>
              <a:t>E.g.equinus</a:t>
            </a:r>
            <a:r>
              <a:rPr lang="en-US" sz="2000" dirty="0"/>
              <a:t> : </a:t>
            </a:r>
            <a:r>
              <a:rPr lang="el-GR" sz="2000" dirty="0"/>
              <a:t>Άλογο, όνος.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07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Εντόπιση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r>
              <a:rPr lang="el-GR" sz="2000" dirty="0"/>
              <a:t>Τα ενήλικα παρασιτούν στο λεπτό έντερο και η </a:t>
            </a:r>
            <a:r>
              <a:rPr lang="el-GR" sz="2000" dirty="0" err="1"/>
              <a:t>υδατίδα</a:t>
            </a:r>
            <a:r>
              <a:rPr lang="el-GR" sz="2000" dirty="0"/>
              <a:t> κύστη </a:t>
            </a:r>
            <a:r>
              <a:rPr lang="el-GR" sz="2000" dirty="0" smtClean="0"/>
              <a:t>εντοπίζεται στο </a:t>
            </a:r>
            <a:r>
              <a:rPr lang="el-GR" sz="2000" dirty="0"/>
              <a:t>ήπαρ και τους πνεύμονες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Βιολογικός κύκλος:</a:t>
            </a:r>
          </a:p>
          <a:p>
            <a:pPr marL="0" indent="0">
              <a:buNone/>
            </a:pPr>
            <a:r>
              <a:rPr lang="el-GR" sz="2000" dirty="0"/>
              <a:t>Ο χρόνος επώασης στον τελικό ξενιστή είναι περίπου 40-50 </a:t>
            </a:r>
            <a:r>
              <a:rPr lang="el-GR" sz="2000" dirty="0" smtClean="0"/>
              <a:t>ημέρες, ύστερα </a:t>
            </a:r>
            <a:r>
              <a:rPr lang="el-GR" sz="2000" dirty="0"/>
              <a:t>από τον οποίο μόνο μία ωοφόρος </a:t>
            </a:r>
            <a:r>
              <a:rPr lang="el-GR" sz="2000" dirty="0" err="1"/>
              <a:t>προγλωττίδα</a:t>
            </a:r>
            <a:r>
              <a:rPr lang="el-GR" sz="2000" dirty="0"/>
              <a:t> αποβάλλεται από </a:t>
            </a:r>
            <a:r>
              <a:rPr lang="el-GR" sz="2000" dirty="0" smtClean="0"/>
              <a:t>το ενήλικο </a:t>
            </a:r>
            <a:r>
              <a:rPr lang="el-GR" sz="2000" dirty="0"/>
              <a:t>κεστώδες την ημέρα. Τα </a:t>
            </a:r>
            <a:r>
              <a:rPr lang="el-GR" sz="2000" dirty="0" err="1"/>
              <a:t>εξάκανθα</a:t>
            </a:r>
            <a:r>
              <a:rPr lang="el-GR" sz="2000" dirty="0"/>
              <a:t> έμβρυα (αυγά) είναι ικανά να ζουν </a:t>
            </a:r>
            <a:r>
              <a:rPr lang="el-GR" sz="2000" dirty="0" smtClean="0"/>
              <a:t>και έξω </a:t>
            </a:r>
            <a:r>
              <a:rPr lang="el-GR" sz="2000" dirty="0"/>
              <a:t>από τον ξενιστή και η επιβίωσή τους στο έδαφος φθάνει τα δύο χρόνια</a:t>
            </a:r>
            <a:r>
              <a:rPr lang="el-GR" sz="2000" dirty="0" smtClean="0"/>
              <a:t>. </a:t>
            </a:r>
            <a:r>
              <a:rPr lang="el-GR" sz="2000" dirty="0"/>
              <a:t>Μετά από την πρόσληψη των αυγών από τον ενδιάμεσο ξενιστή </a:t>
            </a:r>
            <a:r>
              <a:rPr lang="el-GR" sz="2000" dirty="0" smtClean="0"/>
              <a:t>το </a:t>
            </a:r>
            <a:r>
              <a:rPr lang="el-GR" sz="2000" dirty="0" err="1" smtClean="0"/>
              <a:t>εξάκανθο</a:t>
            </a:r>
            <a:r>
              <a:rPr lang="el-GR" sz="2000" dirty="0" smtClean="0"/>
              <a:t> </a:t>
            </a:r>
            <a:r>
              <a:rPr lang="el-GR" sz="2000" dirty="0"/>
              <a:t>έμβρυο διαπερνά το τοίχωμα του εντέρου και μέσω του αίματος </a:t>
            </a:r>
            <a:r>
              <a:rPr lang="el-GR" sz="2000" dirty="0" smtClean="0"/>
              <a:t>φθάνει στο </a:t>
            </a:r>
            <a:r>
              <a:rPr lang="el-GR" sz="2000" dirty="0"/>
              <a:t>ήπαρ ή με τη λέμφο στους πνεύμονες.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91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53344"/>
            <a:ext cx="7427168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Παθογένεια και κλινικά </a:t>
            </a:r>
            <a:r>
              <a:rPr lang="el-GR" sz="2000" b="1" dirty="0" smtClean="0"/>
              <a:t>σημεία</a:t>
            </a:r>
          </a:p>
          <a:p>
            <a:r>
              <a:rPr lang="el-GR" sz="2000" dirty="0"/>
              <a:t>Τα ενήλικα άτομα του E. </a:t>
            </a:r>
            <a:r>
              <a:rPr lang="el-GR" sz="2000" dirty="0" err="1"/>
              <a:t>granulosus</a:t>
            </a:r>
            <a:r>
              <a:rPr lang="el-GR" sz="2000" dirty="0"/>
              <a:t> θεωρούνται σαν ένα από τα </a:t>
            </a:r>
            <a:r>
              <a:rPr lang="el-GR" sz="2000" dirty="0" smtClean="0"/>
              <a:t>αίτια της </a:t>
            </a:r>
            <a:r>
              <a:rPr lang="el-GR" sz="2000" dirty="0"/>
              <a:t>ταινίασης των σαρκοφάγων χωρίς όμως να προκαλούν κλινική </a:t>
            </a:r>
            <a:r>
              <a:rPr lang="el-GR" sz="2000" dirty="0" smtClean="0"/>
              <a:t>νόσο</a:t>
            </a:r>
          </a:p>
          <a:p>
            <a:r>
              <a:rPr lang="el-GR" sz="2000" dirty="0" smtClean="0"/>
              <a:t>Οι </a:t>
            </a:r>
            <a:r>
              <a:rPr lang="el-GR" sz="2000" dirty="0" err="1"/>
              <a:t>υδατίδες</a:t>
            </a:r>
            <a:r>
              <a:rPr lang="el-GR" sz="2000" dirty="0"/>
              <a:t> </a:t>
            </a:r>
            <a:r>
              <a:rPr lang="el-GR" sz="2000" dirty="0" smtClean="0"/>
              <a:t>ή </a:t>
            </a:r>
            <a:r>
              <a:rPr lang="el-GR" sz="2000" dirty="0" err="1" smtClean="0"/>
              <a:t>εχινοκοκκικές</a:t>
            </a:r>
            <a:r>
              <a:rPr lang="el-GR" sz="2000" dirty="0" smtClean="0"/>
              <a:t> </a:t>
            </a:r>
            <a:r>
              <a:rPr lang="el-GR" sz="2000" dirty="0"/>
              <a:t>κύστες αποτελούν το αίτιο της σπλαχνικής </a:t>
            </a:r>
            <a:r>
              <a:rPr lang="el-GR" sz="2000" dirty="0" err="1"/>
              <a:t>εχινοκοκκίασης</a:t>
            </a:r>
            <a:r>
              <a:rPr lang="el-GR" sz="2000" dirty="0"/>
              <a:t> </a:t>
            </a:r>
            <a:r>
              <a:rPr lang="el-GR" sz="2000" dirty="0" smtClean="0"/>
              <a:t>ή </a:t>
            </a:r>
            <a:r>
              <a:rPr lang="el-GR" sz="2000" dirty="0" err="1" smtClean="0"/>
              <a:t>υδατίδωσης</a:t>
            </a:r>
            <a:r>
              <a:rPr lang="el-GR" sz="2000" dirty="0" smtClean="0"/>
              <a:t> </a:t>
            </a:r>
            <a:r>
              <a:rPr lang="el-GR" sz="2000" dirty="0"/>
              <a:t>ή απλά </a:t>
            </a:r>
            <a:r>
              <a:rPr lang="el-GR" sz="2000" dirty="0" err="1"/>
              <a:t>εχινοκοκκίασης</a:t>
            </a:r>
            <a:r>
              <a:rPr lang="el-GR" sz="2000" dirty="0"/>
              <a:t> του ανθρώπου και των κατοικίδιων ζώων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575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7300"/>
            <a:ext cx="8640960" cy="4047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Επιδημιολογία</a:t>
            </a:r>
          </a:p>
          <a:p>
            <a:pPr marL="0" indent="0">
              <a:buNone/>
            </a:pPr>
            <a:r>
              <a:rPr lang="en-US" sz="2000" b="1" i="1" u="sng" dirty="0" err="1" smtClean="0"/>
              <a:t>E.g.granulosus</a:t>
            </a:r>
            <a:endParaRPr lang="el-GR" sz="2000" b="1" u="sng" dirty="0" smtClean="0"/>
          </a:p>
          <a:p>
            <a:pPr marL="0" indent="0">
              <a:buNone/>
            </a:pPr>
            <a:r>
              <a:rPr lang="el-GR" sz="2000" dirty="0" smtClean="0"/>
              <a:t>Βασίζεται </a:t>
            </a:r>
            <a:r>
              <a:rPr lang="el-GR" sz="2000" dirty="0"/>
              <a:t>σε δύο </a:t>
            </a:r>
            <a:r>
              <a:rPr lang="el-GR" sz="2000" dirty="0" smtClean="0"/>
              <a:t>κύκλους, </a:t>
            </a:r>
            <a:r>
              <a:rPr lang="el-GR" sz="2000" dirty="0"/>
              <a:t>τον </a:t>
            </a:r>
            <a:r>
              <a:rPr lang="el-GR" sz="2000" b="1" dirty="0"/>
              <a:t>αγροτικό</a:t>
            </a:r>
            <a:r>
              <a:rPr lang="el-GR" sz="2000" dirty="0"/>
              <a:t> και το </a:t>
            </a:r>
            <a:r>
              <a:rPr lang="el-GR" sz="2000" b="1" dirty="0" smtClean="0"/>
              <a:t>δασόβιο.</a:t>
            </a:r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b="1" dirty="0"/>
              <a:t>αγροτικός κύκλος </a:t>
            </a:r>
            <a:r>
              <a:rPr lang="el-GR" sz="2000" dirty="0"/>
              <a:t>είναι η πρωταρχική πηγή της </a:t>
            </a:r>
            <a:r>
              <a:rPr lang="el-GR" sz="2000" dirty="0" err="1"/>
              <a:t>υδατίδωσης</a:t>
            </a:r>
            <a:r>
              <a:rPr lang="el-GR" sz="2000" dirty="0"/>
              <a:t> </a:t>
            </a:r>
            <a:r>
              <a:rPr lang="el-GR" sz="2000" dirty="0" smtClean="0"/>
              <a:t>του ανθρώπου</a:t>
            </a:r>
            <a:r>
              <a:rPr lang="el-GR" sz="2000" dirty="0"/>
              <a:t>, η μόλυνση γενόμενη από τυχαία πρόσληψη των αυγών από </a:t>
            </a:r>
            <a:r>
              <a:rPr lang="el-GR" sz="2000" dirty="0" smtClean="0"/>
              <a:t>το τρίχωμα </a:t>
            </a:r>
            <a:r>
              <a:rPr lang="el-GR" sz="2000" dirty="0"/>
              <a:t>του σκύλου ή από λαχανικά και άλλα τρόφιμα που μολύνθηκαν </a:t>
            </a:r>
            <a:r>
              <a:rPr lang="el-GR" sz="2000" dirty="0" smtClean="0"/>
              <a:t>με κόπρανα </a:t>
            </a:r>
            <a:r>
              <a:rPr lang="el-GR" sz="2000" dirty="0"/>
              <a:t>σκύλου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Ο </a:t>
            </a:r>
            <a:r>
              <a:rPr lang="el-GR" sz="2000" b="1" dirty="0"/>
              <a:t>δασόβιος κύκλος </a:t>
            </a:r>
            <a:r>
              <a:rPr lang="el-GR" sz="2000" dirty="0"/>
              <a:t>αφορά τα άγρια </a:t>
            </a:r>
            <a:r>
              <a:rPr lang="el-GR" sz="2000" dirty="0" err="1"/>
              <a:t>σαρκοφάγα</a:t>
            </a:r>
            <a:r>
              <a:rPr lang="el-GR" sz="2000" dirty="0"/>
              <a:t> και χορτοφάγα </a:t>
            </a:r>
            <a:r>
              <a:rPr lang="el-GR" sz="2000" dirty="0" smtClean="0"/>
              <a:t>και</a:t>
            </a:r>
            <a:r>
              <a:rPr lang="el-GR" sz="2000" dirty="0"/>
              <a:t> </a:t>
            </a:r>
            <a:r>
              <a:rPr lang="el-GR" sz="2000" dirty="0" smtClean="0"/>
              <a:t>στηρίζεται </a:t>
            </a:r>
            <a:r>
              <a:rPr lang="el-GR" sz="2000" dirty="0"/>
              <a:t>στη διατροφή με ψοφίμια ή στην αρπαγή. Είναι λιγότερο </a:t>
            </a:r>
            <a:r>
              <a:rPr lang="el-GR" sz="2000" dirty="0" smtClean="0"/>
              <a:t>σημαντική πηγή </a:t>
            </a:r>
            <a:r>
              <a:rPr lang="el-GR" sz="2000" dirty="0"/>
              <a:t>μόλυνσης για τον άνθρωπο με εξαίρεση τους κυνηγούς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i="1" u="sng" dirty="0"/>
              <a:t>Ε.</a:t>
            </a:r>
            <a:r>
              <a:rPr lang="en-US" sz="2000" b="1" i="1" u="sng" dirty="0" err="1"/>
              <a:t>g.Equinus</a:t>
            </a:r>
            <a:endParaRPr lang="en-US" sz="2000" b="1" i="1" u="sng" dirty="0"/>
          </a:p>
          <a:p>
            <a:pPr marL="0" indent="0">
              <a:buNone/>
            </a:pPr>
            <a:r>
              <a:rPr lang="el-GR" sz="2000" dirty="0"/>
              <a:t>Στην Ευρώπη είναι είδος μόνο για τα </a:t>
            </a:r>
            <a:r>
              <a:rPr lang="el-GR" sz="2000" dirty="0" err="1"/>
              <a:t>μόνοπλα</a:t>
            </a:r>
            <a:r>
              <a:rPr lang="el-GR" sz="2000" dirty="0"/>
              <a:t>. Ο κατοικίδιος σκύλος και </a:t>
            </a:r>
            <a:r>
              <a:rPr lang="el-GR" sz="2000" dirty="0" smtClean="0"/>
              <a:t>η κόκκινη </a:t>
            </a:r>
            <a:r>
              <a:rPr lang="el-GR" sz="2000" dirty="0"/>
              <a:t>αλεπού είναι οι τελικοί ξενιστές.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25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Έλεγχος</a:t>
            </a:r>
          </a:p>
          <a:p>
            <a:r>
              <a:rPr lang="el-GR" sz="2000" dirty="0"/>
              <a:t>Βασίζεται στην κανονική θεραπεία των σκύλων προκειμένου </a:t>
            </a:r>
            <a:r>
              <a:rPr lang="el-GR" sz="2000" dirty="0" smtClean="0"/>
              <a:t>να εξαλειφθούν </a:t>
            </a:r>
            <a:r>
              <a:rPr lang="el-GR" sz="2000" dirty="0"/>
              <a:t>τα ενήλικα παράσιτα και στην πρόληψη της μόλυνσης των </a:t>
            </a:r>
            <a:r>
              <a:rPr lang="el-GR" sz="2000" dirty="0" smtClean="0"/>
              <a:t>σκύλων με </a:t>
            </a:r>
            <a:r>
              <a:rPr lang="el-GR" sz="2000" dirty="0"/>
              <a:t>τον αποκλεισμό από τη διατροφή τους υπολειμμάτων σφαγείων ζώων </a:t>
            </a:r>
            <a:r>
              <a:rPr lang="el-GR" sz="2000" dirty="0" smtClean="0"/>
              <a:t>που περιέχουν </a:t>
            </a:r>
            <a:r>
              <a:rPr lang="el-GR" sz="2000" dirty="0" err="1"/>
              <a:t>υδατίδες</a:t>
            </a:r>
            <a:r>
              <a:rPr lang="el-GR" sz="2000" dirty="0"/>
              <a:t> κύστες.</a:t>
            </a:r>
          </a:p>
          <a:p>
            <a:r>
              <a:rPr lang="el-GR" sz="2000" dirty="0"/>
              <a:t>Νομοθεσία -ποινές</a:t>
            </a:r>
          </a:p>
          <a:p>
            <a:r>
              <a:rPr lang="el-GR" sz="2000" dirty="0"/>
              <a:t>Περιορισμός και ευθανασία αδέσποτων σκύλων.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44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33500"/>
            <a:ext cx="836327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err="1"/>
              <a:t>Echinococcus</a:t>
            </a:r>
            <a:r>
              <a:rPr lang="en-US" sz="2000" b="1" i="1" dirty="0"/>
              <a:t> </a:t>
            </a:r>
            <a:r>
              <a:rPr lang="en-US" sz="2000" b="1" i="1" dirty="0" err="1"/>
              <a:t>multilocularis</a:t>
            </a:r>
            <a:endParaRPr lang="en-US" sz="2000" b="1" i="1" dirty="0"/>
          </a:p>
          <a:p>
            <a:r>
              <a:rPr lang="el-GR" sz="2000" b="1" dirty="0"/>
              <a:t>Ξενιστές</a:t>
            </a:r>
            <a:r>
              <a:rPr lang="el-GR" sz="2000" dirty="0"/>
              <a:t>: Άγρια </a:t>
            </a:r>
            <a:r>
              <a:rPr lang="el-GR" sz="2000" dirty="0" err="1"/>
              <a:t>σαρκοφάγα</a:t>
            </a:r>
            <a:r>
              <a:rPr lang="el-GR" sz="2000" dirty="0"/>
              <a:t> του γένους </a:t>
            </a:r>
            <a:r>
              <a:rPr lang="el-GR" sz="2000" dirty="0" err="1"/>
              <a:t>canis</a:t>
            </a:r>
            <a:r>
              <a:rPr lang="el-GR" sz="2000" dirty="0"/>
              <a:t>, κατοικίδιος σκύλος και γάτα.</a:t>
            </a:r>
          </a:p>
          <a:p>
            <a:r>
              <a:rPr lang="el-GR" sz="2000" b="1" dirty="0"/>
              <a:t>Ενδιάμεσοι ξενιστές</a:t>
            </a:r>
            <a:r>
              <a:rPr lang="el-GR" sz="2000" dirty="0"/>
              <a:t>: Κύρια μικρά τρωκτικά (ποντικοί, αρουραίοι) </a:t>
            </a:r>
            <a:r>
              <a:rPr lang="el-GR" sz="2000" dirty="0" smtClean="0"/>
              <a:t>και εντομοφάγα</a:t>
            </a:r>
            <a:r>
              <a:rPr lang="el-GR" sz="2000" dirty="0"/>
              <a:t>, μερικά από τα ανώτερα θηλαστικά, όπως ο άνθρωπος </a:t>
            </a:r>
            <a:r>
              <a:rPr lang="el-GR" sz="2000" dirty="0" smtClean="0"/>
              <a:t>είναι ευαίσθητα.</a:t>
            </a:r>
          </a:p>
          <a:p>
            <a:r>
              <a:rPr lang="el-GR" sz="2000" b="1" dirty="0" smtClean="0"/>
              <a:t>Εντόπιση</a:t>
            </a:r>
            <a:r>
              <a:rPr lang="el-GR" sz="2000" dirty="0"/>
              <a:t>: Τα ενήλικα εντοπίζονται στο λεπτό έντερο. Οι </a:t>
            </a:r>
            <a:r>
              <a:rPr lang="el-GR" sz="2000" dirty="0" err="1"/>
              <a:t>υδατίδες</a:t>
            </a:r>
            <a:r>
              <a:rPr lang="el-GR" sz="2000" dirty="0"/>
              <a:t> </a:t>
            </a:r>
            <a:r>
              <a:rPr lang="el-GR" sz="2000" dirty="0" smtClean="0"/>
              <a:t>κύστες</a:t>
            </a:r>
            <a:r>
              <a:rPr lang="en-US" sz="2000" dirty="0" smtClean="0"/>
              <a:t> </a:t>
            </a:r>
            <a:r>
              <a:rPr lang="el-GR" sz="2000" dirty="0" smtClean="0"/>
              <a:t>κύρια </a:t>
            </a:r>
            <a:r>
              <a:rPr lang="el-GR" sz="2000" dirty="0"/>
              <a:t>στο </a:t>
            </a:r>
            <a:r>
              <a:rPr lang="el-GR" sz="2000" dirty="0" smtClean="0"/>
              <a:t>ήπαρ.</a:t>
            </a:r>
            <a:endParaRPr lang="en-US" sz="2000" dirty="0"/>
          </a:p>
          <a:p>
            <a:r>
              <a:rPr lang="el-GR" sz="2000" b="1" dirty="0" smtClean="0"/>
              <a:t>Ταυτοποίηση</a:t>
            </a:r>
            <a:r>
              <a:rPr lang="el-GR" sz="2000" dirty="0"/>
              <a:t>: Γενικά ίδια με τον E. </a:t>
            </a:r>
            <a:r>
              <a:rPr lang="el-GR" sz="2000" dirty="0" err="1"/>
              <a:t>granulosus</a:t>
            </a:r>
            <a:r>
              <a:rPr lang="el-GR" sz="2000" dirty="0"/>
              <a:t> αλλά συνήθως με </a:t>
            </a:r>
            <a:r>
              <a:rPr lang="el-GR" sz="2000" dirty="0" smtClean="0"/>
              <a:t>4-5</a:t>
            </a:r>
            <a:r>
              <a:rPr lang="en-US" sz="2000" dirty="0" smtClean="0"/>
              <a:t> </a:t>
            </a:r>
            <a:r>
              <a:rPr lang="el-GR" sz="2000" dirty="0" err="1" smtClean="0"/>
              <a:t>προγλωττίδες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963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7859216" cy="3543780"/>
          </a:xfrm>
        </p:spPr>
        <p:txBody>
          <a:bodyPr>
            <a:normAutofit/>
          </a:bodyPr>
          <a:lstStyle/>
          <a:p>
            <a:r>
              <a:rPr lang="el-GR" sz="2000" b="1" dirty="0"/>
              <a:t>Βιολογικός κύκλος και </a:t>
            </a:r>
            <a:r>
              <a:rPr lang="el-GR" sz="2000" b="1" dirty="0" smtClean="0"/>
              <a:t>παθογένεια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Η </a:t>
            </a:r>
            <a:r>
              <a:rPr lang="el-GR" sz="2000" dirty="0" err="1"/>
              <a:t>προνυμφική</a:t>
            </a:r>
            <a:r>
              <a:rPr lang="el-GR" sz="2000" dirty="0"/>
              <a:t> μορφή είναι η </a:t>
            </a:r>
            <a:r>
              <a:rPr lang="el-GR" sz="2000" dirty="0" err="1"/>
              <a:t>κυψελιδώδης</a:t>
            </a:r>
            <a:r>
              <a:rPr lang="el-GR" sz="2000" dirty="0"/>
              <a:t> κύστη. Η ανάπτυξη </a:t>
            </a:r>
            <a:r>
              <a:rPr lang="el-GR" sz="2000" dirty="0" smtClean="0"/>
              <a:t>στον</a:t>
            </a:r>
            <a:r>
              <a:rPr lang="en-US" sz="2000" dirty="0" smtClean="0"/>
              <a:t> </a:t>
            </a:r>
            <a:r>
              <a:rPr lang="el-GR" sz="2000" dirty="0" smtClean="0"/>
              <a:t>ενδιάμεσο </a:t>
            </a:r>
            <a:r>
              <a:rPr lang="el-GR" sz="2000" dirty="0"/>
              <a:t>ξενιστή είναι </a:t>
            </a:r>
            <a:r>
              <a:rPr lang="el-GR" sz="2000" dirty="0" err="1"/>
              <a:t>επιδρομική</a:t>
            </a:r>
            <a:r>
              <a:rPr lang="el-GR" sz="2000" dirty="0"/>
              <a:t> και εκτείνεται τοπικά με </a:t>
            </a:r>
            <a:r>
              <a:rPr lang="el-GR" sz="2000" dirty="0" smtClean="0"/>
              <a:t>πιθανότητα</a:t>
            </a:r>
            <a:r>
              <a:rPr lang="en-US" sz="2000" dirty="0" smtClean="0"/>
              <a:t> </a:t>
            </a:r>
            <a:r>
              <a:rPr lang="el-GR" sz="2000" dirty="0" smtClean="0"/>
              <a:t>συστηματικής </a:t>
            </a:r>
            <a:r>
              <a:rPr lang="el-GR" sz="2000" dirty="0"/>
              <a:t>μετάστασης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r>
              <a:rPr lang="el-GR" sz="2000" b="1" dirty="0" smtClean="0"/>
              <a:t>Επιδημιολογία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δασόβιος</a:t>
            </a:r>
            <a:r>
              <a:rPr lang="en-US" sz="2000" dirty="0" smtClean="0"/>
              <a:t> </a:t>
            </a:r>
            <a:r>
              <a:rPr lang="el-GR" sz="2000" dirty="0"/>
              <a:t>επιδημιολογικός </a:t>
            </a:r>
            <a:r>
              <a:rPr lang="el-GR" sz="2000" dirty="0" smtClean="0"/>
              <a:t>κύκλος</a:t>
            </a:r>
            <a:r>
              <a:rPr lang="en-US" sz="2000" dirty="0" smtClean="0"/>
              <a:t> (</a:t>
            </a:r>
            <a:r>
              <a:rPr lang="el-GR" sz="2000" dirty="0" smtClean="0"/>
              <a:t>αλεπού, λύκος και οι λείες τους πχ. Μικρά τρωκτικά και εντομοφάγα).</a:t>
            </a:r>
            <a:endParaRPr lang="el-GR" sz="2000" dirty="0"/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661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Γρίπη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33500"/>
            <a:ext cx="79928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Αναπνευστική νόσος των ζώων ιδιαίτερα του χοίρου και των πτηνών </a:t>
            </a:r>
            <a:r>
              <a:rPr lang="el-GR" sz="2000" dirty="0" smtClean="0"/>
              <a:t>που οφείλεται </a:t>
            </a:r>
            <a:r>
              <a:rPr lang="el-GR" sz="2000" dirty="0"/>
              <a:t>στον ιό της γρίπης που ανήκει στην ομάδα Α και έχει τον </a:t>
            </a:r>
            <a:r>
              <a:rPr lang="el-GR" sz="2000" dirty="0" err="1"/>
              <a:t>αντιγονικό</a:t>
            </a:r>
            <a:r>
              <a:rPr lang="el-GR" sz="2000" dirty="0"/>
              <a:t> </a:t>
            </a:r>
            <a:r>
              <a:rPr lang="el-GR" sz="2000" dirty="0" smtClean="0"/>
              <a:t>τύπο Η1Ν1. </a:t>
            </a:r>
            <a:r>
              <a:rPr lang="el-GR" sz="2000" dirty="0"/>
              <a:t>Τα αντιγόνα του </a:t>
            </a:r>
            <a:r>
              <a:rPr lang="el-GR" sz="2000" dirty="0" smtClean="0"/>
              <a:t>Η1Ν1 παραμένουν </a:t>
            </a:r>
            <a:r>
              <a:rPr lang="el-GR" sz="2000" dirty="0"/>
              <a:t>σταθερά, ενώ του Η3Ν2 μεταβάλλονται με το χρόνο και για αυτό το </a:t>
            </a:r>
            <a:r>
              <a:rPr lang="el-GR" sz="2000" dirty="0" smtClean="0"/>
              <a:t>λόγο τα </a:t>
            </a:r>
            <a:r>
              <a:rPr lang="el-GR" sz="2000" dirty="0" err="1"/>
              <a:t>εμβολιακά</a:t>
            </a:r>
            <a:r>
              <a:rPr lang="el-GR" sz="2000" dirty="0"/>
              <a:t> στελέχη πρέπει να ανανεώνονται τακτικά. Οι </a:t>
            </a:r>
            <a:r>
              <a:rPr lang="el-GR" sz="2000" dirty="0" err="1"/>
              <a:t>αντιγονικές</a:t>
            </a:r>
            <a:r>
              <a:rPr lang="el-GR" sz="2000" dirty="0"/>
              <a:t> μεταβολές </a:t>
            </a:r>
            <a:r>
              <a:rPr lang="el-GR" sz="2000" dirty="0" smtClean="0"/>
              <a:t>του ιού </a:t>
            </a:r>
            <a:r>
              <a:rPr lang="el-GR" sz="2000" dirty="0"/>
              <a:t>και οι </a:t>
            </a:r>
            <a:r>
              <a:rPr lang="el-GR" sz="2000" dirty="0" err="1"/>
              <a:t>ανασυνδυασμοί</a:t>
            </a:r>
            <a:r>
              <a:rPr lang="el-GR" sz="2000" dirty="0"/>
              <a:t> των ιών της γρίπης (Η1Ν2, Η1Ν7, Η2Ν1 ) μεταξύ των </a:t>
            </a:r>
            <a:r>
              <a:rPr lang="el-GR" sz="2000" dirty="0" smtClean="0"/>
              <a:t>ζωικών πληθυσμών </a:t>
            </a:r>
            <a:r>
              <a:rPr lang="el-GR" sz="2000" dirty="0"/>
              <a:t>και του ανθρώπου (</a:t>
            </a:r>
            <a:r>
              <a:rPr lang="el-GR" sz="2000" dirty="0" err="1"/>
              <a:t>drift-shift</a:t>
            </a:r>
            <a:r>
              <a:rPr lang="el-GR" sz="2000" dirty="0"/>
              <a:t>) δημιουργούν νέα ισχυρά </a:t>
            </a:r>
            <a:r>
              <a:rPr lang="el-GR" sz="2000" dirty="0" smtClean="0"/>
              <a:t>λοιμογόνα στελέχη </a:t>
            </a:r>
            <a:r>
              <a:rPr lang="el-GR" sz="2000" dirty="0"/>
              <a:t>και πανδημίες.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32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Γρίπη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7340"/>
            <a:ext cx="7920880" cy="368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ΜΕΤΑΔΟΣΗ</a:t>
            </a:r>
          </a:p>
          <a:p>
            <a:pPr marL="0" indent="0">
              <a:buNone/>
            </a:pPr>
            <a:r>
              <a:rPr lang="el-GR" sz="2000" dirty="0"/>
              <a:t>Η μετάδοση είναι </a:t>
            </a:r>
            <a:r>
              <a:rPr lang="el-GR" sz="2000" dirty="0" err="1"/>
              <a:t>αερογενής</a:t>
            </a:r>
            <a:r>
              <a:rPr lang="el-GR" sz="2000" dirty="0"/>
              <a:t> με επαφή από ζώο σε ζώο, από απόσταση </a:t>
            </a:r>
            <a:r>
              <a:rPr lang="el-GR" sz="2000" dirty="0" smtClean="0"/>
              <a:t>σε απόσταση </a:t>
            </a:r>
            <a:r>
              <a:rPr lang="el-GR" sz="2000" dirty="0"/>
              <a:t>με τη μορφή του </a:t>
            </a:r>
            <a:r>
              <a:rPr lang="el-GR" sz="2000" dirty="0" err="1"/>
              <a:t>aerosol</a:t>
            </a:r>
            <a:r>
              <a:rPr lang="el-GR" sz="2000" dirty="0"/>
              <a:t> ή τη μόλυνση μέσω σταγονιδίων και ο </a:t>
            </a:r>
            <a:r>
              <a:rPr lang="el-GR" sz="2000" dirty="0" smtClean="0"/>
              <a:t>ιός διατηρείται </a:t>
            </a:r>
            <a:r>
              <a:rPr lang="el-GR" sz="2000" dirty="0"/>
              <a:t>επί μακρόν στο περιβάλλον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Ο ιός επιβιώνει καλύτερα στο </a:t>
            </a:r>
            <a:r>
              <a:rPr lang="el-GR" sz="2000" dirty="0" smtClean="0"/>
              <a:t>κρύο ενώ </a:t>
            </a:r>
            <a:r>
              <a:rPr lang="el-GR" sz="2000" dirty="0"/>
              <a:t>είναι ευαίσθητος στην ξηρασία, τη θερμότητα και τα </a:t>
            </a:r>
            <a:r>
              <a:rPr lang="el-GR" sz="2000" dirty="0" smtClean="0"/>
              <a:t>απολυμαντικά. </a:t>
            </a:r>
            <a:r>
              <a:rPr lang="el-GR" sz="2000" dirty="0"/>
              <a:t>Ο άνθρωπος μπορεί να μεταδώσει τον ιό ιδιαίτερα με το στέλεχος </a:t>
            </a:r>
            <a:r>
              <a:rPr lang="el-GR" sz="2000" dirty="0" smtClean="0"/>
              <a:t>Η3Ν2 προκαλώντας </a:t>
            </a:r>
            <a:r>
              <a:rPr lang="el-GR" sz="2000" dirty="0"/>
              <a:t>ασθένεια στους χοίρους.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50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Γρίπη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792088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ΑΝΤΙΜΕΤΩΠΙΣΗ </a:t>
            </a:r>
            <a:r>
              <a:rPr lang="el-GR" sz="2000" b="1" dirty="0" smtClean="0"/>
              <a:t>– ΠΡΟΛΗΨΗ</a:t>
            </a:r>
          </a:p>
          <a:p>
            <a:r>
              <a:rPr lang="el-GR" sz="2000" dirty="0" smtClean="0"/>
              <a:t>Ο εμβολιασμός ενδείκνυται </a:t>
            </a:r>
            <a:r>
              <a:rPr lang="el-GR" sz="2000" dirty="0"/>
              <a:t>όταν επιδημικές μορφές της </a:t>
            </a:r>
            <a:r>
              <a:rPr lang="el-GR" sz="2000" dirty="0" smtClean="0"/>
              <a:t>νόσου σαρώνουν </a:t>
            </a:r>
            <a:r>
              <a:rPr lang="el-GR" sz="2000" dirty="0"/>
              <a:t>συγκεκριμένες </a:t>
            </a:r>
            <a:r>
              <a:rPr lang="el-GR" sz="2000" dirty="0" smtClean="0"/>
              <a:t>περιοχές.</a:t>
            </a:r>
          </a:p>
          <a:p>
            <a:r>
              <a:rPr lang="el-GR" sz="2000" dirty="0"/>
              <a:t>Χ</a:t>
            </a:r>
            <a:r>
              <a:rPr lang="el-GR" sz="2000" dirty="0" smtClean="0"/>
              <a:t>ρήση </a:t>
            </a:r>
            <a:r>
              <a:rPr lang="el-GR" sz="2000" dirty="0"/>
              <a:t>απολυμαντικών και </a:t>
            </a:r>
            <a:r>
              <a:rPr lang="el-GR" sz="2000" dirty="0" smtClean="0"/>
              <a:t>ψεκασμός</a:t>
            </a:r>
            <a:r>
              <a:rPr lang="el-GR" sz="2000" dirty="0"/>
              <a:t> </a:t>
            </a:r>
            <a:r>
              <a:rPr lang="el-GR" sz="2000" dirty="0" smtClean="0"/>
              <a:t>των </a:t>
            </a:r>
            <a:r>
              <a:rPr lang="el-GR" sz="2000" dirty="0"/>
              <a:t>ζώων και των </a:t>
            </a:r>
            <a:r>
              <a:rPr lang="el-GR" sz="2000" dirty="0" smtClean="0"/>
              <a:t>αντικειμένων στα εκτροφεία/πτηνοτροφεία.</a:t>
            </a:r>
          </a:p>
          <a:p>
            <a:r>
              <a:rPr lang="el-GR" sz="2000" dirty="0" smtClean="0"/>
              <a:t>Εκρίζωση.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151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Καμπυλοβακτηριδίαση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Τα κυριότερα είδη </a:t>
            </a:r>
            <a:r>
              <a:rPr lang="el-GR" sz="2000" dirty="0" err="1"/>
              <a:t>καμπυλοβακτηριδίων</a:t>
            </a:r>
            <a:r>
              <a:rPr lang="el-GR" sz="2000" dirty="0"/>
              <a:t> και οι ξενιστές τους είναι:</a:t>
            </a:r>
          </a:p>
          <a:p>
            <a:r>
              <a:rPr lang="pt-BR" sz="2000" dirty="0"/>
              <a:t>C. fetus subs venerealis: Βοοειδή.</a:t>
            </a:r>
          </a:p>
          <a:p>
            <a:r>
              <a:rPr lang="el-GR" sz="2000" dirty="0"/>
              <a:t>C. </a:t>
            </a:r>
            <a:r>
              <a:rPr lang="el-GR" sz="2000" dirty="0" err="1"/>
              <a:t>fecus</a:t>
            </a:r>
            <a:r>
              <a:rPr lang="el-GR" sz="2000" dirty="0"/>
              <a:t> </a:t>
            </a:r>
            <a:r>
              <a:rPr lang="el-GR" sz="2000" dirty="0" err="1"/>
              <a:t>subs</a:t>
            </a:r>
            <a:r>
              <a:rPr lang="el-GR" sz="2000" dirty="0"/>
              <a:t> </a:t>
            </a:r>
            <a:r>
              <a:rPr lang="el-GR" sz="2000" dirty="0" err="1"/>
              <a:t>fetus</a:t>
            </a:r>
            <a:r>
              <a:rPr lang="el-GR" sz="2000" dirty="0"/>
              <a:t>: Βοοειδή, πρόβατα, άνθρωπος.</a:t>
            </a:r>
          </a:p>
          <a:p>
            <a:r>
              <a:rPr lang="el-GR" sz="2000" dirty="0"/>
              <a:t>C. </a:t>
            </a:r>
            <a:r>
              <a:rPr lang="el-GR" sz="2000" dirty="0" err="1"/>
              <a:t>jejuni</a:t>
            </a:r>
            <a:r>
              <a:rPr lang="el-GR" sz="2000" dirty="0"/>
              <a:t>: Πρόβατα, σκύλος, άνθρωπος, γάτα, πτηνά, άγρια ζώα.</a:t>
            </a:r>
          </a:p>
          <a:p>
            <a:r>
              <a:rPr lang="en-US" sz="2000" dirty="0"/>
              <a:t>C. </a:t>
            </a:r>
            <a:r>
              <a:rPr lang="en-US" sz="2000" dirty="0" err="1"/>
              <a:t>mucosalis</a:t>
            </a:r>
            <a:r>
              <a:rPr lang="en-US" sz="2000" dirty="0"/>
              <a:t>: </a:t>
            </a:r>
            <a:r>
              <a:rPr lang="el-GR" sz="2000" dirty="0"/>
              <a:t>Χοίροι.</a:t>
            </a:r>
          </a:p>
          <a:p>
            <a:r>
              <a:rPr lang="en-US" sz="2000" dirty="0"/>
              <a:t>C. </a:t>
            </a:r>
            <a:r>
              <a:rPr lang="en-US" sz="2000" dirty="0" err="1"/>
              <a:t>hyointestinalis</a:t>
            </a:r>
            <a:r>
              <a:rPr lang="en-US" sz="2000" dirty="0"/>
              <a:t>: </a:t>
            </a:r>
            <a:r>
              <a:rPr lang="el-GR" sz="2000" dirty="0"/>
              <a:t>Χοίροι.</a:t>
            </a:r>
          </a:p>
          <a:p>
            <a:r>
              <a:rPr lang="el-GR" sz="2000" dirty="0"/>
              <a:t>C. </a:t>
            </a:r>
            <a:r>
              <a:rPr lang="el-GR" sz="2000" dirty="0" err="1"/>
              <a:t>coli</a:t>
            </a:r>
            <a:r>
              <a:rPr lang="el-GR" sz="2000" dirty="0"/>
              <a:t>: Χοίροι, πτηνά, άνθρωπος.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90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Καμπυλοβακτηριδίαση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33500"/>
            <a:ext cx="7776864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Εστίες μόλυνσης</a:t>
            </a:r>
          </a:p>
          <a:p>
            <a:r>
              <a:rPr lang="el-GR" sz="2000" dirty="0"/>
              <a:t>Πρωταρχική πηγή μόλυνσης των ορνίθων είναι το περιβάλλον και ιδιαίτερα </a:t>
            </a:r>
            <a:r>
              <a:rPr lang="el-GR" sz="2000" dirty="0" smtClean="0"/>
              <a:t>η στρωμνή.</a:t>
            </a:r>
          </a:p>
          <a:p>
            <a:r>
              <a:rPr lang="el-GR" sz="2000" dirty="0" smtClean="0"/>
              <a:t>Σημαντικός </a:t>
            </a:r>
            <a:r>
              <a:rPr lang="el-GR" sz="2000" dirty="0"/>
              <a:t>παράγοντας επιμόλυνσης είναι το πόσιμο μη χλωριωμένο </a:t>
            </a:r>
            <a:r>
              <a:rPr lang="el-GR" sz="2000" dirty="0" smtClean="0"/>
              <a:t>νερό.</a:t>
            </a:r>
          </a:p>
          <a:p>
            <a:r>
              <a:rPr lang="el-GR" sz="2000" dirty="0" smtClean="0"/>
              <a:t>Ακόμα </a:t>
            </a:r>
            <a:r>
              <a:rPr lang="el-GR" sz="2000" dirty="0"/>
              <a:t>τρωκτικά, έντομα, </a:t>
            </a:r>
            <a:r>
              <a:rPr lang="el-GR" sz="2000" dirty="0" smtClean="0"/>
              <a:t>παράσιτα, σκύλοι </a:t>
            </a:r>
            <a:r>
              <a:rPr lang="el-GR" sz="2000" dirty="0"/>
              <a:t>και γάτες συντελούν στη μόλυνση.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44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Καμπυλοβακτηριδίαση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596" y="1181991"/>
            <a:ext cx="836327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Δημόσια υγεία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καμπυλοβακτηριδίαση</a:t>
            </a:r>
            <a:r>
              <a:rPr lang="el-GR" sz="2000" dirty="0"/>
              <a:t> του ανθρώπου είναι </a:t>
            </a:r>
            <a:r>
              <a:rPr lang="el-GR" sz="2000" dirty="0" err="1"/>
              <a:t>τροφολοίμωξη</a:t>
            </a:r>
            <a:r>
              <a:rPr lang="el-GR" sz="2000" dirty="0"/>
              <a:t> με </a:t>
            </a:r>
            <a:r>
              <a:rPr lang="el-GR" sz="2000" dirty="0" smtClean="0"/>
              <a:t>παγκόσμια εξάπλωση</a:t>
            </a:r>
            <a:r>
              <a:rPr lang="el-GR" sz="2000" dirty="0"/>
              <a:t>. Κύριο σύμπτωμά της είναι η διάρροια και τα κόπρανα είναι άφθονα </a:t>
            </a:r>
            <a:r>
              <a:rPr lang="el-GR" sz="2000" dirty="0" smtClean="0"/>
              <a:t>και </a:t>
            </a:r>
            <a:r>
              <a:rPr lang="el-GR" sz="2000" dirty="0"/>
              <a:t>αιματηρά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Μέτρα εξάλειψης</a:t>
            </a:r>
          </a:p>
          <a:p>
            <a:pPr marL="0" indent="0">
              <a:buNone/>
            </a:pPr>
            <a:r>
              <a:rPr lang="el-GR" sz="2000" dirty="0"/>
              <a:t>Σημαντικοί παράγοντες που περιορίζουν ή αποτρέπουν τη μόλυνση είναι: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γεγονός ότι οι νεοσσοί δεν φέρουν τον μικροοργανισμό έως την </a:t>
            </a:r>
            <a:r>
              <a:rPr lang="el-GR" sz="2000" dirty="0" smtClean="0"/>
              <a:t>ημέρα.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διάρκεια της εκτροφής είναι περιορισμένη (45-48 ημέρες</a:t>
            </a:r>
            <a:r>
              <a:rPr lang="el-GR" sz="2000" dirty="0" smtClean="0"/>
              <a:t>).</a:t>
            </a:r>
          </a:p>
          <a:p>
            <a:r>
              <a:rPr lang="el-GR" sz="2000" dirty="0" smtClean="0"/>
              <a:t>Τα </a:t>
            </a:r>
            <a:r>
              <a:rPr lang="el-GR" sz="2000" dirty="0"/>
              <a:t>αυστηρά υγειονομικά </a:t>
            </a:r>
            <a:r>
              <a:rPr lang="el-GR" sz="2000" dirty="0" smtClean="0"/>
              <a:t>μέτρα.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ευαισθησία του μικροοργανισμού στο περιβάλλον, ιδιαίτερα </a:t>
            </a:r>
            <a:r>
              <a:rPr lang="el-GR" sz="2000" dirty="0" smtClean="0"/>
              <a:t>στην ξηρασία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44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Καμπυλοβακτηριδίαση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Τα μέτρα που λαμβάνονται στα </a:t>
            </a:r>
            <a:r>
              <a:rPr lang="el-GR" sz="2000" dirty="0" err="1"/>
              <a:t>πτηνοσφαγεία</a:t>
            </a:r>
            <a:r>
              <a:rPr lang="el-GR" sz="2000" dirty="0"/>
              <a:t> είναι:</a:t>
            </a:r>
          </a:p>
          <a:p>
            <a:r>
              <a:rPr lang="el-GR" sz="2000" dirty="0" smtClean="0"/>
              <a:t>Νηστεία </a:t>
            </a:r>
            <a:r>
              <a:rPr lang="el-GR" sz="2000" dirty="0"/>
              <a:t>12 ώρες πριν τη σφαγή. Με το μέτρο αυτό μειώνεται η </a:t>
            </a:r>
            <a:r>
              <a:rPr lang="el-GR" sz="2000" dirty="0" smtClean="0"/>
              <a:t>μόλυνση των </a:t>
            </a:r>
            <a:r>
              <a:rPr lang="el-GR" sz="2000" dirty="0"/>
              <a:t>χώρων του σφαγείου από τα κόπρανα των πτηνών.</a:t>
            </a:r>
          </a:p>
          <a:p>
            <a:r>
              <a:rPr lang="el-GR" sz="2000" dirty="0" smtClean="0"/>
              <a:t>Μείωση </a:t>
            </a:r>
            <a:r>
              <a:rPr lang="el-GR" sz="2000" dirty="0"/>
              <a:t>της επαφής του σφαγείου των πουλερικών με ανθρώπινα </a:t>
            </a:r>
            <a:r>
              <a:rPr lang="el-GR" sz="2000" dirty="0" smtClean="0"/>
              <a:t>χέρια.</a:t>
            </a:r>
            <a:endParaRPr lang="el-GR" sz="2000" dirty="0"/>
          </a:p>
          <a:p>
            <a:r>
              <a:rPr lang="el-GR" sz="2000" dirty="0" smtClean="0"/>
              <a:t>Αποφυγή </a:t>
            </a:r>
            <a:r>
              <a:rPr lang="el-GR" sz="2000" dirty="0"/>
              <a:t>σφαγής την ίδια ημέρα </a:t>
            </a:r>
            <a:r>
              <a:rPr lang="el-GR" sz="2000" dirty="0" err="1"/>
              <a:t>ορνιθίων</a:t>
            </a:r>
            <a:r>
              <a:rPr lang="el-GR" sz="2000" dirty="0"/>
              <a:t> </a:t>
            </a:r>
            <a:r>
              <a:rPr lang="el-GR" sz="2000" dirty="0" err="1"/>
              <a:t>κρεοπαραγωγής</a:t>
            </a:r>
            <a:r>
              <a:rPr lang="el-GR" sz="2000" dirty="0"/>
              <a:t> και </a:t>
            </a:r>
            <a:r>
              <a:rPr lang="el-GR" sz="2000" dirty="0" smtClean="0"/>
              <a:t>ορνίθων </a:t>
            </a:r>
            <a:r>
              <a:rPr lang="el-GR" sz="2000" dirty="0" err="1" smtClean="0"/>
              <a:t>αυγοπαραγωγής</a:t>
            </a:r>
            <a:r>
              <a:rPr lang="el-GR" sz="2000" dirty="0" smtClean="0"/>
              <a:t> </a:t>
            </a:r>
            <a:r>
              <a:rPr lang="el-GR" sz="2000" dirty="0"/>
              <a:t>στον ίδιο </a:t>
            </a:r>
            <a:r>
              <a:rPr lang="el-GR" sz="2000" dirty="0" smtClean="0"/>
              <a:t>χώρο.</a:t>
            </a:r>
            <a:endParaRPr lang="el-GR" sz="2000" dirty="0"/>
          </a:p>
          <a:p>
            <a:r>
              <a:rPr lang="el-GR" sz="2000" dirty="0" smtClean="0"/>
              <a:t>Η </a:t>
            </a:r>
            <a:r>
              <a:rPr lang="el-GR" sz="2000" dirty="0"/>
              <a:t>κατάψυξη ενός </a:t>
            </a:r>
            <a:r>
              <a:rPr lang="el-GR" sz="2000" dirty="0" err="1"/>
              <a:t>τροφίμου</a:t>
            </a:r>
            <a:r>
              <a:rPr lang="el-GR" sz="2000" dirty="0"/>
              <a:t> μειώνει τον αριθμό των </a:t>
            </a:r>
            <a:r>
              <a:rPr lang="el-GR" sz="2000" dirty="0" err="1" smtClean="0"/>
              <a:t>καμπυλοβακτηριδίων</a:t>
            </a:r>
            <a:r>
              <a:rPr lang="el-GR" sz="2000" dirty="0"/>
              <a:t> </a:t>
            </a:r>
            <a:r>
              <a:rPr lang="el-GR" sz="2000" dirty="0" smtClean="0"/>
              <a:t>κατά </a:t>
            </a:r>
            <a:r>
              <a:rPr lang="el-GR" sz="2000" dirty="0"/>
              <a:t>50-60%, τα στελέχη όμως που επιζούν δύναται να προκαλέσουν λοίμωξη </a:t>
            </a:r>
            <a:r>
              <a:rPr lang="el-GR" sz="2000" dirty="0" smtClean="0"/>
              <a:t>στον άνθρωπο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Οι </a:t>
            </a:r>
            <a:r>
              <a:rPr lang="el-GR" sz="2000" dirty="0"/>
              <a:t>γ-ακτινοβολίες επί του </a:t>
            </a:r>
            <a:r>
              <a:rPr lang="el-GR" sz="2000" dirty="0" err="1"/>
              <a:t>ορνίθιου</a:t>
            </a:r>
            <a:r>
              <a:rPr lang="el-GR" sz="2000" dirty="0"/>
              <a:t> κρέατος σε χαμηλές δόσεις 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6352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Μεταδιδόμενες </a:t>
            </a:r>
            <a:r>
              <a:rPr lang="el-GR" sz="2800" dirty="0" err="1"/>
              <a:t>σπογγόμορφες</a:t>
            </a:r>
            <a:r>
              <a:rPr lang="el-GR" sz="2800" dirty="0"/>
              <a:t> εγκεφαλοπάθειες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 - ΕΥΠΑΘΕΙΑ</a:t>
            </a:r>
          </a:p>
          <a:p>
            <a:pPr marL="0" indent="0">
              <a:buNone/>
            </a:pPr>
            <a:r>
              <a:rPr lang="el-GR" sz="2000" dirty="0"/>
              <a:t>Λοιμώδης εκφυλιστική εγκεφαλοπάθεια των προβάτων και σπανιότερα </a:t>
            </a:r>
            <a:r>
              <a:rPr lang="el-GR" sz="2000" dirty="0" smtClean="0"/>
              <a:t>των αιγών </a:t>
            </a:r>
            <a:r>
              <a:rPr lang="el-GR" sz="2000" dirty="0"/>
              <a:t>που χαρακτηρίζεται από μακρύ χρόνο επώασης και αργή εξέλιξη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ΑΙΤΙΟΛΟΓΙΑ</a:t>
            </a:r>
          </a:p>
          <a:p>
            <a:pPr marL="0" indent="0">
              <a:buNone/>
            </a:pPr>
            <a:r>
              <a:rPr lang="el-GR" sz="2000" dirty="0"/>
              <a:t>Ο αιτιολογικός παράγοντας της </a:t>
            </a:r>
            <a:r>
              <a:rPr lang="el-GR" sz="2000" dirty="0" err="1"/>
              <a:t>Scrapie</a:t>
            </a:r>
            <a:r>
              <a:rPr lang="el-GR" sz="2000" dirty="0"/>
              <a:t> είναι </a:t>
            </a:r>
            <a:r>
              <a:rPr lang="el-GR" sz="2000" dirty="0" smtClean="0"/>
              <a:t>μια </a:t>
            </a:r>
            <a:r>
              <a:rPr lang="el-GR" sz="2000" dirty="0"/>
              <a:t>ειδική </a:t>
            </a:r>
            <a:r>
              <a:rPr lang="el-GR" sz="2000" dirty="0" err="1"/>
              <a:t>λιποπρωτεΐνη</a:t>
            </a:r>
            <a:r>
              <a:rPr lang="el-GR" sz="2000" dirty="0"/>
              <a:t> που </a:t>
            </a:r>
            <a:r>
              <a:rPr lang="el-GR" sz="2000" dirty="0" smtClean="0"/>
              <a:t>έχει την </a:t>
            </a:r>
            <a:r>
              <a:rPr lang="el-GR" sz="2000" dirty="0"/>
              <a:t>ιδιότητα της </a:t>
            </a:r>
            <a:r>
              <a:rPr lang="el-GR" sz="2000" dirty="0" smtClean="0"/>
              <a:t>αυτό-αναπαραγωγής. </a:t>
            </a:r>
            <a:r>
              <a:rPr lang="el-GR" sz="2000" dirty="0"/>
              <a:t>Η ανθεκτικότητα </a:t>
            </a:r>
            <a:r>
              <a:rPr lang="el-GR" sz="2000" dirty="0" smtClean="0"/>
              <a:t>του παράγοντα </a:t>
            </a:r>
            <a:r>
              <a:rPr lang="el-GR" sz="2000" dirty="0"/>
              <a:t>είναι μεγάλη και θέρμανσή του σε 120οC για 30 λεπτά </a:t>
            </a:r>
            <a:r>
              <a:rPr lang="el-GR" sz="2000" dirty="0" smtClean="0"/>
              <a:t>αφήνει υπολείμματα </a:t>
            </a:r>
            <a:r>
              <a:rPr lang="el-GR" sz="2000" dirty="0" err="1"/>
              <a:t>λοιμικότητας</a:t>
            </a:r>
            <a:r>
              <a:rPr lang="el-GR" sz="2000" dirty="0"/>
              <a:t>. Ο παράγοντας αντέχει ακόμα σε φορμόλη 10% </a:t>
            </a:r>
            <a:r>
              <a:rPr lang="el-GR" sz="2000" dirty="0" smtClean="0"/>
              <a:t>για χρόνια</a:t>
            </a:r>
            <a:r>
              <a:rPr lang="el-GR" sz="2000" dirty="0"/>
              <a:t>, όπως και δράση </a:t>
            </a:r>
            <a:r>
              <a:rPr lang="el-GR" sz="2000" dirty="0" err="1"/>
              <a:t>υδρολυτικών</a:t>
            </a:r>
            <a:r>
              <a:rPr lang="el-GR" sz="2000" dirty="0"/>
              <a:t> ενζύμων και σε </a:t>
            </a:r>
            <a:r>
              <a:rPr lang="el-GR" sz="2000" dirty="0" err="1"/>
              <a:t>pH</a:t>
            </a:r>
            <a:r>
              <a:rPr lang="el-GR" sz="2000" dirty="0"/>
              <a:t> μεταξύ 2,5 και 10</a:t>
            </a:r>
            <a:r>
              <a:rPr lang="el-GR" sz="2000" dirty="0" smtClean="0"/>
              <a:t>.</a:t>
            </a:r>
            <a:r>
              <a:rPr lang="el-GR" sz="2000" dirty="0"/>
              <a:t> Οι μεταδιδόμενες </a:t>
            </a:r>
            <a:r>
              <a:rPr lang="el-GR" sz="2000" dirty="0" err="1"/>
              <a:t>σπογγόμορφες</a:t>
            </a:r>
            <a:r>
              <a:rPr lang="el-GR" sz="2000" dirty="0"/>
              <a:t> εγκεφαλοπάθειες προσβάλλουν </a:t>
            </a:r>
            <a:r>
              <a:rPr lang="el-GR" sz="2000" dirty="0" smtClean="0"/>
              <a:t>τους απογόνους </a:t>
            </a:r>
            <a:r>
              <a:rPr lang="el-GR" sz="2000" dirty="0"/>
              <a:t>των άρρωστων </a:t>
            </a:r>
            <a:r>
              <a:rPr lang="el-GR" sz="2000" dirty="0" smtClean="0"/>
              <a:t>ζώων. </a:t>
            </a:r>
            <a:r>
              <a:rPr lang="el-GR" sz="2000" dirty="0"/>
              <a:t>Η οριζόντια μετάδοση έχει αποδειχθεί ως δυνατή. </a:t>
            </a:r>
            <a:r>
              <a:rPr lang="el-GR" sz="2000" dirty="0" smtClean="0"/>
              <a:t>Ο αιτιολογικός </a:t>
            </a:r>
            <a:r>
              <a:rPr lang="el-GR" sz="2000" dirty="0"/>
              <a:t>παράγοντας απομονώθηκε και στον πλακούντα.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754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Μεταδιδόμενες </a:t>
            </a:r>
            <a:r>
              <a:rPr lang="el-GR" sz="2800" dirty="0" err="1">
                <a:solidFill>
                  <a:prstClr val="black"/>
                </a:solidFill>
              </a:rPr>
              <a:t>σπογγόμορφες</a:t>
            </a:r>
            <a:r>
              <a:rPr lang="el-GR" sz="2800" dirty="0">
                <a:solidFill>
                  <a:prstClr val="black"/>
                </a:solidFill>
              </a:rPr>
              <a:t> εγκεφαλοπάθειες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7848872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Ο παράγοντας μεταδίδεται κυρίως </a:t>
            </a:r>
            <a:r>
              <a:rPr lang="el-GR" sz="2000" dirty="0" smtClean="0"/>
              <a:t>μέσω του </a:t>
            </a:r>
            <a:r>
              <a:rPr lang="el-GR" sz="2000" dirty="0"/>
              <a:t>νευρικού ιστού του εγκεφάλου και του νωτιαίου μυελού γι' αυτό και συστήνεται </a:t>
            </a:r>
            <a:r>
              <a:rPr lang="el-GR" sz="2000" dirty="0" smtClean="0"/>
              <a:t>η απόρριψή </a:t>
            </a:r>
            <a:r>
              <a:rPr lang="el-GR" sz="2000" dirty="0"/>
              <a:t>του στο </a:t>
            </a:r>
            <a:r>
              <a:rPr lang="el-GR" sz="2000" dirty="0" smtClean="0"/>
              <a:t>σφαγείο. </a:t>
            </a:r>
            <a:r>
              <a:rPr lang="el-GR" sz="2000" dirty="0"/>
              <a:t>Υπάρχουν ενδείξεις ότι ο λοιμογόνος παράγοντας μεταδίδεται στον </a:t>
            </a:r>
            <a:r>
              <a:rPr lang="el-GR" sz="2000" dirty="0" smtClean="0"/>
              <a:t>άνθρωπο, ιδιαίτερα </a:t>
            </a:r>
            <a:r>
              <a:rPr lang="el-GR" sz="2000" dirty="0"/>
              <a:t>από τότε που επιτεύχθηκε η μετάδοσή της σε ορισμένα είδη </a:t>
            </a:r>
            <a:r>
              <a:rPr lang="el-GR" sz="2000" dirty="0" smtClean="0"/>
              <a:t>πιθήκων. </a:t>
            </a:r>
            <a:r>
              <a:rPr lang="el-GR" sz="2000" dirty="0"/>
              <a:t>Η απαγόρευση χρήσης </a:t>
            </a:r>
            <a:r>
              <a:rPr lang="el-GR" sz="2000" dirty="0" err="1"/>
              <a:t>κρεατάλευρων</a:t>
            </a:r>
            <a:r>
              <a:rPr lang="el-GR" sz="2000" dirty="0"/>
              <a:t> στα μηρυκαστικά ισχύει από το </a:t>
            </a:r>
            <a:r>
              <a:rPr lang="el-GR" sz="2000" dirty="0" smtClean="0"/>
              <a:t>1999 και </a:t>
            </a:r>
            <a:r>
              <a:rPr lang="el-GR" sz="2000" dirty="0"/>
              <a:t>για τις χώρες της Ε.Ε.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608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Σπογγώδης εγκεφαλοπάθεια των βοοειδών (Β.S.E)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Η σπογγώδης εγκεφαλοπάθεια των βοοειδών (B.S.E) είναι </a:t>
            </a:r>
            <a:r>
              <a:rPr lang="el-GR" sz="2000" dirty="0" smtClean="0"/>
              <a:t>θανατηφόρος εκφυλιστική </a:t>
            </a:r>
            <a:r>
              <a:rPr lang="el-GR" sz="2000" dirty="0"/>
              <a:t>νόσος του νευρικού </a:t>
            </a:r>
            <a:r>
              <a:rPr lang="el-GR" sz="2000" dirty="0" smtClean="0"/>
              <a:t>συστήματος. </a:t>
            </a:r>
            <a:r>
              <a:rPr lang="el-GR" sz="2000" dirty="0"/>
              <a:t>Η B.S.E. είναι ένα παράδειγμα μεταδιδόμενης σπογγώδους </a:t>
            </a:r>
            <a:r>
              <a:rPr lang="el-GR" sz="2000" dirty="0" smtClean="0"/>
              <a:t>εγκεφαλοπάθειας (T.S.E</a:t>
            </a:r>
            <a:r>
              <a:rPr lang="el-GR" sz="2000" dirty="0"/>
              <a:t>), ενώ γνωστή στους κτηνιάτρους είναι και η νόσος </a:t>
            </a:r>
            <a:r>
              <a:rPr lang="el-GR" sz="2000" dirty="0" err="1"/>
              <a:t>Scrapie</a:t>
            </a:r>
            <a:r>
              <a:rPr lang="el-GR" sz="2000" dirty="0"/>
              <a:t> (τρομώδης </a:t>
            </a:r>
            <a:r>
              <a:rPr lang="el-GR" sz="2000" dirty="0" smtClean="0"/>
              <a:t>νόσος του </a:t>
            </a:r>
            <a:r>
              <a:rPr lang="el-GR" sz="2000" dirty="0"/>
              <a:t>προβάτου) και στους γιατρούς η νόσος </a:t>
            </a:r>
            <a:r>
              <a:rPr lang="el-GR" sz="2000" dirty="0" err="1"/>
              <a:t>Creutzfeldt</a:t>
            </a:r>
            <a:r>
              <a:rPr lang="el-GR" sz="2000" dirty="0"/>
              <a:t> – </a:t>
            </a:r>
            <a:r>
              <a:rPr lang="el-GR" sz="2000" dirty="0" err="1"/>
              <a:t>Jacob</a:t>
            </a:r>
            <a:r>
              <a:rPr lang="el-GR" sz="2000" dirty="0"/>
              <a:t> (CJD) </a:t>
            </a:r>
            <a:r>
              <a:rPr lang="el-GR" sz="2000" dirty="0" smtClean="0"/>
              <a:t>που προσβάλει </a:t>
            </a:r>
            <a:r>
              <a:rPr lang="el-GR" sz="2000" dirty="0"/>
              <a:t>τον άνθρωπο</a:t>
            </a:r>
            <a:r>
              <a:rPr lang="el-GR" sz="2000" dirty="0" smtClean="0"/>
              <a:t>. </a:t>
            </a:r>
            <a:r>
              <a:rPr lang="el-GR" sz="2000" dirty="0"/>
              <a:t>Η εμφάνιση της B.S.E. ήταν αποτέλεσμα της μετάδοσης από το πρόβατο </a:t>
            </a:r>
            <a:r>
              <a:rPr lang="el-GR" sz="2000" dirty="0" smtClean="0"/>
              <a:t>της νόσου </a:t>
            </a:r>
            <a:r>
              <a:rPr lang="en-US" sz="2000" dirty="0"/>
              <a:t>Scrapie </a:t>
            </a:r>
            <a:r>
              <a:rPr lang="el-GR" sz="2000" dirty="0"/>
              <a:t>στην αγελάδα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199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363272" cy="3483604"/>
          </a:xfrm>
        </p:spPr>
        <p:txBody>
          <a:bodyPr>
            <a:noAutofit/>
          </a:bodyPr>
          <a:lstStyle/>
          <a:p>
            <a:r>
              <a:rPr lang="el-GR" sz="2000" dirty="0" smtClean="0"/>
              <a:t>Αιτιολογικός </a:t>
            </a:r>
            <a:r>
              <a:rPr lang="el-GR" sz="2000" dirty="0"/>
              <a:t>παράγοντας</a:t>
            </a:r>
          </a:p>
          <a:p>
            <a:r>
              <a:rPr lang="el-GR" sz="2000" dirty="0" smtClean="0"/>
              <a:t>Αναδιαταγμένη </a:t>
            </a:r>
            <a:r>
              <a:rPr lang="el-GR" sz="2000" dirty="0"/>
              <a:t>μορφή μιας συγκεκριμένης πρωτεΐνης που </a:t>
            </a:r>
            <a:r>
              <a:rPr lang="el-GR" sz="2000" dirty="0" smtClean="0"/>
              <a:t>ονομάζεται </a:t>
            </a:r>
            <a:r>
              <a:rPr lang="en-US" sz="2000" dirty="0" smtClean="0"/>
              <a:t>Prion </a:t>
            </a:r>
            <a:r>
              <a:rPr lang="en-US" sz="2000" dirty="0"/>
              <a:t>(</a:t>
            </a:r>
            <a:r>
              <a:rPr lang="en-US" sz="2000" dirty="0" err="1"/>
              <a:t>PrPc→PrPsc</a:t>
            </a:r>
            <a:r>
              <a:rPr lang="en-US" sz="2000" dirty="0"/>
              <a:t>).</a:t>
            </a:r>
          </a:p>
          <a:p>
            <a:r>
              <a:rPr lang="el-GR" sz="2000" dirty="0" smtClean="0"/>
              <a:t>Τα </a:t>
            </a:r>
            <a:r>
              <a:rPr lang="el-GR" sz="2000" dirty="0" err="1"/>
              <a:t>Prions</a:t>
            </a:r>
            <a:r>
              <a:rPr lang="el-GR" sz="2000" dirty="0"/>
              <a:t> </a:t>
            </a:r>
            <a:r>
              <a:rPr lang="el-GR" sz="2000" dirty="0" smtClean="0"/>
              <a:t>ανευρίσκονται </a:t>
            </a:r>
            <a:r>
              <a:rPr lang="el-GR" sz="2000" dirty="0"/>
              <a:t>φυσιολογικά </a:t>
            </a:r>
            <a:r>
              <a:rPr lang="el-GR" sz="2000" dirty="0" smtClean="0"/>
              <a:t>στη μεμβράνη </a:t>
            </a:r>
            <a:r>
              <a:rPr lang="el-GR" sz="2000" dirty="0"/>
              <a:t>των εγκεφαλικών κυττάρων των ζώων και των ανθρώπων.</a:t>
            </a:r>
          </a:p>
          <a:p>
            <a:r>
              <a:rPr lang="el-GR" sz="2000" dirty="0" smtClean="0"/>
              <a:t>Το γονίδιο της πρωτεΐνης έχει </a:t>
            </a:r>
            <a:r>
              <a:rPr lang="el-GR" sz="2000" dirty="0"/>
              <a:t>αποκρυπτογραφηθεί σε 70 διαφορετικά είδη.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1999 αποδείχθηκε η in </a:t>
            </a:r>
            <a:r>
              <a:rPr lang="el-GR" sz="2000" dirty="0" err="1"/>
              <a:t>vitro</a:t>
            </a:r>
            <a:r>
              <a:rPr lang="el-GR" sz="2000" dirty="0"/>
              <a:t> μετατροπή της </a:t>
            </a:r>
            <a:r>
              <a:rPr lang="el-GR" sz="2000" dirty="0" smtClean="0"/>
              <a:t>φυσιολογικής κυτταρικής </a:t>
            </a:r>
            <a:r>
              <a:rPr lang="el-GR" sz="2000" dirty="0"/>
              <a:t>πρωτεΐνης </a:t>
            </a:r>
            <a:r>
              <a:rPr lang="el-GR" sz="2000" dirty="0" err="1"/>
              <a:t>Prion</a:t>
            </a:r>
            <a:r>
              <a:rPr lang="el-GR" sz="2000" dirty="0"/>
              <a:t> σε μολυσματική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540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Η αδρανοποίηση της μολυσματικής μορφής των </a:t>
            </a:r>
            <a:r>
              <a:rPr lang="el-GR" sz="2000" dirty="0" err="1">
                <a:solidFill>
                  <a:prstClr val="black"/>
                </a:solidFill>
              </a:rPr>
              <a:t>Prions</a:t>
            </a:r>
            <a:r>
              <a:rPr lang="el-GR" sz="2000" dirty="0">
                <a:solidFill>
                  <a:prstClr val="black"/>
                </a:solidFill>
              </a:rPr>
              <a:t> με θέρμανση στους 140ο C σε 3.6 ατμόσφαιρες για 30 λεπτά.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Ενεργό απολυμαντικό το </a:t>
            </a:r>
            <a:r>
              <a:rPr lang="el-GR" sz="2000" dirty="0" err="1">
                <a:solidFill>
                  <a:prstClr val="black"/>
                </a:solidFill>
              </a:rPr>
              <a:t>υποχλωριώδες</a:t>
            </a:r>
            <a:r>
              <a:rPr lang="el-GR" sz="2000" dirty="0">
                <a:solidFill>
                  <a:prstClr val="black"/>
                </a:solidFill>
              </a:rPr>
              <a:t> νάτριο.</a:t>
            </a:r>
          </a:p>
          <a:p>
            <a:pPr lvl="0"/>
            <a:r>
              <a:rPr lang="el-GR" sz="2000" dirty="0" err="1">
                <a:solidFill>
                  <a:prstClr val="black"/>
                </a:solidFill>
              </a:rPr>
              <a:t>Πολυσουλφική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πεντοσάνη</a:t>
            </a:r>
            <a:r>
              <a:rPr lang="el-GR" sz="2000" dirty="0">
                <a:solidFill>
                  <a:prstClr val="black"/>
                </a:solidFill>
              </a:rPr>
              <a:t>, προφυλακτικός παράγοντας κατά της </a:t>
            </a:r>
            <a:r>
              <a:rPr lang="en-US" sz="2000" dirty="0" err="1">
                <a:solidFill>
                  <a:prstClr val="black"/>
                </a:solidFill>
              </a:rPr>
              <a:t>v.C.J.D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000" dirty="0"/>
              <a:t>Τα </a:t>
            </a:r>
            <a:r>
              <a:rPr lang="el-GR" sz="2000" dirty="0" err="1"/>
              <a:t>prions</a:t>
            </a:r>
            <a:r>
              <a:rPr lang="el-GR" sz="2000" dirty="0"/>
              <a:t> είναι πρωτεΐνες που ανευρίσκονται φυσιολογικά στη μεμβράνη </a:t>
            </a:r>
            <a:r>
              <a:rPr lang="el-GR" sz="2000" dirty="0" smtClean="0"/>
              <a:t>των εγκεφαλικών </a:t>
            </a:r>
            <a:r>
              <a:rPr lang="el-GR" sz="2000" dirty="0"/>
              <a:t>κυττάρων όλων των ζώων και των </a:t>
            </a:r>
            <a:r>
              <a:rPr lang="el-GR" sz="2000" dirty="0" smtClean="0"/>
              <a:t>ανθρώπων. </a:t>
            </a:r>
            <a:r>
              <a:rPr lang="el-GR" sz="2000" dirty="0"/>
              <a:t>παράγοντας </a:t>
            </a:r>
            <a:r>
              <a:rPr lang="el-GR" sz="2000" dirty="0" smtClean="0"/>
              <a:t>πολλαπλασιάζεται και </a:t>
            </a:r>
            <a:r>
              <a:rPr lang="el-GR" sz="2000" dirty="0"/>
              <a:t>μολύνει δίχως να ακολουθεί τους κανόνες της μικροβιολογίας, ούτε τους </a:t>
            </a:r>
            <a:r>
              <a:rPr lang="el-GR" sz="2000" dirty="0" smtClean="0"/>
              <a:t>κανόνες της </a:t>
            </a:r>
            <a:r>
              <a:rPr lang="el-GR" sz="2000" dirty="0"/>
              <a:t>τοξικολογίας.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13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Συσχέτιση 10% μεταξύ εμφάνισης B.S.E. στα μοσχάρια και B.S.E. </a:t>
            </a:r>
            <a:r>
              <a:rPr lang="el-GR" sz="2000" dirty="0" smtClean="0"/>
              <a:t>Στις αγελάδες </a:t>
            </a:r>
            <a:r>
              <a:rPr lang="el-GR" sz="2000" dirty="0"/>
              <a:t>που τα γέννησαν. Στις φυσικές μολύνσεις ισοδυναμεί με 1%.</a:t>
            </a:r>
          </a:p>
          <a:p>
            <a:r>
              <a:rPr lang="el-GR" sz="2000" dirty="0" smtClean="0"/>
              <a:t>Δεν </a:t>
            </a:r>
            <a:r>
              <a:rPr lang="el-GR" sz="2000" dirty="0"/>
              <a:t>μεταδίδεται από ζώο σε ζώο (Οριζόντια μετάδοση).</a:t>
            </a:r>
          </a:p>
          <a:p>
            <a:r>
              <a:rPr lang="el-GR" sz="2000" dirty="0" smtClean="0"/>
              <a:t>Δεν </a:t>
            </a:r>
            <a:r>
              <a:rPr lang="el-GR" sz="2000" dirty="0"/>
              <a:t>έχει ανιχνευθεί στο γάλα και στο πρωτόγαλα.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μεταφορά εμβρύων αποτελεί εξαιρετικά ελάχιστο ρίσκο </a:t>
            </a:r>
            <a:r>
              <a:rPr lang="el-GR" sz="2000" dirty="0" smtClean="0"/>
              <a:t>μετάδοσης της </a:t>
            </a:r>
            <a:r>
              <a:rPr lang="el-GR" sz="2000" dirty="0"/>
              <a:t>μόλυνσης όπως και η τεχνητή σπερματέγχυση (0-1,5%).</a:t>
            </a:r>
          </a:p>
          <a:p>
            <a:r>
              <a:rPr lang="el-GR" sz="2000" dirty="0" smtClean="0"/>
              <a:t>Δεν </a:t>
            </a:r>
            <a:r>
              <a:rPr lang="el-GR" sz="2000" dirty="0"/>
              <a:t>έχει ανιχνευθεί η μετάδοση μέσω κατανάλωσης μυϊκού </a:t>
            </a:r>
            <a:r>
              <a:rPr lang="el-GR" sz="2000" dirty="0" smtClean="0"/>
              <a:t>ιστού (κρέατος</a:t>
            </a:r>
            <a:r>
              <a:rPr lang="el-GR" sz="2000" dirty="0"/>
              <a:t>) μολυσμένου ζώου.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013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Μετάδοση του παράγοντα σε </a:t>
            </a:r>
            <a:r>
              <a:rPr lang="el-GR" sz="2000" b="1" dirty="0"/>
              <a:t>άλλα </a:t>
            </a:r>
            <a:r>
              <a:rPr lang="el-GR" sz="2000" b="1" dirty="0" smtClean="0"/>
              <a:t>είδη</a:t>
            </a:r>
          </a:p>
          <a:p>
            <a:r>
              <a:rPr lang="el-GR" sz="2000" dirty="0" smtClean="0"/>
              <a:t>Προσβάλλει </a:t>
            </a:r>
            <a:r>
              <a:rPr lang="el-GR" sz="2000" dirty="0"/>
              <a:t>τα ποντίκια όχι όμως τα </a:t>
            </a:r>
            <a:r>
              <a:rPr lang="el-GR" sz="2000" dirty="0" err="1"/>
              <a:t>hamsters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Μεταδίδεται </a:t>
            </a:r>
            <a:r>
              <a:rPr lang="el-GR" sz="2000" dirty="0"/>
              <a:t>δια της τροφής στις γάτες, στα αιλουροειδή, στο ελάφι </a:t>
            </a:r>
            <a:r>
              <a:rPr lang="el-GR" sz="2000" dirty="0" smtClean="0"/>
              <a:t>όχι όμως </a:t>
            </a:r>
            <a:r>
              <a:rPr lang="el-GR" sz="2000" dirty="0"/>
              <a:t>στους σκύλους.</a:t>
            </a:r>
          </a:p>
          <a:p>
            <a:r>
              <a:rPr lang="el-GR" sz="2000" dirty="0" smtClean="0"/>
              <a:t>Μεταδίδεται </a:t>
            </a:r>
            <a:r>
              <a:rPr lang="el-GR" sz="2000" dirty="0"/>
              <a:t>μέσω της τροφής σε πρωτεύοντα (κερκοπίθηκος). </a:t>
            </a:r>
            <a:r>
              <a:rPr lang="el-GR" sz="2000" dirty="0" smtClean="0"/>
              <a:t>Δεν μεταδίδεται </a:t>
            </a:r>
            <a:r>
              <a:rPr lang="el-GR" sz="2000" dirty="0"/>
              <a:t>στους </a:t>
            </a:r>
            <a:r>
              <a:rPr lang="el-GR" sz="2000" dirty="0" err="1"/>
              <a:t>σκιουροπιθήκους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Μεταδίδεται </a:t>
            </a:r>
            <a:r>
              <a:rPr lang="el-GR" sz="2000" dirty="0"/>
              <a:t>πειραματικά μέσω της τροφής στα πρόβατα, ενώ </a:t>
            </a:r>
            <a:r>
              <a:rPr lang="el-GR" sz="2000" dirty="0" smtClean="0"/>
              <a:t>δεν μεταδίδεται </a:t>
            </a:r>
            <a:r>
              <a:rPr lang="el-GR" sz="2000" dirty="0"/>
              <a:t>στα ψάρια και στα πτηνά.</a:t>
            </a:r>
          </a:p>
          <a:p>
            <a:r>
              <a:rPr lang="el-GR" sz="2000" dirty="0" smtClean="0"/>
              <a:t>Γενετική </a:t>
            </a:r>
            <a:r>
              <a:rPr lang="el-GR" sz="2000" dirty="0"/>
              <a:t>προδιάθεση του είδους.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609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Για να υπάρξει κίνδυνος για τον άνθρωπο δύο όροι πρέπει απαραίτητα </a:t>
            </a:r>
            <a:r>
              <a:rPr lang="el-GR" sz="2000" dirty="0" smtClean="0"/>
              <a:t>να τηρηθούν</a:t>
            </a:r>
            <a:r>
              <a:rPr lang="el-GR" sz="2000" dirty="0"/>
              <a:t>.</a:t>
            </a:r>
          </a:p>
          <a:p>
            <a:r>
              <a:rPr lang="el-GR" sz="2000" dirty="0"/>
              <a:t>Ο πρώτος αναφέρεται στην πιθανότητα ο παράγοντας της B.S.E. ν</a:t>
            </a:r>
            <a:r>
              <a:rPr lang="el-GR" sz="2000" dirty="0" smtClean="0"/>
              <a:t>α μεταδίδεται </a:t>
            </a:r>
            <a:r>
              <a:rPr lang="el-GR" sz="2000" dirty="0"/>
              <a:t>από τους ιστούς του μολυσμένου βοοειδούς στην ανθρώπινη </a:t>
            </a:r>
            <a:r>
              <a:rPr lang="el-GR" sz="2000" dirty="0" smtClean="0"/>
              <a:t>διατροφική αλυσίδα </a:t>
            </a:r>
          </a:p>
          <a:p>
            <a:r>
              <a:rPr lang="el-GR" sz="2000" dirty="0"/>
              <a:t>Ο</a:t>
            </a:r>
            <a:r>
              <a:rPr lang="el-GR" sz="2000" dirty="0" smtClean="0"/>
              <a:t> </a:t>
            </a:r>
            <a:r>
              <a:rPr lang="el-GR" sz="2000" dirty="0"/>
              <a:t>δεύτερος πως η </a:t>
            </a:r>
            <a:r>
              <a:rPr lang="el-GR" sz="2000" dirty="0" err="1"/>
              <a:t>λοιμικότητα</a:t>
            </a:r>
            <a:r>
              <a:rPr lang="el-GR" sz="2000" dirty="0"/>
              <a:t> του παράγοντα της B.S.E. μπορεί να </a:t>
            </a:r>
            <a:r>
              <a:rPr lang="el-GR" sz="2000" dirty="0" smtClean="0"/>
              <a:t>μεταδοθεί από </a:t>
            </a:r>
            <a:r>
              <a:rPr lang="el-GR" sz="2000" dirty="0"/>
              <a:t>τις αγελάδες στον άνθρωπο.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4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828435"/>
          </a:xfrm>
        </p:spPr>
        <p:txBody>
          <a:bodyPr>
            <a:normAutofit/>
          </a:bodyPr>
          <a:lstStyle/>
          <a:p>
            <a:r>
              <a:rPr lang="el-GR" sz="2800" dirty="0"/>
              <a:t>Σαλμονελώσεις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75275"/>
            <a:ext cx="8568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ΟΡΙΣΜΟΣ</a:t>
            </a:r>
          </a:p>
          <a:p>
            <a:pPr marL="0" indent="0">
              <a:buNone/>
            </a:pPr>
            <a:r>
              <a:rPr lang="el-GR" sz="2000" dirty="0"/>
              <a:t>Η σαλμονέλωση είναι νόσος που προκαλείται από διάφορα είδη </a:t>
            </a:r>
            <a:r>
              <a:rPr lang="el-GR" sz="2000" dirty="0" err="1" smtClean="0"/>
              <a:t>σαλμονελλών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χαρακτηρίζεται από εντερίτιδα και / ή σηψαιμία. Προσβάλλουν όλα σχεδόν </a:t>
            </a:r>
            <a:r>
              <a:rPr lang="el-GR" sz="2000" dirty="0" smtClean="0"/>
              <a:t>τα ζώα </a:t>
            </a:r>
            <a:r>
              <a:rPr lang="el-GR" sz="2000" dirty="0"/>
              <a:t>και τον άνθρωπο </a:t>
            </a:r>
            <a:r>
              <a:rPr lang="el-GR" sz="2000" dirty="0" smtClean="0"/>
              <a:t>προκαλώντας </a:t>
            </a:r>
            <a:r>
              <a:rPr lang="el-GR" sz="2000" dirty="0" err="1" smtClean="0"/>
              <a:t>τυφοπαρατυφικές</a:t>
            </a:r>
            <a:r>
              <a:rPr lang="el-GR" sz="2000" dirty="0" smtClean="0"/>
              <a:t> </a:t>
            </a:r>
            <a:r>
              <a:rPr lang="el-GR" sz="2000" dirty="0"/>
              <a:t>λοιμώξεις </a:t>
            </a:r>
            <a:r>
              <a:rPr lang="el-GR" sz="2000" dirty="0" smtClean="0"/>
              <a:t>και τροφικές </a:t>
            </a:r>
            <a:r>
              <a:rPr lang="el-GR" sz="2000" dirty="0"/>
              <a:t>δηλητηριάσεις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ΑΙΤΙΟΛΟΓΙΑ</a:t>
            </a:r>
          </a:p>
          <a:p>
            <a:pPr marL="0" indent="0">
              <a:buNone/>
            </a:pPr>
            <a:r>
              <a:rPr lang="en-US" sz="2000" dirty="0"/>
              <a:t>Gram- </a:t>
            </a:r>
            <a:r>
              <a:rPr lang="el-GR" sz="2000" dirty="0" smtClean="0"/>
              <a:t>βακτήρια του γένους </a:t>
            </a:r>
            <a:r>
              <a:rPr lang="en-US" sz="2000" dirty="0"/>
              <a:t>Salmonella </a:t>
            </a:r>
            <a:r>
              <a:rPr lang="el-GR" sz="2000" dirty="0"/>
              <a:t>με πολλά </a:t>
            </a:r>
            <a:r>
              <a:rPr lang="el-GR" sz="2000" dirty="0" smtClean="0"/>
              <a:t>είδη.</a:t>
            </a:r>
            <a:r>
              <a:rPr lang="el-GR" sz="2000" dirty="0"/>
              <a:t> Αντέχουν και διατηρούνται στην ξηρασία για λίγες ώρες, στο </a:t>
            </a:r>
            <a:r>
              <a:rPr lang="el-GR" sz="2000" dirty="0" smtClean="0"/>
              <a:t>νερό, στα </a:t>
            </a:r>
            <a:r>
              <a:rPr lang="el-GR" sz="2000" dirty="0"/>
              <a:t>λύματα, στον πάγο, στα νερά των ποταμών, στη θάλασσα και στο </a:t>
            </a:r>
            <a:r>
              <a:rPr lang="el-GR" sz="2000" dirty="0" smtClean="0"/>
              <a:t>νερό κολυμβητικών </a:t>
            </a:r>
            <a:r>
              <a:rPr lang="el-GR" sz="2000" dirty="0"/>
              <a:t>δεξαμενών για μερικές εβδομάδες, ημέρες</a:t>
            </a:r>
            <a:r>
              <a:rPr lang="el-GR" sz="2000" dirty="0" smtClean="0"/>
              <a:t>. Είναι ευπαθή στην υψηλή θερμοκρασία, στα κοινά απολυμαντικά και στη </a:t>
            </a:r>
            <a:r>
              <a:rPr lang="el-GR" sz="2000" dirty="0"/>
              <a:t>δράση αντιβιοτικών </a:t>
            </a:r>
            <a:r>
              <a:rPr lang="el-GR" sz="2000" dirty="0" smtClean="0"/>
              <a:t>στρεπτομυκίνης, </a:t>
            </a:r>
            <a:r>
              <a:rPr lang="el-GR" sz="2000" dirty="0" err="1" smtClean="0"/>
              <a:t>τετρακυκλίνες.Οι</a:t>
            </a:r>
            <a:r>
              <a:rPr lang="el-GR" sz="2000" dirty="0" smtClean="0"/>
              <a:t> </a:t>
            </a:r>
            <a:r>
              <a:rPr lang="el-GR" sz="2000" dirty="0"/>
              <a:t>πιο γνωστές σαλμονέλες είναι : S. </a:t>
            </a:r>
            <a:r>
              <a:rPr lang="el-GR" sz="2000" dirty="0" err="1"/>
              <a:t>typhi</a:t>
            </a:r>
            <a:r>
              <a:rPr lang="el-GR" sz="2000" dirty="0"/>
              <a:t>, S. </a:t>
            </a:r>
            <a:r>
              <a:rPr lang="el-GR" sz="2000" dirty="0" err="1"/>
              <a:t>paratyphi</a:t>
            </a:r>
            <a:r>
              <a:rPr lang="el-GR" sz="2000" dirty="0"/>
              <a:t>, S. </a:t>
            </a:r>
            <a:r>
              <a:rPr lang="el-GR" sz="2000" dirty="0" err="1"/>
              <a:t>typhimurium</a:t>
            </a:r>
            <a:r>
              <a:rPr lang="el-GR" sz="2000" dirty="0"/>
              <a:t>, </a:t>
            </a:r>
            <a:r>
              <a:rPr lang="el-GR" sz="2000" dirty="0" smtClean="0"/>
              <a:t>S. </a:t>
            </a:r>
            <a:r>
              <a:rPr lang="en-US" sz="2000" dirty="0" err="1" smtClean="0"/>
              <a:t>dublin</a:t>
            </a:r>
            <a:r>
              <a:rPr lang="en-US" sz="2000" dirty="0"/>
              <a:t>, S. </a:t>
            </a:r>
            <a:r>
              <a:rPr lang="en-US" sz="2000" dirty="0" err="1"/>
              <a:t>enteritidis</a:t>
            </a:r>
            <a:r>
              <a:rPr lang="en-US" sz="2000" dirty="0"/>
              <a:t>, S. </a:t>
            </a:r>
            <a:r>
              <a:rPr lang="en-US" sz="2000" dirty="0" err="1"/>
              <a:t>cholerae</a:t>
            </a:r>
            <a:r>
              <a:rPr lang="en-US" sz="2000" dirty="0"/>
              <a:t> – </a:t>
            </a:r>
            <a:r>
              <a:rPr lang="en-US" sz="2000" dirty="0" err="1"/>
              <a:t>suis</a:t>
            </a:r>
            <a:r>
              <a:rPr lang="en-US" sz="2000" dirty="0"/>
              <a:t>, S. </a:t>
            </a:r>
            <a:r>
              <a:rPr lang="en-US" sz="2000" dirty="0" err="1"/>
              <a:t>gallinarum</a:t>
            </a:r>
            <a:r>
              <a:rPr lang="en-US" sz="2000" dirty="0"/>
              <a:t>, S. </a:t>
            </a:r>
            <a:r>
              <a:rPr lang="en-US" sz="2000" dirty="0" err="1"/>
              <a:t>pullorum</a:t>
            </a:r>
            <a:r>
              <a:rPr lang="en-US" sz="2000" dirty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594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λίστα των ύποπτων ζωικών ιστών δεν είναι απολύτως δεδομένη και </a:t>
            </a:r>
            <a:r>
              <a:rPr lang="el-GR" sz="2000" dirty="0" smtClean="0"/>
              <a:t>έχει κατηγοριοποιηθεί </a:t>
            </a:r>
            <a:r>
              <a:rPr lang="el-GR" sz="2000" dirty="0"/>
              <a:t>σε τέσσερις κατηγορίες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22574" t="24411" r="27763" b="23876"/>
          <a:stretch/>
        </p:blipFill>
        <p:spPr bwMode="auto">
          <a:xfrm>
            <a:off x="457201" y="2008377"/>
            <a:ext cx="4258816" cy="3213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2"/>
          <a:srcRect l="22574" t="24411" r="27763" b="69486"/>
          <a:stretch/>
        </p:blipFill>
        <p:spPr bwMode="auto">
          <a:xfrm>
            <a:off x="4716017" y="2008377"/>
            <a:ext cx="3970783" cy="417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/>
          <p:cNvPicPr/>
          <p:nvPr/>
        </p:nvPicPr>
        <p:blipFill rotWithShape="1">
          <a:blip r:embed="rId3"/>
          <a:srcRect l="22755" t="20556" r="28124" b="31906"/>
          <a:stretch/>
        </p:blipFill>
        <p:spPr bwMode="auto">
          <a:xfrm>
            <a:off x="4705182" y="2353443"/>
            <a:ext cx="3981618" cy="2917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630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Πρόληψη</a:t>
            </a:r>
          </a:p>
          <a:p>
            <a:r>
              <a:rPr lang="el-GR" sz="2000" dirty="0"/>
              <a:t>Η σφαγή όλων των κοπαδιών με κρούσματα </a:t>
            </a:r>
            <a:r>
              <a:rPr lang="el-GR" sz="2000" dirty="0" err="1"/>
              <a:t>Scrapie</a:t>
            </a:r>
            <a:r>
              <a:rPr lang="el-GR" sz="2000" dirty="0"/>
              <a:t>, η καταστροφή (</a:t>
            </a:r>
            <a:r>
              <a:rPr lang="el-GR" sz="2000" dirty="0" smtClean="0"/>
              <a:t>κάψιμο) όλων </a:t>
            </a:r>
            <a:r>
              <a:rPr lang="el-GR" sz="2000" dirty="0"/>
              <a:t>των ζώων και η αποζημίωση των παραγωγών.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Γενετικός έλεγχος για ανθεκτικές γραμμές ή φυλές στη νόσο </a:t>
            </a:r>
            <a:r>
              <a:rPr lang="el-GR" sz="2000" dirty="0" err="1"/>
              <a:t>Scrapie</a:t>
            </a:r>
            <a:r>
              <a:rPr lang="el-GR" sz="2000" dirty="0"/>
              <a:t> και </a:t>
            </a:r>
            <a:r>
              <a:rPr lang="el-GR" sz="2000" dirty="0" smtClean="0"/>
              <a:t>η εισαγωγή </a:t>
            </a:r>
            <a:r>
              <a:rPr lang="el-GR" sz="2000" dirty="0"/>
              <a:t>ζώων αναπαραγωγής μόνο από μονάδες αρνητικές ή με </a:t>
            </a:r>
            <a:r>
              <a:rPr lang="el-GR" sz="2000" dirty="0" smtClean="0"/>
              <a:t>διαπιστωμένη γενετική </a:t>
            </a:r>
            <a:r>
              <a:rPr lang="el-GR" sz="2000" dirty="0"/>
              <a:t>ανθεκτικότητα των προβάτων ή των αιγών </a:t>
            </a:r>
            <a:r>
              <a:rPr lang="el-GR" sz="2000" dirty="0" smtClean="0"/>
              <a:t>τους.</a:t>
            </a:r>
          </a:p>
          <a:p>
            <a:r>
              <a:rPr lang="el-GR" sz="2000" dirty="0" smtClean="0"/>
              <a:t>Προγονικός </a:t>
            </a:r>
            <a:r>
              <a:rPr lang="el-GR" sz="2000" dirty="0"/>
              <a:t>έλεγχος των </a:t>
            </a:r>
            <a:r>
              <a:rPr lang="el-GR" sz="2000" dirty="0" smtClean="0"/>
              <a:t>βοοειδών.</a:t>
            </a:r>
          </a:p>
          <a:p>
            <a:r>
              <a:rPr lang="el-GR" sz="2000" dirty="0"/>
              <a:t>Οριστική απαγόρευση χρήσης </a:t>
            </a:r>
            <a:r>
              <a:rPr lang="el-GR" sz="2000" dirty="0" err="1"/>
              <a:t>κρεαταλεύρων</a:t>
            </a:r>
            <a:r>
              <a:rPr lang="el-GR" sz="2000" dirty="0"/>
              <a:t> στη διατροφή όλων των ζώων</a:t>
            </a:r>
            <a:r>
              <a:rPr lang="el-GR" sz="20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625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Σπογγώδης εγκεφαλοπάθεια των βοοειδών (Β.S.E)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Απαγόρευση διάθεσης των συγκεκριμένων οργάνων και των ιστών των μικρών και μεγάλων μηρυκαστικών που ανιχνεύεται η αναδιαταγμένη </a:t>
            </a:r>
            <a:r>
              <a:rPr lang="el-GR" sz="2000" dirty="0" err="1"/>
              <a:t>μολύνουσα</a:t>
            </a:r>
            <a:r>
              <a:rPr lang="el-GR" sz="2000" dirty="0"/>
              <a:t> πρωτεΐνη στον άνθρωπο.</a:t>
            </a:r>
          </a:p>
          <a:p>
            <a:r>
              <a:rPr lang="el-GR" sz="2000" dirty="0"/>
              <a:t>Ενίσχυση της υποδομής των Κτηνιατρικών εργαστηρίων και αύξηση του αριθμού των εξειδικευμένων κτηνιάτρων για την επιδημιολογική και εργαστηριακή επιτήρηση της νόσου.</a:t>
            </a:r>
            <a:endParaRPr lang="el-GR" sz="2000" b="1" dirty="0"/>
          </a:p>
          <a:p>
            <a:r>
              <a:rPr lang="el-GR" sz="2000" dirty="0"/>
              <a:t>Να μελετηθούν συγκεκριμένες αρχές και πρακτικές που θα μεταβάλλουν </a:t>
            </a:r>
            <a:r>
              <a:rPr lang="el-GR" sz="2000" dirty="0" smtClean="0"/>
              <a:t>τη διαχείριση </a:t>
            </a:r>
            <a:r>
              <a:rPr lang="el-GR" sz="2000" dirty="0"/>
              <a:t>των </a:t>
            </a:r>
            <a:r>
              <a:rPr lang="el-GR" sz="2000" dirty="0" smtClean="0"/>
              <a:t>εκτροφών και </a:t>
            </a:r>
            <a:r>
              <a:rPr lang="el-GR" sz="2000" dirty="0"/>
              <a:t>θα ενισχύουν τη </a:t>
            </a:r>
            <a:r>
              <a:rPr lang="el-GR" sz="2000" dirty="0" err="1"/>
              <a:t>βιοασφάλειά</a:t>
            </a:r>
            <a:r>
              <a:rPr lang="el-GR" sz="2000" dirty="0"/>
              <a:t> τους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4106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395536" y="3238500"/>
            <a:ext cx="8280920" cy="1460500"/>
          </a:xfrm>
        </p:spPr>
        <p:txBody>
          <a:bodyPr>
            <a:normAutofit/>
          </a:bodyPr>
          <a:lstStyle/>
          <a:p>
            <a:r>
              <a:rPr lang="el-GR" b="1" dirty="0"/>
              <a:t>ΛΟΙΜΩΔΗ ΝΟΣΗΜΑΤΑ ΤΩΝ ΖΩΩΝ ΠΟΥ ΕΝΔΙΑΦΕΡΟΥΝ ΤΗ ΔΗΜΟΣΙΑ ΥΓΕΙΑ (ΜΕΡΟΣ 2</a:t>
            </a:r>
            <a:r>
              <a:rPr lang="el-GR" b="1" baseline="30000" dirty="0"/>
              <a:t>ο</a:t>
            </a:r>
            <a:r>
              <a:rPr lang="el-GR" b="1" dirty="0"/>
              <a:t>)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ΠΑΘΟΓΕΝΕΙΑ</a:t>
            </a:r>
          </a:p>
          <a:p>
            <a:pPr marL="0" indent="0">
              <a:buNone/>
            </a:pPr>
            <a:r>
              <a:rPr lang="el-GR" sz="2000" dirty="0"/>
              <a:t>Η μόλυνση γίνεται από το στόμα με μολυσμένη τροφή ή νερό. Το </a:t>
            </a:r>
            <a:r>
              <a:rPr lang="el-GR" sz="2000" dirty="0" smtClean="0"/>
              <a:t>μικρόβιο πολλαπλασιάζεται </a:t>
            </a:r>
            <a:r>
              <a:rPr lang="el-GR" sz="2000" dirty="0"/>
              <a:t>στο έντερο και προκαλεί εντερίτιδα. </a:t>
            </a:r>
            <a:r>
              <a:rPr lang="el-GR" sz="2000" dirty="0" smtClean="0"/>
              <a:t>Μέσω του λεμφικού </a:t>
            </a:r>
            <a:r>
              <a:rPr lang="el-GR" sz="2000" dirty="0" err="1" smtClean="0"/>
              <a:t>σύστηματος</a:t>
            </a:r>
            <a:r>
              <a:rPr lang="el-GR" sz="2000" dirty="0" smtClean="0"/>
              <a:t> μπορεί να καταλήξει στο αίμα </a:t>
            </a:r>
            <a:r>
              <a:rPr lang="el-GR" sz="2000" dirty="0"/>
              <a:t>με αποτέλεσμα σηψαιμία </a:t>
            </a:r>
            <a:r>
              <a:rPr lang="el-GR" sz="2000" dirty="0" smtClean="0"/>
              <a:t>και διάφορες </a:t>
            </a:r>
            <a:r>
              <a:rPr lang="el-GR" sz="2000" dirty="0"/>
              <a:t>εντοπίσεις (εγκέφαλος, μήνιγγες, μήτρα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dirty="0"/>
              <a:t>Η κλινική εικόνα ποικίλλει από θανατηφόρο σηψαιμία μέχρι </a:t>
            </a:r>
            <a:r>
              <a:rPr lang="el-GR" sz="2000" dirty="0" err="1" smtClean="0"/>
              <a:t>υποκλινικές</a:t>
            </a:r>
            <a:r>
              <a:rPr lang="el-GR" sz="2000" dirty="0"/>
              <a:t> </a:t>
            </a:r>
            <a:r>
              <a:rPr lang="el-GR" sz="2000" dirty="0" smtClean="0"/>
              <a:t>λοιμώξεις. Αυτό </a:t>
            </a:r>
            <a:r>
              <a:rPr lang="el-GR" sz="2000" dirty="0"/>
              <a:t>εξαρτάται από: </a:t>
            </a:r>
            <a:r>
              <a:rPr lang="el-GR" sz="2000" b="1" dirty="0"/>
              <a:t>α)</a:t>
            </a:r>
            <a:r>
              <a:rPr lang="el-GR" sz="2000" dirty="0"/>
              <a:t> την ηλικία </a:t>
            </a:r>
            <a:r>
              <a:rPr lang="el-GR" sz="2000" b="1" dirty="0"/>
              <a:t>β)</a:t>
            </a:r>
            <a:r>
              <a:rPr lang="el-GR" sz="2000" dirty="0"/>
              <a:t> την παθογόνο δύναμη του </a:t>
            </a:r>
            <a:r>
              <a:rPr lang="el-GR" sz="2000" dirty="0" smtClean="0"/>
              <a:t>μικροβιακού στελέχους </a:t>
            </a:r>
            <a:r>
              <a:rPr lang="el-GR" sz="2000" dirty="0"/>
              <a:t>και </a:t>
            </a:r>
            <a:r>
              <a:rPr lang="el-GR" sz="2000" b="1" dirty="0"/>
              <a:t>γ)</a:t>
            </a:r>
            <a:r>
              <a:rPr lang="el-GR" sz="2000" dirty="0"/>
              <a:t> διάφορους παράγοντες </a:t>
            </a:r>
            <a:r>
              <a:rPr lang="el-GR" sz="2000" dirty="0" smtClean="0"/>
              <a:t>καταπόνησης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μόλυνση μπορεί ακόμα να είναι </a:t>
            </a:r>
            <a:r>
              <a:rPr lang="el-GR" sz="2000" dirty="0" err="1"/>
              <a:t>αερογενής</a:t>
            </a:r>
            <a:r>
              <a:rPr lang="el-GR" sz="2000" dirty="0"/>
              <a:t> ή να γίνει από τον </a:t>
            </a:r>
            <a:r>
              <a:rPr lang="el-GR" sz="2000" dirty="0" err="1" smtClean="0"/>
              <a:t>επιπεφυκότα</a:t>
            </a:r>
            <a:r>
              <a:rPr lang="el-GR" sz="2000" dirty="0" smtClean="0"/>
              <a:t>. Σε </a:t>
            </a:r>
            <a:r>
              <a:rPr lang="el-GR" sz="2000" dirty="0"/>
              <a:t>μερικά είδη ζώων, ορισμένοι </a:t>
            </a:r>
            <a:r>
              <a:rPr lang="el-GR" sz="2000" dirty="0" err="1"/>
              <a:t>ορότυποι</a:t>
            </a:r>
            <a:r>
              <a:rPr lang="el-GR" sz="2000" dirty="0"/>
              <a:t> </a:t>
            </a:r>
            <a:r>
              <a:rPr lang="el-GR" sz="2000" dirty="0" err="1"/>
              <a:t>σαλμονελών</a:t>
            </a:r>
            <a:r>
              <a:rPr lang="el-GR" sz="2000" dirty="0"/>
              <a:t> μεταδίδονται </a:t>
            </a:r>
            <a:r>
              <a:rPr lang="el-GR" sz="2000" dirty="0" err="1"/>
              <a:t>ενδομητρικά</a:t>
            </a:r>
            <a:r>
              <a:rPr lang="el-GR" sz="2000" dirty="0"/>
              <a:t> </a:t>
            </a:r>
            <a:r>
              <a:rPr lang="el-GR" sz="2000" dirty="0" smtClean="0"/>
              <a:t>ή </a:t>
            </a:r>
            <a:r>
              <a:rPr lang="el-GR" sz="2000" dirty="0" err="1" smtClean="0"/>
              <a:t>βλαστικώς</a:t>
            </a:r>
            <a:r>
              <a:rPr lang="el-GR" sz="2000" dirty="0" smtClean="0"/>
              <a:t> </a:t>
            </a:r>
            <a:r>
              <a:rPr lang="el-GR" sz="2000" dirty="0"/>
              <a:t>(κάθετη μετάδοση).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7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ΕΠΙΖΩΟΤΙΟΛΟΓΙΑ</a:t>
            </a:r>
          </a:p>
          <a:p>
            <a:pPr marL="0" indent="0">
              <a:buNone/>
            </a:pPr>
            <a:r>
              <a:rPr lang="el-GR" sz="2000" dirty="0"/>
              <a:t>Βασική πηγή μόλυνσης </a:t>
            </a:r>
            <a:r>
              <a:rPr lang="el-GR" sz="2000" dirty="0" smtClean="0"/>
              <a:t>είναι:</a:t>
            </a:r>
            <a:r>
              <a:rPr lang="el-GR" sz="2000" dirty="0"/>
              <a:t> τα κόπρανα των μολυσμένων </a:t>
            </a:r>
            <a:r>
              <a:rPr lang="el-GR" sz="2000" dirty="0" smtClean="0"/>
              <a:t>ζώων, </a:t>
            </a:r>
            <a:r>
              <a:rPr lang="el-GR" sz="2000" dirty="0"/>
              <a:t>τα </a:t>
            </a:r>
            <a:r>
              <a:rPr lang="el-GR" sz="2000" dirty="0" smtClean="0"/>
              <a:t>έμβρυα που αποβλήθηκαν, ζωοτροφές.</a:t>
            </a:r>
          </a:p>
          <a:p>
            <a:pPr marL="0" indent="0">
              <a:buNone/>
            </a:pPr>
            <a:r>
              <a:rPr lang="el-GR" sz="2000" dirty="0"/>
              <a:t>Επίσης η μόλυνση είναι συχνή κατά τη </a:t>
            </a:r>
            <a:r>
              <a:rPr lang="el-GR" sz="2000" dirty="0" smtClean="0"/>
              <a:t>διαδικασία σφαγής</a:t>
            </a:r>
            <a:r>
              <a:rPr lang="el-GR" sz="2000" dirty="0"/>
              <a:t>, στην επεξεργασία των ζωικών προϊόντων, στην τυποποίηση ή </a:t>
            </a:r>
            <a:r>
              <a:rPr lang="el-GR" sz="2000" dirty="0" smtClean="0"/>
              <a:t>στους χειρισμούς </a:t>
            </a:r>
            <a:r>
              <a:rPr lang="el-GR" sz="2000" dirty="0"/>
              <a:t>του κρέατος από τους καταναλωτές.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0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ΠΡΟΛΗΨΗ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dirty="0" smtClean="0"/>
              <a:t>Η χορήγηση αντιβιοτικών </a:t>
            </a:r>
            <a:r>
              <a:rPr lang="el-GR" sz="2000" dirty="0"/>
              <a:t>μειώνει τη νοσηρότητα δεν μπορεί όμως να «αποστειρώσει» </a:t>
            </a:r>
            <a:r>
              <a:rPr lang="el-GR" sz="2000" dirty="0" smtClean="0"/>
              <a:t>τους φορείς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r>
              <a:rPr lang="el-GR" sz="2000" dirty="0" smtClean="0"/>
              <a:t>Η προφύλαξη </a:t>
            </a:r>
            <a:r>
              <a:rPr lang="el-GR" sz="2000" dirty="0"/>
              <a:t>επιχειρείται με μέτρα που αποβλέπουν στη μείωση </a:t>
            </a:r>
            <a:r>
              <a:rPr lang="el-GR" sz="2000" dirty="0" smtClean="0"/>
              <a:t>του αριθμού </a:t>
            </a:r>
            <a:r>
              <a:rPr lang="el-GR" sz="2000" dirty="0"/>
              <a:t>των </a:t>
            </a:r>
            <a:r>
              <a:rPr lang="el-GR" sz="2000" dirty="0" err="1"/>
              <a:t>σαλμονελών</a:t>
            </a:r>
            <a:r>
              <a:rPr lang="el-GR" sz="2000" dirty="0"/>
              <a:t> στο περιβάλλον, στην ανίχνευση και απομάκρυνση </a:t>
            </a:r>
            <a:r>
              <a:rPr lang="el-GR" sz="2000" dirty="0" smtClean="0"/>
              <a:t>των φορέων </a:t>
            </a:r>
            <a:r>
              <a:rPr lang="el-GR" sz="2000" dirty="0"/>
              <a:t>και στην αποφυγή των παραγόντων που προδιαθέτουν στην </a:t>
            </a:r>
            <a:r>
              <a:rPr lang="el-GR" sz="2000" dirty="0" smtClean="0"/>
              <a:t>κλινική εκδήλωση </a:t>
            </a:r>
            <a:r>
              <a:rPr lang="el-GR" sz="2000" dirty="0"/>
              <a:t>της νόσου, στον έλεγχο των ζωοτροφών, στη θερμική τους </a:t>
            </a:r>
            <a:r>
              <a:rPr lang="el-GR" sz="2000" dirty="0" smtClean="0"/>
              <a:t>επεξεργασία και </a:t>
            </a:r>
            <a:r>
              <a:rPr lang="el-GR" sz="2000" dirty="0"/>
              <a:t>στη χρήση οργανικών οξέων στα σιτηρέσια.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6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Σαλμονελώσεις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776864" cy="347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ΔΗΜΟΣΙΑ ΥΓΕΙΑ</a:t>
            </a:r>
          </a:p>
          <a:p>
            <a:pPr marL="0" indent="0">
              <a:buNone/>
            </a:pPr>
            <a:r>
              <a:rPr lang="el-GR" sz="2000" dirty="0"/>
              <a:t>Όλα τα είδη </a:t>
            </a:r>
            <a:r>
              <a:rPr lang="el-GR" sz="2000" dirty="0" err="1"/>
              <a:t>σαλμονελών</a:t>
            </a:r>
            <a:r>
              <a:rPr lang="el-GR" sz="2000" dirty="0"/>
              <a:t> είναι δυνητικά παθογόνα για τον </a:t>
            </a:r>
            <a:r>
              <a:rPr lang="el-GR" sz="2000" dirty="0" smtClean="0"/>
              <a:t>άνθρωπο. Ορισμένα </a:t>
            </a:r>
            <a:r>
              <a:rPr lang="el-GR" sz="2000" dirty="0"/>
              <a:t>είδη, όπως η S. </a:t>
            </a:r>
            <a:r>
              <a:rPr lang="el-GR" sz="2000" dirty="0" err="1"/>
              <a:t>typhimurium</a:t>
            </a:r>
            <a:r>
              <a:rPr lang="el-GR" sz="2000" dirty="0"/>
              <a:t> είναι ιδιαίτερα επικίνδυνη, όπως και η </a:t>
            </a:r>
            <a:r>
              <a:rPr lang="el-GR" sz="2000" dirty="0" smtClean="0"/>
              <a:t>S. </a:t>
            </a:r>
            <a:r>
              <a:rPr lang="el-GR" sz="2000" dirty="0" err="1" smtClean="0"/>
              <a:t>typhi</a:t>
            </a:r>
            <a:r>
              <a:rPr lang="el-GR" sz="2000" dirty="0"/>
              <a:t>, που προκαλούν τον τύφο ή τυφοειδή νόσο ή τυφοειδή </a:t>
            </a:r>
            <a:r>
              <a:rPr lang="el-GR" sz="2000" dirty="0" smtClean="0"/>
              <a:t>πυρετό. Οι </a:t>
            </a:r>
            <a:r>
              <a:rPr lang="el-GR" sz="2000" dirty="0"/>
              <a:t>σαλμονέλες που είναι </a:t>
            </a:r>
            <a:r>
              <a:rPr lang="el-GR" sz="2000" dirty="0" err="1"/>
              <a:t>παθογόνες</a:t>
            </a:r>
            <a:r>
              <a:rPr lang="el-GR" sz="2000" dirty="0"/>
              <a:t> για τον άνθρωπο μπορούν </a:t>
            </a:r>
            <a:r>
              <a:rPr lang="el-GR" sz="2000" dirty="0" smtClean="0"/>
              <a:t>να προκαλέσουν </a:t>
            </a:r>
            <a:r>
              <a:rPr lang="el-GR" sz="2000" b="1" dirty="0" smtClean="0"/>
              <a:t>γαστρεντερίτιδα</a:t>
            </a:r>
            <a:r>
              <a:rPr lang="el-GR" sz="2000" dirty="0" smtClean="0"/>
              <a:t> και </a:t>
            </a:r>
            <a:r>
              <a:rPr lang="el-GR" sz="2000" b="1" dirty="0" err="1" smtClean="0"/>
              <a:t>τυφοειδικό</a:t>
            </a:r>
            <a:r>
              <a:rPr lang="el-GR" sz="2000" b="1" dirty="0" smtClean="0"/>
              <a:t> σύνδρομο.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872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3406</TotalTime>
  <Words>3833</Words>
  <Application>Microsoft Office PowerPoint</Application>
  <PresentationFormat>Προβολή στην οθόνη (16:10)</PresentationFormat>
  <Paragraphs>342</Paragraphs>
  <Slides>58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4" baseType="lpstr">
      <vt:lpstr>Arial</vt:lpstr>
      <vt:lpstr>Arial Unicode MS</vt:lpstr>
      <vt:lpstr>Arial,Bold</vt:lpstr>
      <vt:lpstr>Calibri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Σαλμονελώσεις</vt:lpstr>
      <vt:lpstr>Σαλμονελώσεις</vt:lpstr>
      <vt:lpstr>Σαλμονελώσεις</vt:lpstr>
      <vt:lpstr>Σαλμονελώσεις</vt:lpstr>
      <vt:lpstr>Σαλμονελώσεις</vt:lpstr>
      <vt:lpstr>Σαλμονελώσεις</vt:lpstr>
      <vt:lpstr>Παρουσίαση του PowerPoint</vt:lpstr>
      <vt:lpstr>Σαλμονελώσεις</vt:lpstr>
      <vt:lpstr>Λεπτοσπείρωση</vt:lpstr>
      <vt:lpstr>Λεπτοσπείρωση</vt:lpstr>
      <vt:lpstr>Λεπτοσπείρωση</vt:lpstr>
      <vt:lpstr>Λεπτοσπείρωση</vt:lpstr>
      <vt:lpstr>Μυκοτοξικώσεις</vt:lpstr>
      <vt:lpstr>Μυκοτοξικώσεις</vt:lpstr>
      <vt:lpstr>Μυκοτοξικώσεις</vt:lpstr>
      <vt:lpstr>Παρουσίαση του PowerPoint</vt:lpstr>
      <vt:lpstr>Τοξοπλάσμωση</vt:lpstr>
      <vt:lpstr>Τοξοπλάσμωση</vt:lpstr>
      <vt:lpstr>Τοξοπλάσμωση</vt:lpstr>
      <vt:lpstr>Τοξοπλάσμωση</vt:lpstr>
      <vt:lpstr>Τοξοπλάσμωση</vt:lpstr>
      <vt:lpstr>Τοξοπλάσμωση</vt:lpstr>
      <vt:lpstr>Εχινοκόκκωση - Υδατίδωση</vt:lpstr>
      <vt:lpstr>Εχινοκόκκωση - Υδατίδωση</vt:lpstr>
      <vt:lpstr>Εχινοκόκκωση - Υδατίδωση</vt:lpstr>
      <vt:lpstr>Εχινοκόκκωση - Υδατίδωση</vt:lpstr>
      <vt:lpstr>Εχινοκόκκωση - Υδατίδωση</vt:lpstr>
      <vt:lpstr>Εχινοκόκκωση - Υδατίδωση</vt:lpstr>
      <vt:lpstr>Εχινοκόκκωση - Υδατίδωση</vt:lpstr>
      <vt:lpstr>Εχινοκόκκωση - Υδατίδωση</vt:lpstr>
      <vt:lpstr>Γρίπη</vt:lpstr>
      <vt:lpstr>Γρίπη</vt:lpstr>
      <vt:lpstr>Γρίπη</vt:lpstr>
      <vt:lpstr>Καμπυλοβακτηριδίαση</vt:lpstr>
      <vt:lpstr>Καμπυλοβακτηριδίαση</vt:lpstr>
      <vt:lpstr>Καμπυλοβακτηριδίαση</vt:lpstr>
      <vt:lpstr>Καμπυλοβακτηριδίαση</vt:lpstr>
      <vt:lpstr>Μεταδιδόμενες σπογγόμορφες εγκεφαλοπάθειες</vt:lpstr>
      <vt:lpstr>Μεταδιδόμενες σπογγόμορφες εγκεφαλοπάθειες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Σπογγώδης εγκεφαλοπάθεια των βοοειδών (Β.S.E)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304</cp:revision>
  <dcterms:created xsi:type="dcterms:W3CDTF">2012-09-06T09:03:05Z</dcterms:created>
  <dcterms:modified xsi:type="dcterms:W3CDTF">2015-11-25T11:00:54Z</dcterms:modified>
</cp:coreProperties>
</file>