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89" r:id="rId3"/>
    <p:sldId id="257" r:id="rId4"/>
    <p:sldId id="259" r:id="rId5"/>
    <p:sldId id="306" r:id="rId6"/>
    <p:sldId id="307" r:id="rId7"/>
    <p:sldId id="308" r:id="rId8"/>
    <p:sldId id="309" r:id="rId9"/>
    <p:sldId id="310" r:id="rId10"/>
    <p:sldId id="311" r:id="rId11"/>
    <p:sldId id="313" r:id="rId12"/>
    <p:sldId id="290" r:id="rId13"/>
    <p:sldId id="295" r:id="rId14"/>
    <p:sldId id="305" r:id="rId15"/>
    <p:sldId id="292" r:id="rId16"/>
    <p:sldId id="293" r:id="rId17"/>
    <p:sldId id="280" r:id="rId18"/>
  </p:sldIdLst>
  <p:sldSz cx="9144000" cy="5715000" type="screen16x10"/>
  <p:notesSz cx="6858000" cy="9144000"/>
  <p:custDataLst>
    <p:tags r:id="rId21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>
        <p:scale>
          <a:sx n="60" d="100"/>
          <a:sy n="60" d="100"/>
        </p:scale>
        <p:origin x="-1776" y="-58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-3858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22/11/2015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22/11/2015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  <p:sp>
        <p:nvSpPr>
          <p:cNvPr id="7" name="Ορθογώνιο 6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000" b="1" dirty="0" smtClean="0">
                <a:solidFill>
                  <a:schemeClr val="bg1"/>
                </a:solidFill>
              </a:rPr>
              <a:t>Γεωργική Χημεία, Μέθοδοι διαχωρισμού</a:t>
            </a:r>
            <a:r>
              <a:rPr lang="el-GR" sz="1000" dirty="0" smtClean="0">
                <a:solidFill>
                  <a:schemeClr val="bg1"/>
                </a:solidFill>
              </a:rPr>
              <a:t>, Τμήμα</a:t>
            </a:r>
            <a:r>
              <a:rPr lang="el-GR" sz="10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1000" dirty="0" smtClean="0">
                <a:solidFill>
                  <a:schemeClr val="bg1"/>
                </a:solidFill>
              </a:rPr>
              <a:t>, ΤΕΙ ΗΠΕΙΡΟΥ </a:t>
            </a:r>
            <a:r>
              <a:rPr lang="el-GR" sz="10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1000" b="1" dirty="0">
              <a:solidFill>
                <a:schemeClr val="bg1"/>
              </a:solidFill>
            </a:endParaRP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blionet.gr/com/276/%CE%A4%CE%B6%CE%B9%CF%8C%CE%BB%CE%B1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hopbay.gr/el/search.php?tag=%CE%A0%CE%B1%CF%80%CE%B1%CE%B3%CE%B5%CF%89%CF%81%CE%B3%CE%AF%CE%BF%CF%85+%CE%92%CE%B1%CF%83%CE%AF%CE%BB%CE%B5%CE%B9%CE%BF%CF%82+%CE%A0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Γεωργική Χημεία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897167"/>
            <a:ext cx="7776864" cy="1460500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</a:t>
            </a:r>
            <a:r>
              <a:rPr lang="en-US" sz="2800" dirty="0" smtClean="0"/>
              <a:t>9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b="1" dirty="0"/>
              <a:t>Μέθοδοι </a:t>
            </a:r>
            <a:r>
              <a:rPr lang="el-GR" sz="2800" b="1" dirty="0" smtClean="0"/>
              <a:t>διαχωρισμού</a:t>
            </a:r>
          </a:p>
          <a:p>
            <a:r>
              <a:rPr lang="el-GR" sz="2800" dirty="0" smtClean="0"/>
              <a:t>Γεώργιος Παπαδόπουλος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Εκτέλεση </a:t>
            </a:r>
            <a:r>
              <a:rPr lang="el-GR" dirty="0" smtClean="0"/>
              <a:t>πειράματος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985292"/>
            <a:ext cx="8229600" cy="4464496"/>
          </a:xfrm>
        </p:spPr>
        <p:txBody>
          <a:bodyPr>
            <a:noAutofit/>
          </a:bodyPr>
          <a:lstStyle/>
          <a:p>
            <a:r>
              <a:rPr lang="el-GR" sz="1400" dirty="0"/>
              <a:t>1. Διάλυμα δεικτών: σε ογκομετρική φιάλη του 1 </a:t>
            </a:r>
            <a:r>
              <a:rPr lang="en-GB" sz="1400" dirty="0"/>
              <a:t>L</a:t>
            </a:r>
            <a:r>
              <a:rPr lang="el-GR" sz="1400" dirty="0"/>
              <a:t> φέρονται: 20 </a:t>
            </a:r>
            <a:r>
              <a:rPr lang="en-GB" sz="1400" dirty="0"/>
              <a:t>mL</a:t>
            </a:r>
            <a:r>
              <a:rPr lang="el-GR" sz="1400" dirty="0"/>
              <a:t> διαλύματος κυανού του μεθυλενίου 0.05 % </a:t>
            </a:r>
            <a:r>
              <a:rPr lang="el-GR" sz="1400" dirty="0" err="1"/>
              <a:t>νν</a:t>
            </a:r>
            <a:r>
              <a:rPr lang="el-GR" sz="1400" dirty="0"/>
              <a:t>/ν, 30 </a:t>
            </a:r>
            <a:r>
              <a:rPr lang="en-GB" sz="1400" dirty="0"/>
              <a:t>mL</a:t>
            </a:r>
            <a:r>
              <a:rPr lang="el-GR" sz="1400" dirty="0"/>
              <a:t> διαλύματος ερυθρού του μεθυλίου 0.05 % </a:t>
            </a:r>
            <a:r>
              <a:rPr lang="en-GB" sz="1400" dirty="0"/>
              <a:t>w</a:t>
            </a:r>
            <a:r>
              <a:rPr lang="el-GR" sz="1400" dirty="0"/>
              <a:t>/</a:t>
            </a:r>
            <a:r>
              <a:rPr lang="en-GB" sz="1400" dirty="0"/>
              <a:t>v </a:t>
            </a:r>
            <a:r>
              <a:rPr lang="el-GR" sz="1400" dirty="0"/>
              <a:t>ή εκχύλισμα φύλλων σε αιθανόλη και ο όγκος συμπληρώνεται μέχρι τη χαραγή με </a:t>
            </a:r>
            <a:r>
              <a:rPr lang="el-GR" sz="1400" dirty="0" err="1"/>
              <a:t>απεσταγμένο</a:t>
            </a:r>
            <a:r>
              <a:rPr lang="el-GR" sz="1400" dirty="0"/>
              <a:t> νερό.</a:t>
            </a:r>
          </a:p>
          <a:p>
            <a:r>
              <a:rPr lang="el-GR" sz="1400" b="1" dirty="0"/>
              <a:t>Εκτέλεση </a:t>
            </a:r>
            <a:r>
              <a:rPr lang="el-GR" sz="1400" b="1" dirty="0" smtClean="0"/>
              <a:t>πειράματος</a:t>
            </a:r>
            <a:endParaRPr lang="el-GR" sz="1400" dirty="0"/>
          </a:p>
          <a:p>
            <a:pPr marL="514350" indent="-514350">
              <a:buFont typeface="+mj-lt"/>
              <a:buAutoNum type="arabicPeriod"/>
            </a:pPr>
            <a:r>
              <a:rPr lang="el-GR" sz="1400" dirty="0"/>
              <a:t>Παίρνουμε τους ηθμούς </a:t>
            </a:r>
            <a:r>
              <a:rPr lang="en-GB" sz="1400" dirty="0" err="1"/>
              <a:t>Whatman</a:t>
            </a:r>
            <a:r>
              <a:rPr lang="en-GB" sz="1400" dirty="0"/>
              <a:t> No</a:t>
            </a:r>
            <a:r>
              <a:rPr lang="el-GR" sz="1400" dirty="0"/>
              <a:t> 1 και διαχωρίζουμε μια λωρίδα όπως φαίνεται στο Σχήμα 5.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1400" dirty="0"/>
              <a:t> Φέρνουμε στο ένα ποτήρι ζέσεως 10 </a:t>
            </a:r>
            <a:r>
              <a:rPr lang="en-GB" sz="1400" dirty="0"/>
              <a:t>mL</a:t>
            </a:r>
            <a:r>
              <a:rPr lang="el-GR" sz="1400" dirty="0"/>
              <a:t> διαλύματος δεικτών (ή εκχυλίσματος φύλλων σε αιθανόλη).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1400" dirty="0"/>
              <a:t> Φέρνουμε στο άλλο ποτήρι ζέσεως 20 </a:t>
            </a:r>
            <a:r>
              <a:rPr lang="en-GB" sz="1400" dirty="0"/>
              <a:t>mL</a:t>
            </a:r>
            <a:r>
              <a:rPr lang="el-GR" sz="1400" dirty="0"/>
              <a:t> </a:t>
            </a:r>
            <a:r>
              <a:rPr lang="el-GR" sz="1400" dirty="0" err="1"/>
              <a:t>απεσταγμένου</a:t>
            </a:r>
            <a:r>
              <a:rPr lang="el-GR" sz="1400" dirty="0"/>
              <a:t> νερού (ή αιθανόλης).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1400" dirty="0"/>
              <a:t> Σκουπίζουμε προσεκτικά τα χείλη των ποτηριών με μαλακό χαρτί.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1400" dirty="0" smtClean="0"/>
              <a:t>Τοποθετούμε </a:t>
            </a:r>
            <a:r>
              <a:rPr lang="el-GR" sz="1400" dirty="0"/>
              <a:t>στο κέντρο του ενός ηθμού μια σταγόνα του διαλύματος δεικτών (ή του εκχυλίσματος φύλλου) και βυθίζουμε το άκρο της λωρίδας μέσα στο ποτήρι με το </a:t>
            </a:r>
            <a:r>
              <a:rPr lang="el-GR" sz="1400" dirty="0" err="1"/>
              <a:t>απεσταγμένο</a:t>
            </a:r>
            <a:r>
              <a:rPr lang="el-GR" sz="1400" dirty="0"/>
              <a:t> νερό (ή την αιθανόλη). Η σταγόνα πρέπει να είναι όσο το δυνατόν πιο μικρή. Είναι καλύτερα να προσθέσουμε πολλές μικρές σταγόνες, την επόμενη αφού έχει στεγνώσει η προηγούμενη. Το μυστικό είναι ΝΑ ΜΗΝ ΑΠΛΩΘΕΙ Η ΣΤΑΓΟΝΑ. Πριν μια γενιά, ο καλύτερος τρόπος να γίνει αυτό ήταν να </a:t>
            </a:r>
            <a:r>
              <a:rPr lang="el-GR" sz="1400" dirty="0" err="1"/>
              <a:t>φτειάχναμε</a:t>
            </a:r>
            <a:r>
              <a:rPr lang="el-GR" sz="1400" dirty="0"/>
              <a:t> ένα γυάλινο τριχοειδές σιφώνιο (</a:t>
            </a:r>
            <a:r>
              <a:rPr lang="en-US" sz="1400" dirty="0"/>
              <a:t>constricted pipette</a:t>
            </a:r>
            <a:r>
              <a:rPr lang="el-GR" sz="1400" dirty="0"/>
              <a:t>), με τη βοήθεια μιας λυχνίας </a:t>
            </a:r>
            <a:r>
              <a:rPr lang="en-US" sz="1400" dirty="0"/>
              <a:t>Bunsen</a:t>
            </a:r>
            <a:r>
              <a:rPr lang="el-GR" sz="1400" dirty="0"/>
              <a:t>. Επειδή όμως δεν θα γίνετε χημικοί, και η τεχνολογία έχει προχωρήσει, θα προσθέσουμε πολύ μικρούς όγκους (1 μ</a:t>
            </a:r>
            <a:r>
              <a:rPr lang="en-US" sz="1400" dirty="0"/>
              <a:t>L</a:t>
            </a:r>
            <a:r>
              <a:rPr lang="el-GR" sz="1400" dirty="0"/>
              <a:t>) με τη βοήθεια ενός </a:t>
            </a:r>
            <a:r>
              <a:rPr lang="el-GR" sz="1400" dirty="0" err="1"/>
              <a:t>μικροσιφωνίου</a:t>
            </a:r>
            <a:r>
              <a:rPr lang="el-GR" sz="1400" dirty="0" smtClean="0"/>
              <a:t>.</a:t>
            </a:r>
            <a:endParaRPr lang="el-GR" sz="1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02927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Εκτέλεση πειράματος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l-GR" dirty="0" smtClean="0"/>
              <a:t>6. Τοποθετούμε </a:t>
            </a:r>
            <a:r>
              <a:rPr lang="el-GR" dirty="0"/>
              <a:t>τον άλλο ηθμό στο ποτήρι με το διάλυμα δεικτών κατά τον ίδιο τρόπο</a:t>
            </a:r>
          </a:p>
          <a:p>
            <a:pPr marL="0" indent="0">
              <a:buNone/>
            </a:pPr>
            <a:r>
              <a:rPr lang="el-GR" dirty="0" smtClean="0"/>
              <a:t>7</a:t>
            </a:r>
            <a:r>
              <a:rPr lang="el-GR" dirty="0"/>
              <a:t>. Αποσύρουμε προσεκτικά τον τελευταίο αυτό ηθμό και προσθέτουμε 10 </a:t>
            </a:r>
            <a:r>
              <a:rPr lang="el-GR" dirty="0" err="1"/>
              <a:t>mL</a:t>
            </a:r>
            <a:r>
              <a:rPr lang="el-GR" dirty="0"/>
              <a:t> </a:t>
            </a:r>
            <a:r>
              <a:rPr lang="el-GR" dirty="0" err="1"/>
              <a:t>απεσταγμένου</a:t>
            </a:r>
            <a:r>
              <a:rPr lang="el-GR" dirty="0"/>
              <a:t> νερού (ή αιθανόλης αν πρόκειται για εκχύλισμα φύλλου), στο άδειο δοχείο ζέσεως.</a:t>
            </a:r>
          </a:p>
          <a:p>
            <a:pPr marL="0" indent="0">
              <a:buNone/>
            </a:pPr>
            <a:r>
              <a:rPr lang="el-GR" dirty="0" smtClean="0"/>
              <a:t>8. Επανατοποθετούμε </a:t>
            </a:r>
            <a:r>
              <a:rPr lang="el-GR" dirty="0"/>
              <a:t>τον ηθμό και προσθέτουμε ανάποδα ένα δοχείο ζέσεως των 250 </a:t>
            </a:r>
            <a:r>
              <a:rPr lang="el-GR" dirty="0" err="1"/>
              <a:t>mL</a:t>
            </a:r>
            <a:r>
              <a:rPr lang="el-GR" dirty="0"/>
              <a:t>. Αφήνουμε τη διάταξη για 20 λεπτά, δηλαδή μέχρι να δούμε το μέτωπο του διαλύτη να φτάνει προς την </a:t>
            </a:r>
            <a:r>
              <a:rPr lang="el-GR" dirty="0" err="1"/>
              <a:t>ἀκρη</a:t>
            </a:r>
            <a:r>
              <a:rPr lang="el-GR" dirty="0"/>
              <a:t> του ηθμού.</a:t>
            </a:r>
          </a:p>
          <a:p>
            <a:pPr marL="0" indent="0">
              <a:buNone/>
            </a:pPr>
            <a:r>
              <a:rPr lang="el-GR" dirty="0" smtClean="0"/>
              <a:t>9. Απομακρύνουμε </a:t>
            </a:r>
            <a:r>
              <a:rPr lang="el-GR" dirty="0"/>
              <a:t>και ξηραίνουμε για 5 λεπτά τους ηθμούς σε </a:t>
            </a:r>
            <a:r>
              <a:rPr lang="el-GR" dirty="0" err="1"/>
              <a:t>πυριαντήριο</a:t>
            </a:r>
            <a:r>
              <a:rPr lang="el-GR" dirty="0"/>
              <a:t> θερμοκρασίας 90 °C ή με στεγνώνουμε με στεγνωτήρα μαλλιών.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44736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8952"/>
            <a:ext cx="8240150" cy="38528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400" dirty="0"/>
              <a:t>1. </a:t>
            </a:r>
            <a:r>
              <a:rPr lang="el-GR" sz="1400" dirty="0" err="1"/>
              <a:t>Ευστ</a:t>
            </a:r>
            <a:r>
              <a:rPr lang="el-GR" sz="1400" dirty="0"/>
              <a:t>. </a:t>
            </a:r>
            <a:r>
              <a:rPr lang="el-GR" sz="1400" dirty="0" err="1"/>
              <a:t>Ταμουτσίδη</a:t>
            </a:r>
            <a:r>
              <a:rPr lang="el-GR" sz="1400" dirty="0"/>
              <a:t>, </a:t>
            </a:r>
            <a:r>
              <a:rPr lang="el-GR" sz="1400" i="1" dirty="0"/>
              <a:t>Γεωργική Χημεία</a:t>
            </a:r>
            <a:r>
              <a:rPr lang="el-GR" sz="1400" dirty="0"/>
              <a:t>, έκδοση ίδιου, Β έκδοση, 2008</a:t>
            </a:r>
          </a:p>
          <a:p>
            <a:pPr marL="0" indent="0">
              <a:buNone/>
            </a:pPr>
            <a:r>
              <a:rPr lang="el-GR" sz="1400" dirty="0"/>
              <a:t>2. Μ. </a:t>
            </a:r>
            <a:r>
              <a:rPr lang="el-GR" sz="1400" dirty="0" err="1"/>
              <a:t>Λάλια</a:t>
            </a:r>
            <a:r>
              <a:rPr lang="el-GR" sz="1400" dirty="0"/>
              <a:t> – </a:t>
            </a:r>
            <a:r>
              <a:rPr lang="el-GR" sz="1400" dirty="0" err="1"/>
              <a:t>Καντούρη</a:t>
            </a:r>
            <a:r>
              <a:rPr lang="el-GR" sz="1400" dirty="0"/>
              <a:t> και Στ. Παπαστεφάνου, </a:t>
            </a:r>
            <a:r>
              <a:rPr lang="el-GR" sz="1400" i="1" dirty="0"/>
              <a:t>Γενική και Ανόργανη Χημεία</a:t>
            </a:r>
            <a:r>
              <a:rPr lang="el-GR" sz="1400" dirty="0"/>
              <a:t>, 2</a:t>
            </a:r>
            <a:r>
              <a:rPr lang="el-GR" sz="1400" baseline="30000" dirty="0"/>
              <a:t>η</a:t>
            </a:r>
            <a:r>
              <a:rPr lang="el-GR" sz="1400" dirty="0"/>
              <a:t> έκδοση, Εκδόσεις Ζήτη, Θεσσαλονίκη, 2012. </a:t>
            </a:r>
            <a:r>
              <a:rPr lang="el-GR" sz="1400" i="1" dirty="0"/>
              <a:t>Η έκδοση αυτή έχει και πολύ επιμελημένο συμπλήρωμα εργαστηριακών ασκήσεων.</a:t>
            </a:r>
            <a:endParaRPr lang="el-GR" sz="1400" dirty="0"/>
          </a:p>
          <a:p>
            <a:pPr marL="0" indent="0">
              <a:buNone/>
            </a:pPr>
            <a:r>
              <a:rPr lang="el-GR" sz="1400" dirty="0"/>
              <a:t>3. Κ.Δ. Ξένου και </a:t>
            </a:r>
            <a:r>
              <a:rPr lang="el-GR" sz="1400" dirty="0" err="1"/>
              <a:t>Ευγ</a:t>
            </a:r>
            <a:r>
              <a:rPr lang="el-GR" sz="1400" dirty="0"/>
              <a:t>. Ξένου, </a:t>
            </a:r>
            <a:r>
              <a:rPr lang="el-GR" sz="1400" i="1" dirty="0"/>
              <a:t>Γενική και Ανόργανη Χημεία</a:t>
            </a:r>
            <a:r>
              <a:rPr lang="el-GR" sz="1400" dirty="0"/>
              <a:t>, Μακεδονικές Εκδόσεις, Θεσσαλονίκη, 2009</a:t>
            </a:r>
          </a:p>
          <a:p>
            <a:pPr marL="0" indent="0">
              <a:buNone/>
            </a:pPr>
            <a:r>
              <a:rPr lang="el-GR" sz="1400" dirty="0"/>
              <a:t>4. Ν. </a:t>
            </a:r>
            <a:r>
              <a:rPr lang="el-GR" sz="1400" dirty="0" err="1"/>
              <a:t>Λυδάκη</a:t>
            </a:r>
            <a:r>
              <a:rPr lang="el-GR" sz="1400" dirty="0"/>
              <a:t>-</a:t>
            </a:r>
            <a:r>
              <a:rPr lang="el-GR" sz="1400" dirty="0" err="1"/>
              <a:t>Σημαντήρη</a:t>
            </a:r>
            <a:r>
              <a:rPr lang="el-GR" sz="1400" dirty="0"/>
              <a:t>. </a:t>
            </a:r>
            <a:r>
              <a:rPr lang="el-GR" sz="1400" i="1" dirty="0"/>
              <a:t>Γενική χημεία και ενόργανη ανάλυση:</a:t>
            </a:r>
            <a:r>
              <a:rPr lang="el-GR" sz="1400" b="1" dirty="0"/>
              <a:t> </a:t>
            </a:r>
            <a:r>
              <a:rPr lang="el-GR" sz="1400" dirty="0"/>
              <a:t>Θέματα και εργαστηριακές ασκήσεις. Εκδόσεις </a:t>
            </a:r>
            <a:r>
              <a:rPr lang="el-GR" sz="1400" u="sng" dirty="0" err="1">
                <a:hlinkClick r:id="rId3"/>
              </a:rPr>
              <a:t>Τζιόλα</a:t>
            </a:r>
            <a:r>
              <a:rPr lang="el-GR" sz="1400" dirty="0"/>
              <a:t>, 2009.</a:t>
            </a:r>
          </a:p>
          <a:p>
            <a:pPr marL="0" indent="0">
              <a:buNone/>
            </a:pPr>
            <a:r>
              <a:rPr lang="el-GR" sz="1400" dirty="0"/>
              <a:t>5. </a:t>
            </a:r>
            <a:r>
              <a:rPr lang="en-GB" sz="1400" dirty="0"/>
              <a:t>G</a:t>
            </a:r>
            <a:r>
              <a:rPr lang="el-GR" sz="1400" dirty="0"/>
              <a:t>. </a:t>
            </a:r>
            <a:r>
              <a:rPr lang="en-GB" sz="1400" dirty="0"/>
              <a:t>Nelson </a:t>
            </a:r>
            <a:r>
              <a:rPr lang="en-GB" sz="1400" dirty="0" err="1"/>
              <a:t>Eby</a:t>
            </a:r>
            <a:r>
              <a:rPr lang="el-GR" sz="1400" dirty="0"/>
              <a:t>, "</a:t>
            </a:r>
            <a:r>
              <a:rPr lang="en-GB" sz="1400" i="1" dirty="0"/>
              <a:t>Principles of Environmental Geochemistry</a:t>
            </a:r>
            <a:r>
              <a:rPr lang="el-GR" sz="1400" dirty="0"/>
              <a:t>", 2004, </a:t>
            </a:r>
            <a:r>
              <a:rPr lang="en-GB" sz="1400" dirty="0"/>
              <a:t>Thomson</a:t>
            </a:r>
            <a:r>
              <a:rPr lang="el-GR" sz="1400" dirty="0"/>
              <a:t>, </a:t>
            </a:r>
            <a:r>
              <a:rPr lang="en-GB" sz="1400" dirty="0"/>
              <a:t>Brooks</a:t>
            </a:r>
            <a:r>
              <a:rPr lang="el-GR" sz="1400" dirty="0"/>
              <a:t>/</a:t>
            </a:r>
            <a:r>
              <a:rPr lang="en-GB" sz="1400" dirty="0"/>
              <a:t>Cole</a:t>
            </a:r>
            <a:r>
              <a:rPr lang="el-GR" sz="1400" dirty="0"/>
              <a:t>, μετάφραση Νίκος </a:t>
            </a:r>
            <a:r>
              <a:rPr lang="el-GR" sz="1400" dirty="0" err="1"/>
              <a:t>Λυδάκης</a:t>
            </a:r>
            <a:r>
              <a:rPr lang="el-GR" sz="1400" dirty="0"/>
              <a:t>-</a:t>
            </a:r>
            <a:r>
              <a:rPr lang="el-GR" sz="1400" dirty="0" err="1"/>
              <a:t>Σημαντήρης</a:t>
            </a:r>
            <a:r>
              <a:rPr lang="el-GR" sz="1400" dirty="0"/>
              <a:t>, 2011, Εκδόσεις </a:t>
            </a:r>
            <a:r>
              <a:rPr lang="el-GR" sz="1400" dirty="0" err="1"/>
              <a:t>Κωσταράκη</a:t>
            </a:r>
            <a:r>
              <a:rPr lang="el-GR" sz="1400" dirty="0"/>
              <a:t>,</a:t>
            </a:r>
          </a:p>
          <a:p>
            <a:pPr marL="0" indent="0">
              <a:buNone/>
            </a:pPr>
            <a:r>
              <a:rPr lang="el-GR" sz="1400" dirty="0"/>
              <a:t>6. </a:t>
            </a:r>
            <a:r>
              <a:rPr lang="en-US" sz="1400" dirty="0"/>
              <a:t>J</a:t>
            </a:r>
            <a:r>
              <a:rPr lang="el-GR" sz="1400" dirty="0"/>
              <a:t>. </a:t>
            </a:r>
            <a:r>
              <a:rPr lang="en-US" sz="1400" dirty="0"/>
              <a:t>Clark</a:t>
            </a:r>
            <a:r>
              <a:rPr lang="el-GR" sz="1400" dirty="0"/>
              <a:t>, </a:t>
            </a:r>
            <a:r>
              <a:rPr lang="en-US" sz="1400" dirty="0"/>
              <a:t>R</a:t>
            </a:r>
            <a:r>
              <a:rPr lang="el-GR" sz="1400" dirty="0"/>
              <a:t>. </a:t>
            </a:r>
            <a:r>
              <a:rPr lang="en-US" sz="1400" dirty="0"/>
              <a:t>Switzer</a:t>
            </a:r>
            <a:r>
              <a:rPr lang="el-GR" sz="1400" dirty="0"/>
              <a:t>. </a:t>
            </a:r>
            <a:r>
              <a:rPr lang="el-GR" sz="1400" i="1" dirty="0"/>
              <a:t>Πειραματική Βιοχημεία</a:t>
            </a:r>
            <a:r>
              <a:rPr lang="el-GR" sz="1400" dirty="0"/>
              <a:t>. 2</a:t>
            </a:r>
            <a:r>
              <a:rPr lang="el-GR" sz="1400" baseline="30000" dirty="0"/>
              <a:t>η</a:t>
            </a:r>
            <a:r>
              <a:rPr lang="el-GR" sz="1400" dirty="0"/>
              <a:t> έκδοση. Πανεπιστημιακές Εκδόσεις Κρήτης, Ηράκλειο 2000. </a:t>
            </a:r>
          </a:p>
          <a:p>
            <a:pPr marL="0" indent="0">
              <a:buNone/>
            </a:pPr>
            <a:r>
              <a:rPr lang="el-GR" sz="1400" dirty="0"/>
              <a:t>7. </a:t>
            </a:r>
            <a:r>
              <a:rPr lang="el-GR" sz="1400" u="sng" dirty="0">
                <a:hlinkClick r:id="rId4"/>
              </a:rPr>
              <a:t>Παπαγεωργίου Βασίλειος Π</a:t>
            </a:r>
            <a:r>
              <a:rPr lang="el-GR" sz="1400" b="1" dirty="0"/>
              <a:t>.</a:t>
            </a:r>
            <a:r>
              <a:rPr lang="el-GR" sz="1400" dirty="0"/>
              <a:t> Εργαστηριακές Ασκήσεις Οργανικής Χημείας, Επίκεντρο, Αθήνα 2005</a:t>
            </a:r>
            <a:br>
              <a:rPr lang="el-GR" sz="1400" dirty="0"/>
            </a:br>
            <a:endParaRPr lang="el-GR" sz="1400" dirty="0">
              <a:solidFill>
                <a:prstClr val="white">
                  <a:lumMod val="50000"/>
                </a:prstClr>
              </a:solidFill>
              <a:ea typeface="Arial Unicode MS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3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13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168" name="Rectangle 167"/>
          <p:cNvSpPr/>
          <p:nvPr/>
        </p:nvSpPr>
        <p:spPr>
          <a:xfrm>
            <a:off x="618101" y="1587284"/>
            <a:ext cx="7765365" cy="409342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14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7938137" cy="1200327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Παπαδόπουλος,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Γ. Γεωργική Χημεία.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Τεχνολογικό Ίδρυμα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Ηπείρου. Διαθέσιμο από: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http://eclass.teiep.gr/courses/DEMO118/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75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Αντώνιος Σακελλάριος</a:t>
            </a:r>
            <a:endParaRPr lang="el-GR" sz="2900" b="1" dirty="0"/>
          </a:p>
          <a:p>
            <a:pPr algn="r"/>
            <a:r>
              <a:rPr lang="el-GR" sz="2900" dirty="0" smtClean="0"/>
              <a:t>Άρτα,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b="1" dirty="0"/>
              <a:t>Μέθοδοι διαχωρισμού</a:t>
            </a:r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777686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Τεχνολόγων Γεωπόνων</a:t>
            </a:r>
          </a:p>
          <a:p>
            <a:pPr algn="l"/>
            <a:r>
              <a:rPr lang="el-GR" b="1" dirty="0"/>
              <a:t>Γεωργική Χημεία</a:t>
            </a:r>
          </a:p>
          <a:p>
            <a:pPr algn="l"/>
            <a:r>
              <a:rPr lang="el-GR" sz="2800" b="1" dirty="0" smtClean="0"/>
              <a:t>Ενότητα </a:t>
            </a:r>
            <a:r>
              <a:rPr lang="en-US" sz="2800" b="1" smtClean="0"/>
              <a:t>9</a:t>
            </a:r>
            <a:r>
              <a:rPr lang="el-GR" sz="2800" b="1" smtClean="0"/>
              <a:t>:</a:t>
            </a:r>
            <a:r>
              <a:rPr lang="en-US" sz="2800" dirty="0" smtClean="0"/>
              <a:t> </a:t>
            </a:r>
            <a:r>
              <a:rPr lang="el-GR" sz="2800" b="1" dirty="0"/>
              <a:t>Μέθοδοι </a:t>
            </a:r>
            <a:r>
              <a:rPr lang="el-GR" sz="2800" b="1" dirty="0" smtClean="0"/>
              <a:t>διαχωρισμού</a:t>
            </a:r>
          </a:p>
          <a:p>
            <a:pPr algn="l"/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Γεώργιος Παπαδόπουλος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Καθηγητής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</a:t>
            </a:r>
            <a:r>
              <a:rPr lang="el-GR" sz="2800" dirty="0" err="1"/>
              <a:t>Creative</a:t>
            </a:r>
            <a:r>
              <a:rPr lang="el-GR" sz="2800" dirty="0"/>
              <a:t> </a:t>
            </a:r>
            <a:r>
              <a:rPr lang="el-GR" sz="2800" dirty="0" err="1"/>
              <a:t>Commons</a:t>
            </a:r>
            <a:r>
              <a:rPr lang="el-GR" sz="2800" dirty="0"/>
              <a:t>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Διήθηση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057300"/>
            <a:ext cx="2962672" cy="4047836"/>
          </a:xfrm>
        </p:spPr>
        <p:txBody>
          <a:bodyPr>
            <a:normAutofit/>
          </a:bodyPr>
          <a:lstStyle/>
          <a:p>
            <a:r>
              <a:rPr lang="el-GR" sz="1800" dirty="0"/>
              <a:t>Κατασκευάζουμε σύμφωνα με το Σχήμα 3 έναν απλό και έναν πτυχωτό ηθμό ταχείας διήθησης και εκτελούμε διήθηση ενός μίγματος στερεού-υγρού σύμφωνα με το Σχήμα 4.</a:t>
            </a:r>
          </a:p>
          <a:p>
            <a:endParaRPr lang="el-GR" sz="1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</a:t>
            </a:fld>
            <a:endParaRPr lang="el-G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20808"/>
            <a:ext cx="4153359" cy="4377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0802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Φυγοκέντρηση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Εκτελείται </a:t>
            </a:r>
            <a:r>
              <a:rPr lang="el-GR" dirty="0" err="1"/>
              <a:t>φυγοκέντρηση</a:t>
            </a:r>
            <a:r>
              <a:rPr lang="el-GR" dirty="0"/>
              <a:t> ενός μίγματος στερεού-υγρού στη φυγόκεντρο και διαχωρίζεται το διήθημα (ίζημα) από το υπερκείμενο διάλυμα. </a:t>
            </a:r>
            <a:endParaRPr lang="el-GR" dirty="0" smtClean="0"/>
          </a:p>
          <a:p>
            <a:r>
              <a:rPr lang="el-GR" i="1" dirty="0" smtClean="0"/>
              <a:t>Η </a:t>
            </a:r>
            <a:r>
              <a:rPr lang="el-GR" i="1" dirty="0" err="1"/>
              <a:t>φυγοκέντρηση</a:t>
            </a:r>
            <a:r>
              <a:rPr lang="el-GR" i="1" dirty="0"/>
              <a:t> χρησιμοποιείται ευρέως στον διαχωρισμό βιολογικών δειγμάτων (π.χ. κύτταρα αίματος από το πλάσμα αίματος) και θα αφιερώσουμε ολόκληρο εργαστήριο σε αυτήν, στο μάθημα της Βιοχημείας.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82160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Χρωματογραφία σε χαρτί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/>
              <a:t>Εκτελείται διαχωρισμός μίγματος δεικτών με χρωματογραφία σε χαρτί. 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54993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Υλικά-Σκεύη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l-GR" b="1" dirty="0"/>
              <a:t>Δύο ποτήρια ζέσεως των 50 </a:t>
            </a:r>
            <a:r>
              <a:rPr lang="en-GB" b="1" dirty="0"/>
              <a:t>mL</a:t>
            </a:r>
            <a:r>
              <a:rPr lang="el-GR" b="1" dirty="0"/>
              <a:t> και δύο πιο μεγάλα των 250 </a:t>
            </a:r>
            <a:r>
              <a:rPr lang="en-US" b="1" dirty="0"/>
              <a:t>mL</a:t>
            </a:r>
            <a:r>
              <a:rPr lang="el-GR" b="1" dirty="0"/>
              <a:t>.</a:t>
            </a:r>
            <a:endParaRPr lang="el-GR" dirty="0"/>
          </a:p>
          <a:p>
            <a:pPr lvl="0"/>
            <a:r>
              <a:rPr lang="el-GR" b="1" dirty="0"/>
              <a:t>Παρασκεύασμα για χρωματογραφία: είτε δείκτες </a:t>
            </a:r>
            <a:r>
              <a:rPr lang="en-US" b="1" dirty="0"/>
              <a:t>pH</a:t>
            </a:r>
            <a:r>
              <a:rPr lang="el-GR" b="1" dirty="0"/>
              <a:t>, είτε εκχύλισμα χρωστικών φύλλων σε αιθανόλη</a:t>
            </a:r>
            <a:endParaRPr lang="el-GR" dirty="0"/>
          </a:p>
          <a:p>
            <a:pPr lvl="0"/>
            <a:r>
              <a:rPr lang="el-GR" b="1" dirty="0"/>
              <a:t>Ηθμός </a:t>
            </a:r>
            <a:r>
              <a:rPr lang="en-GB" b="1" dirty="0" err="1"/>
              <a:t>Whatman</a:t>
            </a:r>
            <a:r>
              <a:rPr lang="en-GB" b="1" dirty="0"/>
              <a:t> No</a:t>
            </a:r>
            <a:r>
              <a:rPr lang="el-GR" b="1" dirty="0"/>
              <a:t> 1: προετοιμάζεται όπως φαίνεται στο Σχήμα 5.</a:t>
            </a:r>
            <a:endParaRPr lang="el-GR" dirty="0"/>
          </a:p>
          <a:p>
            <a:pPr lvl="0"/>
            <a:r>
              <a:rPr lang="el-GR" b="1" dirty="0"/>
              <a:t>Γυάλινη ράβδος</a:t>
            </a:r>
            <a:endParaRPr lang="el-GR" dirty="0"/>
          </a:p>
          <a:p>
            <a:pPr lvl="0"/>
            <a:r>
              <a:rPr lang="el-GR" b="1" dirty="0" err="1"/>
              <a:t>Πυριαντήριο</a:t>
            </a:r>
            <a:r>
              <a:rPr lang="el-GR" b="1" dirty="0"/>
              <a:t> ή στεγνωτήρας μαλλιών!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99636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Διαλύματα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1. Διάλυμα δεικτών: σε ογκομετρική φιάλη του 1 </a:t>
            </a:r>
            <a:r>
              <a:rPr lang="en-GB" dirty="0"/>
              <a:t>L</a:t>
            </a:r>
            <a:r>
              <a:rPr lang="el-GR" dirty="0"/>
              <a:t> φέρονται: 20 </a:t>
            </a:r>
            <a:r>
              <a:rPr lang="en-GB" dirty="0"/>
              <a:t>mL</a:t>
            </a:r>
            <a:r>
              <a:rPr lang="el-GR" dirty="0"/>
              <a:t> διαλύματος κυανού του μεθυλενίου 0.05 % </a:t>
            </a:r>
            <a:r>
              <a:rPr lang="el-GR" dirty="0" err="1"/>
              <a:t>νν</a:t>
            </a:r>
            <a:r>
              <a:rPr lang="el-GR" dirty="0"/>
              <a:t>/ν, 30 </a:t>
            </a:r>
            <a:r>
              <a:rPr lang="en-GB" dirty="0"/>
              <a:t>mL</a:t>
            </a:r>
            <a:r>
              <a:rPr lang="el-GR" dirty="0"/>
              <a:t> διαλύματος ερυθρού του μεθυλίου 0.05 % </a:t>
            </a:r>
            <a:r>
              <a:rPr lang="en-GB" dirty="0"/>
              <a:t>w</a:t>
            </a:r>
            <a:r>
              <a:rPr lang="el-GR" dirty="0"/>
              <a:t>/</a:t>
            </a:r>
            <a:r>
              <a:rPr lang="en-GB" dirty="0"/>
              <a:t>v </a:t>
            </a:r>
            <a:r>
              <a:rPr lang="el-GR" dirty="0"/>
              <a:t>ή εκχύλισμα φύλλων σε αιθανόλη και ο όγκος συμπληρώνεται μέχρι τη χαραγή με </a:t>
            </a:r>
            <a:r>
              <a:rPr lang="el-GR" dirty="0" err="1"/>
              <a:t>απεσταγμένο</a:t>
            </a:r>
            <a:r>
              <a:rPr lang="el-GR" dirty="0"/>
              <a:t> νερό.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0869212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1322</TotalTime>
  <Words>841</Words>
  <Application>Microsoft Office PowerPoint</Application>
  <PresentationFormat>Προβολή στην οθόνη (16:10)</PresentationFormat>
  <Paragraphs>98</Paragraphs>
  <Slides>17</Slides>
  <Notes>10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18" baseType="lpstr">
      <vt:lpstr>Θέμα του Office</vt:lpstr>
      <vt:lpstr>Γεωργική Χημεία</vt:lpstr>
      <vt:lpstr>Παρουσίαση του PowerPoint</vt:lpstr>
      <vt:lpstr>Άδειες Χρήσης</vt:lpstr>
      <vt:lpstr>Χρηματοδότηση</vt:lpstr>
      <vt:lpstr>Διήθηση</vt:lpstr>
      <vt:lpstr>Φυγοκέντρηση</vt:lpstr>
      <vt:lpstr>Χρωματογραφία σε χαρτί</vt:lpstr>
      <vt:lpstr>Υλικά-Σκεύη</vt:lpstr>
      <vt:lpstr>Διαλύματα</vt:lpstr>
      <vt:lpstr>Εκτέλεση πειράματος</vt:lpstr>
      <vt:lpstr>Εκτέλεση πειράματος</vt:lpstr>
      <vt:lpstr>Βιβλιογραφία</vt:lpstr>
      <vt:lpstr>Διατήρηση Σημειωμάτων</vt:lpstr>
      <vt:lpstr>Σημείωμα Αναφοράς</vt:lpstr>
      <vt:lpstr>Σημείωμα Αδειοδότησης</vt:lpstr>
      <vt:lpstr>Παρουσίαση του PowerPoint</vt:lpstr>
      <vt:lpstr>Τέλος Ενότητας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cosine</cp:lastModifiedBy>
  <cp:revision>176</cp:revision>
  <dcterms:created xsi:type="dcterms:W3CDTF">2012-09-06T09:03:05Z</dcterms:created>
  <dcterms:modified xsi:type="dcterms:W3CDTF">2015-11-22T17:58:36Z</dcterms:modified>
</cp:coreProperties>
</file>