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290" r:id="rId12"/>
    <p:sldId id="295" r:id="rId13"/>
    <p:sldId id="291" r:id="rId14"/>
    <p:sldId id="292" r:id="rId15"/>
    <p:sldId id="293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Απομόνωση DNA από σπέρμα σιταριού,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7:</a:t>
            </a:r>
            <a:r>
              <a:rPr lang="en-US" sz="2800" dirty="0" smtClean="0"/>
              <a:t> </a:t>
            </a:r>
            <a:r>
              <a:rPr lang="el-GR" sz="2800" b="1" dirty="0"/>
              <a:t>Απομόνωση DNA από σπέρμα σιταριού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/>
              <a:t>ε) </a:t>
            </a:r>
            <a:r>
              <a:rPr lang="en-US" dirty="0"/>
              <a:t>To DNA </a:t>
            </a:r>
            <a:r>
              <a:rPr lang="el-GR" dirty="0"/>
              <a:t>συλλέγεται με ένα σιφώνιο </a:t>
            </a:r>
            <a:r>
              <a:rPr lang="en-US" dirty="0"/>
              <a:t>Pasteur</a:t>
            </a:r>
            <a:r>
              <a:rPr lang="el-GR" dirty="0"/>
              <a:t> και τοποθετείται σε ένα καθαρό δοκιμαστικό σωλήνα. Εναλλακτικά με ένα </a:t>
            </a:r>
            <a:r>
              <a:rPr lang="el-GR" dirty="0" err="1"/>
              <a:t>μικροσιφώνιο</a:t>
            </a:r>
            <a:r>
              <a:rPr lang="el-GR" dirty="0"/>
              <a:t> με κομμένο το ρύγχος ώστε το εναιώρημα του απομονωμένου </a:t>
            </a:r>
            <a:r>
              <a:rPr lang="en-US" dirty="0"/>
              <a:t>DNA </a:t>
            </a:r>
            <a:r>
              <a:rPr lang="el-GR" dirty="0"/>
              <a:t>να το διαπερνά εύκολα. Στη συνέχεια προστίθενται στον δοκιμαστικό σωλήνα 10 </a:t>
            </a:r>
            <a:r>
              <a:rPr lang="en-US" dirty="0"/>
              <a:t>mL </a:t>
            </a:r>
            <a:r>
              <a:rPr lang="el-GR" dirty="0"/>
              <a:t>καθαρού </a:t>
            </a:r>
            <a:r>
              <a:rPr lang="el-GR" dirty="0" err="1"/>
              <a:t>απεσταγμένου</a:t>
            </a:r>
            <a:r>
              <a:rPr lang="el-GR" dirty="0"/>
              <a:t> νερού.</a:t>
            </a:r>
          </a:p>
          <a:p>
            <a:pPr marL="0" indent="0">
              <a:buNone/>
            </a:pPr>
            <a:r>
              <a:rPr lang="el-GR" dirty="0" smtClean="0"/>
              <a:t>στ</a:t>
            </a:r>
            <a:r>
              <a:rPr lang="el-GR" dirty="0"/>
              <a:t>) Σε άλλους 4 δοκιμαστικούς σωλήνες τοποθετούμε από 3 </a:t>
            </a:r>
            <a:r>
              <a:rPr lang="en-US" dirty="0"/>
              <a:t>mL </a:t>
            </a:r>
            <a:r>
              <a:rPr lang="el-GR" dirty="0" err="1"/>
              <a:t>απεσταγμένου</a:t>
            </a:r>
            <a:r>
              <a:rPr lang="el-GR" dirty="0"/>
              <a:t> νερού και πραγματοποιούμε διαδοχικές αραιώσεις 1/4 βάζοντας στον πρώτο σωλήνα 1 </a:t>
            </a:r>
            <a:r>
              <a:rPr lang="en-US" dirty="0"/>
              <a:t>mL</a:t>
            </a:r>
            <a:r>
              <a:rPr lang="el-GR" dirty="0"/>
              <a:t> από το αρχικό εναιώρημα </a:t>
            </a:r>
            <a:r>
              <a:rPr lang="en-US" dirty="0"/>
              <a:t>DNA </a:t>
            </a:r>
            <a:r>
              <a:rPr lang="el-GR" dirty="0"/>
              <a:t>και </a:t>
            </a:r>
            <a:r>
              <a:rPr lang="el-GR" dirty="0" err="1"/>
              <a:t>εναιωρώντας</a:t>
            </a:r>
            <a:r>
              <a:rPr lang="el-GR" dirty="0"/>
              <a:t> καλά, στη συνέχεια μεταφέροντας 1 </a:t>
            </a:r>
            <a:r>
              <a:rPr lang="en-US" dirty="0"/>
              <a:t>mL </a:t>
            </a:r>
            <a:r>
              <a:rPr lang="el-GR" dirty="0"/>
              <a:t>από τον πρώτο σωλήνα στον δεύτερο, επαναλαμβάνοντας τη διαδικασία και μεταφέροντας 1 </a:t>
            </a:r>
            <a:r>
              <a:rPr lang="en-US" dirty="0"/>
              <a:t>mL </a:t>
            </a:r>
            <a:r>
              <a:rPr lang="el-GR" dirty="0"/>
              <a:t>από τον δεύτερο σωλήνα στον τρίτο </a:t>
            </a:r>
            <a:r>
              <a:rPr lang="el-GR" dirty="0" err="1"/>
              <a:t>κ.ο.κ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l-GR" dirty="0" smtClean="0"/>
              <a:t>ζ</a:t>
            </a:r>
            <a:r>
              <a:rPr lang="el-GR" dirty="0"/>
              <a:t>) Μετράμε την απορροφητικότητα των δειγμάτων στο </a:t>
            </a:r>
            <a:r>
              <a:rPr lang="el-GR" dirty="0" err="1"/>
              <a:t>φασματοφωτόμετρο</a:t>
            </a:r>
            <a:r>
              <a:rPr lang="el-GR" dirty="0"/>
              <a:t> ορατού-υπεριώδους στα 260 και στα 280 </a:t>
            </a:r>
            <a:r>
              <a:rPr lang="en-US" dirty="0"/>
              <a:t>nm</a:t>
            </a:r>
            <a:r>
              <a:rPr lang="el-GR" dirty="0"/>
              <a:t> μέσω </a:t>
            </a:r>
            <a:r>
              <a:rPr lang="el-GR" i="1" dirty="0"/>
              <a:t>μιας κυψελίδας χαλαζία</a:t>
            </a:r>
            <a:r>
              <a:rPr lang="el-GR" dirty="0"/>
              <a:t>. </a:t>
            </a:r>
            <a:r>
              <a:rPr lang="el-GR" b="1" dirty="0"/>
              <a:t>Προσοχή! Οι κυψελίδες χαλαζία είναι πολύ ακριβές! Μην σπάσουν!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48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64936"/>
            <a:ext cx="8496944" cy="385280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1600" dirty="0"/>
              <a:t>1. </a:t>
            </a:r>
            <a:r>
              <a:rPr lang="el-GR" sz="1600" dirty="0" err="1"/>
              <a:t>John</a:t>
            </a:r>
            <a:r>
              <a:rPr lang="el-GR" sz="1600" dirty="0"/>
              <a:t> </a:t>
            </a:r>
            <a:r>
              <a:rPr lang="el-GR" sz="1600" dirty="0" err="1"/>
              <a:t>Clark</a:t>
            </a:r>
            <a:r>
              <a:rPr lang="el-GR" sz="1600" dirty="0"/>
              <a:t>, </a:t>
            </a:r>
            <a:r>
              <a:rPr lang="el-GR" sz="1600" dirty="0" err="1"/>
              <a:t>Robert</a:t>
            </a:r>
            <a:r>
              <a:rPr lang="el-GR" sz="1600" dirty="0"/>
              <a:t> </a:t>
            </a:r>
            <a:r>
              <a:rPr lang="el-GR" sz="1600" dirty="0" err="1"/>
              <a:t>Switzer</a:t>
            </a:r>
            <a:r>
              <a:rPr lang="el-GR" sz="1600" dirty="0"/>
              <a:t>. ΠΕΙΡΑΜΑΤΙΚΗ ΒΙΟΧΗΜΕΙΑ.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1992, 2η εκτύπωση, 2001.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600" dirty="0" smtClean="0"/>
              <a:t>2</a:t>
            </a:r>
            <a:r>
              <a:rPr lang="el-GR" sz="1600" dirty="0"/>
              <a:t>. ΙΓ </a:t>
            </a:r>
            <a:r>
              <a:rPr lang="el-GR" sz="1600" dirty="0" err="1"/>
              <a:t>Γεωργάτσου</a:t>
            </a:r>
            <a:r>
              <a:rPr lang="el-GR" sz="1600" dirty="0"/>
              <a:t>, Δ. Κυριακίδης, Τ. </a:t>
            </a:r>
            <a:r>
              <a:rPr lang="el-GR" sz="1600" dirty="0" err="1"/>
              <a:t>Γιουψάνης</a:t>
            </a:r>
            <a:r>
              <a:rPr lang="el-GR" sz="1600" dirty="0"/>
              <a:t>, κ.ά. Εργαστηριακές Ασκήσεις Βιοχημείας. Εκδόσεις Ζήτη. Θεσσαλονίκη, 2004.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600" dirty="0" smtClean="0"/>
              <a:t>3</a:t>
            </a:r>
            <a:r>
              <a:rPr lang="el-GR" sz="1600" dirty="0"/>
              <a:t>. </a:t>
            </a:r>
            <a:r>
              <a:rPr lang="el-GR" sz="1600" dirty="0" err="1"/>
              <a:t>Jeremy</a:t>
            </a:r>
            <a:r>
              <a:rPr lang="el-GR" sz="1600" dirty="0"/>
              <a:t> M. </a:t>
            </a:r>
            <a:r>
              <a:rPr lang="el-GR" sz="1600" dirty="0" err="1"/>
              <a:t>Berg</a:t>
            </a:r>
            <a:r>
              <a:rPr lang="el-GR" sz="1600" dirty="0"/>
              <a:t>, </a:t>
            </a:r>
            <a:r>
              <a:rPr lang="el-GR" sz="1600" dirty="0" err="1"/>
              <a:t>John</a:t>
            </a:r>
            <a:r>
              <a:rPr lang="el-GR" sz="1600" dirty="0"/>
              <a:t> L. </a:t>
            </a:r>
            <a:r>
              <a:rPr lang="el-GR" sz="1600" dirty="0" err="1"/>
              <a:t>Tymoczo</a:t>
            </a:r>
            <a:r>
              <a:rPr lang="el-GR" sz="1600" dirty="0"/>
              <a:t>, </a:t>
            </a:r>
            <a:r>
              <a:rPr lang="el-GR" sz="1600" dirty="0" err="1"/>
              <a:t>Lubert</a:t>
            </a:r>
            <a:r>
              <a:rPr lang="el-GR" sz="1600" dirty="0"/>
              <a:t> </a:t>
            </a:r>
            <a:r>
              <a:rPr lang="el-GR" sz="1600" dirty="0" err="1"/>
              <a:t>Stryer</a:t>
            </a:r>
            <a:r>
              <a:rPr lang="el-GR" sz="1600" dirty="0"/>
              <a:t>, ΒΙΟΧΗΜΕΙΑ, 5η έκδοση, Α τόμος,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2004. Κεφ. 5 , Δομή των </a:t>
            </a:r>
            <a:r>
              <a:rPr lang="el-GR" sz="1600" dirty="0" err="1"/>
              <a:t>νουκλεϊκών</a:t>
            </a:r>
            <a:r>
              <a:rPr lang="el-GR" sz="1600" dirty="0"/>
              <a:t> οξέων DNA, RNA, Σχηματισμός της διπλής έλικας του DNA.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600" dirty="0"/>
              <a:t>Βλέπε και διαδικτυακό τόπο του βιβλίου www.whfreeman.com/Berg7e/. Προσεχώς κυκλοφορεί η 7η έκδοση.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600" dirty="0" smtClean="0"/>
              <a:t>4</a:t>
            </a:r>
            <a:r>
              <a:rPr lang="el-GR" sz="1600" dirty="0"/>
              <a:t>. </a:t>
            </a:r>
            <a:r>
              <a:rPr lang="el-GR" sz="1600" dirty="0" err="1"/>
              <a:t>Διαμαντίδη</a:t>
            </a:r>
            <a:r>
              <a:rPr lang="el-GR" sz="1600" dirty="0"/>
              <a:t> </a:t>
            </a:r>
            <a:r>
              <a:rPr lang="el-GR" sz="1600" dirty="0" err="1"/>
              <a:t>Γρ</a:t>
            </a:r>
            <a:r>
              <a:rPr lang="el-GR" sz="1600" dirty="0"/>
              <a:t>., ΕΙΣΑΓΩΓΗ ΣΤΗ ΒΙΟΧΗΜΕΙΑ, 3η έκδοση, </a:t>
            </a:r>
            <a:r>
              <a:rPr lang="el-GR" sz="1600" dirty="0" err="1"/>
              <a:t>University</a:t>
            </a:r>
            <a:r>
              <a:rPr lang="el-GR" sz="1600" dirty="0"/>
              <a:t> </a:t>
            </a:r>
            <a:r>
              <a:rPr lang="el-GR" sz="1600" dirty="0" err="1"/>
              <a:t>Studio</a:t>
            </a:r>
            <a:r>
              <a:rPr lang="el-GR" sz="1600" dirty="0"/>
              <a:t> </a:t>
            </a:r>
            <a:r>
              <a:rPr lang="el-GR" sz="1600" dirty="0" err="1"/>
              <a:t>Press</a:t>
            </a:r>
            <a:r>
              <a:rPr lang="el-GR" sz="1600" dirty="0"/>
              <a:t>, Θεσσαλονίκη, 2007/2010.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600" dirty="0" smtClean="0"/>
              <a:t>5. </a:t>
            </a:r>
            <a:r>
              <a:rPr lang="el-GR" sz="1600" dirty="0" err="1" smtClean="0"/>
              <a:t>Campbell</a:t>
            </a:r>
            <a:r>
              <a:rPr lang="el-GR" sz="1600" dirty="0" smtClean="0"/>
              <a:t> </a:t>
            </a:r>
            <a:r>
              <a:rPr lang="el-GR" sz="1600" dirty="0"/>
              <a:t>NA, </a:t>
            </a:r>
            <a:r>
              <a:rPr lang="el-GR" sz="1600" dirty="0" err="1"/>
              <a:t>Reece</a:t>
            </a:r>
            <a:r>
              <a:rPr lang="el-GR" sz="1600" dirty="0"/>
              <a:t> JB. Βιολογία, τόμος Ι. 8η έκδοση, Πανεπιστημιακές Εκδόσεις Κρήτης, Ηράκλειο, 2010.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600" dirty="0" smtClean="0"/>
              <a:t>6. </a:t>
            </a:r>
            <a:r>
              <a:rPr lang="el-GR" sz="1600" dirty="0"/>
              <a:t>http://www.nature.com/scitable/topicpage/ribosomes-transcription-and-translation-14120660. Δικτυακός τόπος του διάσημου περιοδικού </a:t>
            </a:r>
            <a:r>
              <a:rPr lang="el-GR" sz="1600" dirty="0" err="1"/>
              <a:t>Nature</a:t>
            </a:r>
            <a:r>
              <a:rPr lang="el-GR" sz="1600" dirty="0"/>
              <a:t> όπου πολύ απλοϊκά παρατίθενται μερικές από τις βασικές διεργασίες στις οποίες συμμετέχουν το DNA και το RNA.</a:t>
            </a:r>
          </a:p>
          <a:p>
            <a:pPr marL="0" indent="0">
              <a:spcBef>
                <a:spcPts val="600"/>
              </a:spcBef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Απομόνωση DNA από σπέρμα σιταριού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7:</a:t>
            </a:r>
            <a:r>
              <a:rPr lang="en-US" sz="2800" dirty="0" smtClean="0"/>
              <a:t> </a:t>
            </a:r>
            <a:r>
              <a:rPr lang="el-GR" sz="2800" dirty="0" smtClean="0"/>
              <a:t>Απομόνωση </a:t>
            </a:r>
            <a:r>
              <a:rPr lang="en-US" sz="2800" dirty="0" smtClean="0"/>
              <a:t>DNA </a:t>
            </a:r>
            <a:r>
              <a:rPr lang="el-GR" sz="2800" dirty="0" smtClean="0"/>
              <a:t>από σπέρμα σιταριού</a:t>
            </a:r>
            <a:endParaRPr lang="el-GR" sz="2800" dirty="0"/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Αρχή </a:t>
            </a:r>
            <a:r>
              <a:rPr lang="el-GR" dirty="0"/>
              <a:t>της μεθόδου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DNA </a:t>
            </a:r>
            <a:r>
              <a:rPr lang="en-GB" dirty="0" err="1"/>
              <a:t>είν</a:t>
            </a:r>
            <a:r>
              <a:rPr lang="en-GB" dirty="0"/>
              <a:t>αι παρόν σε όλα </a:t>
            </a:r>
            <a:r>
              <a:rPr lang="el-GR" dirty="0"/>
              <a:t>τ</a:t>
            </a:r>
            <a:r>
              <a:rPr lang="en-GB" dirty="0"/>
              <a:t>α </a:t>
            </a:r>
            <a:r>
              <a:rPr lang="en-GB" dirty="0" err="1"/>
              <a:t>κύττ</a:t>
            </a:r>
            <a:r>
              <a:rPr lang="en-GB" dirty="0"/>
              <a:t>αρα των ζωντανών οργανισμών. </a:t>
            </a:r>
            <a:r>
              <a:rPr lang="en-GB" dirty="0" err="1"/>
              <a:t>Το</a:t>
            </a:r>
            <a:r>
              <a:rPr lang="en-GB" dirty="0"/>
              <a:t> σπ</a:t>
            </a:r>
            <a:r>
              <a:rPr lang="en-GB" dirty="0" err="1"/>
              <a:t>έρμ</a:t>
            </a:r>
            <a:r>
              <a:rPr lang="en-GB" dirty="0"/>
              <a:t>α του σιταριού προέρχεται από τους σπόρους του σιταριού. </a:t>
            </a:r>
            <a:r>
              <a:rPr lang="en-GB" dirty="0" err="1"/>
              <a:t>Το</a:t>
            </a:r>
            <a:r>
              <a:rPr lang="en-GB" dirty="0"/>
              <a:t> «σπ</a:t>
            </a:r>
            <a:r>
              <a:rPr lang="en-GB" dirty="0" err="1"/>
              <a:t>έρμ</a:t>
            </a:r>
            <a:r>
              <a:rPr lang="en-GB" dirty="0"/>
              <a:t>α» είναι το έμβρυο, το μέρος εκείνο του σπόρου που μπορεί να δημιουργήσει το νέο φυτό. </a:t>
            </a:r>
            <a:r>
              <a:rPr lang="en-GB" dirty="0" err="1"/>
              <a:t>Ότ</a:t>
            </a:r>
            <a:r>
              <a:rPr lang="en-GB" dirty="0"/>
              <a:t>αν οι σπόροι του σιταριού αλέθονται σε άσπρο αλεύρι, το σπέρμα και το πίτουρο απομακρύνονται, αφήνοντας μόνο το άμυλο.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18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Αρχή της μεθόδου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To DNA </a:t>
            </a:r>
            <a:r>
              <a:rPr lang="en-GB" sz="1600" dirty="0"/>
              <a:t>β</a:t>
            </a:r>
            <a:r>
              <a:rPr lang="en-GB" sz="1600" dirty="0" err="1"/>
              <a:t>ρίσκετ</a:t>
            </a:r>
            <a:r>
              <a:rPr lang="en-GB" sz="1600" dirty="0"/>
              <a:t>αι μέσα στον πυρήνα του κυττάρου</a:t>
            </a:r>
            <a:r>
              <a:rPr lang="el-GR" sz="1600" dirty="0"/>
              <a:t>,</a:t>
            </a:r>
            <a:r>
              <a:rPr lang="en-GB" sz="1600" dirty="0"/>
              <a:t> ο οπ</a:t>
            </a:r>
            <a:r>
              <a:rPr lang="en-GB" sz="1600" dirty="0" err="1"/>
              <a:t>οίος</a:t>
            </a:r>
            <a:r>
              <a:rPr lang="en-GB" sz="1600" dirty="0"/>
              <a:t> π</a:t>
            </a:r>
            <a:r>
              <a:rPr lang="en-GB" sz="1600" dirty="0" err="1"/>
              <a:t>ερι</a:t>
            </a:r>
            <a:r>
              <a:rPr lang="en-GB" sz="1600" dirty="0"/>
              <a:t>βάλλεται από την πυρηνική μεμβράνη.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n-GB" sz="1600" dirty="0" err="1" smtClean="0"/>
              <a:t>Γι</a:t>
            </a:r>
            <a:r>
              <a:rPr lang="en-GB" sz="1600" dirty="0" smtClean="0"/>
              <a:t>α </a:t>
            </a:r>
            <a:r>
              <a:rPr lang="en-GB" sz="1600" dirty="0"/>
              <a:t>να μπορέσει να εξαχθεί το </a:t>
            </a:r>
            <a:r>
              <a:rPr lang="en-US" sz="1600" dirty="0"/>
              <a:t>DNA </a:t>
            </a:r>
            <a:r>
              <a:rPr lang="en-GB" sz="1600" dirty="0"/>
              <a:t>από </a:t>
            </a:r>
            <a:r>
              <a:rPr lang="en-GB" sz="1600" dirty="0" err="1"/>
              <a:t>το</a:t>
            </a:r>
            <a:r>
              <a:rPr lang="en-GB" sz="1600" dirty="0"/>
              <a:t> </a:t>
            </a:r>
            <a:r>
              <a:rPr lang="en-GB" sz="1600" dirty="0" err="1"/>
              <a:t>κύττ</a:t>
            </a:r>
            <a:r>
              <a:rPr lang="en-GB" sz="1600" dirty="0"/>
              <a:t>αρο πρέπει να σπάσουν οι μεμβράνες που αποτελούνται από φωσφολιπίδια και πρωτεΐνες.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n-GB" sz="1600" dirty="0" err="1" smtClean="0"/>
              <a:t>Αυτό</a:t>
            </a:r>
            <a:r>
              <a:rPr lang="en-GB" sz="1600" dirty="0" smtClean="0"/>
              <a:t> </a:t>
            </a:r>
            <a:r>
              <a:rPr lang="en-GB" sz="1600" dirty="0"/>
              <a:t>μπ</a:t>
            </a:r>
            <a:r>
              <a:rPr lang="en-GB" sz="1600" dirty="0" err="1"/>
              <a:t>ορεί</a:t>
            </a:r>
            <a:r>
              <a:rPr lang="en-GB" sz="1600" dirty="0"/>
              <a:t> να επ</a:t>
            </a:r>
            <a:r>
              <a:rPr lang="en-GB" sz="1600" dirty="0" err="1"/>
              <a:t>ιτευχθεί</a:t>
            </a:r>
            <a:r>
              <a:rPr lang="en-GB" sz="1600" dirty="0"/>
              <a:t> </a:t>
            </a:r>
            <a:r>
              <a:rPr lang="en-GB" sz="1600" dirty="0" err="1"/>
              <a:t>με</a:t>
            </a:r>
            <a:r>
              <a:rPr lang="en-GB" sz="1600" dirty="0"/>
              <a:t> </a:t>
            </a:r>
            <a:r>
              <a:rPr lang="en-GB" sz="1600" dirty="0" err="1"/>
              <a:t>την</a:t>
            </a:r>
            <a:r>
              <a:rPr lang="en-GB" sz="1600" dirty="0"/>
              <a:t> </a:t>
            </a:r>
            <a:r>
              <a:rPr lang="en-GB" sz="1600" dirty="0" err="1"/>
              <a:t>χρήση</a:t>
            </a:r>
            <a:r>
              <a:rPr lang="en-GB" sz="1600" dirty="0"/>
              <a:t> </a:t>
            </a:r>
            <a:r>
              <a:rPr lang="en-GB" sz="1600" dirty="0" err="1"/>
              <a:t>ενός</a:t>
            </a:r>
            <a:r>
              <a:rPr lang="en-GB" sz="1600" dirty="0"/>
              <a:t> τα</a:t>
            </a:r>
            <a:r>
              <a:rPr lang="en-GB" sz="1600" dirty="0" err="1"/>
              <a:t>σιενεργού</a:t>
            </a:r>
            <a:r>
              <a:rPr lang="en-GB" sz="1600" dirty="0"/>
              <a:t> (απ</a:t>
            </a:r>
            <a:r>
              <a:rPr lang="en-GB" sz="1600" dirty="0" err="1"/>
              <a:t>ορρυ</a:t>
            </a:r>
            <a:r>
              <a:rPr lang="en-GB" sz="1600" dirty="0"/>
              <a:t>παντικό) που μετακινεί τα λίπη και τις πρωτεΐνες, όπως ακριβώς λειτουργεί και κατά την απομάκρυνση των λεκέδων. </a:t>
            </a:r>
            <a:r>
              <a:rPr lang="en-GB" sz="1600" dirty="0" err="1"/>
              <a:t>Ετσι</a:t>
            </a:r>
            <a:r>
              <a:rPr lang="en-GB" sz="1600" dirty="0"/>
              <a:t> μπ</a:t>
            </a:r>
            <a:r>
              <a:rPr lang="en-GB" sz="1600" dirty="0" err="1"/>
              <a:t>ορεί</a:t>
            </a:r>
            <a:r>
              <a:rPr lang="en-GB" sz="1600" dirty="0"/>
              <a:t> να </a:t>
            </a:r>
            <a:r>
              <a:rPr lang="en-GB" sz="1600" dirty="0" err="1"/>
              <a:t>εξ</a:t>
            </a:r>
            <a:r>
              <a:rPr lang="en-GB" sz="1600" dirty="0"/>
              <a:t>αχθεί το </a:t>
            </a:r>
            <a:r>
              <a:rPr lang="en-US" sz="1600" dirty="0"/>
              <a:t>DNA </a:t>
            </a:r>
            <a:r>
              <a:rPr lang="en-GB" sz="1600" dirty="0"/>
              <a:t>από </a:t>
            </a:r>
            <a:r>
              <a:rPr lang="en-GB" sz="1600" dirty="0" err="1"/>
              <a:t>το</a:t>
            </a:r>
            <a:r>
              <a:rPr lang="en-GB" sz="1600" dirty="0"/>
              <a:t> </a:t>
            </a:r>
            <a:r>
              <a:rPr lang="en-GB" sz="1600" dirty="0" err="1"/>
              <a:t>κύττ</a:t>
            </a:r>
            <a:r>
              <a:rPr lang="en-GB" sz="1600" dirty="0"/>
              <a:t>αρο.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n-GB" sz="1600" dirty="0" smtClean="0"/>
              <a:t>Η </a:t>
            </a:r>
            <a:r>
              <a:rPr lang="en-GB" sz="1600" dirty="0" err="1"/>
              <a:t>δι</a:t>
            </a:r>
            <a:r>
              <a:rPr lang="en-GB" sz="1600" dirty="0"/>
              <a:t>αδικασία γίνεται στους 60°</a:t>
            </a:r>
            <a:r>
              <a:rPr lang="en-US" sz="1600" dirty="0"/>
              <a:t>C</a:t>
            </a:r>
            <a:r>
              <a:rPr lang="en-GB" sz="1600" dirty="0"/>
              <a:t>. </a:t>
            </a:r>
            <a:r>
              <a:rPr lang="en-GB" sz="1600" dirty="0" err="1"/>
              <a:t>Σε</a:t>
            </a:r>
            <a:r>
              <a:rPr lang="en-GB" sz="1600" dirty="0"/>
              <a:t> α</a:t>
            </a:r>
            <a:r>
              <a:rPr lang="en-GB" sz="1600" dirty="0" err="1"/>
              <a:t>υτή</a:t>
            </a:r>
            <a:r>
              <a:rPr lang="en-GB" sz="1600" dirty="0"/>
              <a:t> </a:t>
            </a:r>
            <a:r>
              <a:rPr lang="en-GB" sz="1600" dirty="0" err="1"/>
              <a:t>την</a:t>
            </a:r>
            <a:r>
              <a:rPr lang="en-GB" sz="1600" dirty="0"/>
              <a:t> </a:t>
            </a:r>
            <a:r>
              <a:rPr lang="en-GB" sz="1600" dirty="0" err="1"/>
              <a:t>θερμοκρ</a:t>
            </a:r>
            <a:r>
              <a:rPr lang="en-GB" sz="1600" dirty="0"/>
              <a:t>ασία οι μεμβράνες μπορούν να </a:t>
            </a:r>
            <a:r>
              <a:rPr lang="el-GR" sz="1600" dirty="0"/>
              <a:t>διαλυθούν με τα </a:t>
            </a:r>
            <a:r>
              <a:rPr lang="el-GR" sz="1600" dirty="0" err="1"/>
              <a:t>λιπιδικά</a:t>
            </a:r>
            <a:r>
              <a:rPr lang="el-GR" sz="1600" dirty="0"/>
              <a:t> και τα </a:t>
            </a:r>
            <a:r>
              <a:rPr lang="el-GR" sz="1600" dirty="0" err="1"/>
              <a:t>λιπόφιλα</a:t>
            </a:r>
            <a:r>
              <a:rPr lang="el-GR" sz="1600" dirty="0"/>
              <a:t> πρωτεϊνικά συστατικά τους να σχηματίζουν </a:t>
            </a:r>
            <a:r>
              <a:rPr lang="el-GR" sz="1600" dirty="0" err="1"/>
              <a:t>μικύλλια</a:t>
            </a:r>
            <a:r>
              <a:rPr lang="el-GR" sz="1600" dirty="0"/>
              <a:t> με το </a:t>
            </a:r>
            <a:r>
              <a:rPr lang="el-GR" sz="1600" dirty="0" err="1"/>
              <a:t>δωδεκακυλο</a:t>
            </a:r>
            <a:r>
              <a:rPr lang="el-GR" sz="1600" dirty="0"/>
              <a:t>-θειικό νάτριο (</a:t>
            </a:r>
            <a:r>
              <a:rPr lang="en-US" sz="1600" dirty="0"/>
              <a:t>SDS</a:t>
            </a:r>
            <a:r>
              <a:rPr lang="el-GR" sz="1600" dirty="0"/>
              <a:t>)∙</a:t>
            </a:r>
            <a:r>
              <a:rPr lang="en-GB" sz="1600" dirty="0"/>
              <a:t> επ</a:t>
            </a:r>
            <a:r>
              <a:rPr lang="en-GB" sz="1600" dirty="0" err="1"/>
              <a:t>ίσης</a:t>
            </a:r>
            <a:r>
              <a:rPr lang="en-GB" sz="1600" dirty="0"/>
              <a:t> απ</a:t>
            </a:r>
            <a:r>
              <a:rPr lang="en-GB" sz="1600" dirty="0" err="1"/>
              <a:t>ενεργο</a:t>
            </a:r>
            <a:r>
              <a:rPr lang="en-GB" sz="1600" dirty="0"/>
              <a:t>ποιούνται κάποια ένζυμα που μπορούν να κόψουν το </a:t>
            </a:r>
            <a:r>
              <a:rPr lang="en-US" sz="1600" dirty="0"/>
              <a:t>DNA </a:t>
            </a:r>
            <a:r>
              <a:rPr lang="en-GB" sz="1600" dirty="0" err="1"/>
              <a:t>σε</a:t>
            </a:r>
            <a:r>
              <a:rPr lang="en-GB" sz="1600" dirty="0"/>
              <a:t> </a:t>
            </a:r>
            <a:r>
              <a:rPr lang="en-GB" sz="1600" dirty="0" err="1"/>
              <a:t>μικρότερ</a:t>
            </a:r>
            <a:r>
              <a:rPr lang="en-GB" sz="1600" dirty="0"/>
              <a:t>α τμήματα και έτσι να το καταστήσουν μη ορατό.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n-GB" sz="1600" dirty="0" smtClean="0"/>
              <a:t>Επ</a:t>
            </a:r>
            <a:r>
              <a:rPr lang="en-GB" sz="1600" dirty="0" err="1" smtClean="0"/>
              <a:t>ειδή</a:t>
            </a:r>
            <a:r>
              <a:rPr lang="en-GB" sz="1600" dirty="0" smtClean="0"/>
              <a:t> </a:t>
            </a:r>
            <a:r>
              <a:rPr lang="en-GB" sz="1600" dirty="0" err="1"/>
              <a:t>το</a:t>
            </a:r>
            <a:r>
              <a:rPr lang="en-GB" sz="1600" dirty="0"/>
              <a:t> </a:t>
            </a:r>
            <a:r>
              <a:rPr lang="en-US" sz="1600" dirty="0"/>
              <a:t>DNA</a:t>
            </a:r>
            <a:r>
              <a:rPr lang="en-GB" sz="1600" dirty="0"/>
              <a:t> </a:t>
            </a:r>
            <a:r>
              <a:rPr lang="en-GB" sz="1600" dirty="0" err="1"/>
              <a:t>δι</a:t>
            </a:r>
            <a:r>
              <a:rPr lang="en-GB" sz="1600" dirty="0"/>
              <a:t>αλύεται σε υδατικό διάλυμα ενώ καθιζάνει σε αλκοολικό διάλυμα, χρησιμοποιείται αλκοόλη για την καθίζηση του </a:t>
            </a:r>
            <a:r>
              <a:rPr lang="en-US" sz="1600" dirty="0"/>
              <a:t>DNA</a:t>
            </a:r>
            <a:r>
              <a:rPr lang="en-GB" sz="1600" dirty="0"/>
              <a:t>. </a:t>
            </a:r>
            <a:r>
              <a:rPr lang="en-GB" sz="1600" dirty="0" err="1"/>
              <a:t>Ετσι</a:t>
            </a:r>
            <a:r>
              <a:rPr lang="en-GB" sz="1600" dirty="0"/>
              <a:t> μπ</a:t>
            </a:r>
            <a:r>
              <a:rPr lang="en-GB" sz="1600" dirty="0" err="1"/>
              <a:t>ορεί</a:t>
            </a:r>
            <a:r>
              <a:rPr lang="en-GB" sz="1600" dirty="0"/>
              <a:t> να </a:t>
            </a:r>
            <a:r>
              <a:rPr lang="en-GB" sz="1600" dirty="0" err="1"/>
              <a:t>εμφ</a:t>
            </a:r>
            <a:r>
              <a:rPr lang="en-GB" sz="1600" dirty="0"/>
              <a:t>ανιστεί το </a:t>
            </a:r>
            <a:r>
              <a:rPr lang="en-US" sz="1600" dirty="0"/>
              <a:t>DNA </a:t>
            </a:r>
            <a:r>
              <a:rPr lang="en-GB" sz="1600" dirty="0" err="1"/>
              <a:t>στην</a:t>
            </a:r>
            <a:r>
              <a:rPr lang="en-GB" sz="1600" dirty="0"/>
              <a:t> </a:t>
            </a:r>
            <a:r>
              <a:rPr lang="en-GB" sz="1600" dirty="0" err="1"/>
              <a:t>μεσόφ</a:t>
            </a:r>
            <a:r>
              <a:rPr lang="en-GB" sz="1600" dirty="0"/>
              <a:t>αση νερού αλκοόλης.</a:t>
            </a: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9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Σκεύη </a:t>
            </a:r>
            <a:r>
              <a:rPr lang="el-GR" dirty="0"/>
              <a:t>- Όργανα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α) γουδί και γουδοχέρι</a:t>
            </a:r>
          </a:p>
          <a:p>
            <a:pPr marL="0" indent="0">
              <a:buNone/>
            </a:pPr>
            <a:r>
              <a:rPr lang="el-GR" dirty="0"/>
              <a:t>β) ποτήρι ζέσεως </a:t>
            </a:r>
          </a:p>
          <a:p>
            <a:pPr marL="0" indent="0">
              <a:buNone/>
            </a:pPr>
            <a:r>
              <a:rPr lang="el-GR" dirty="0"/>
              <a:t>γ) σιφώνιο πλήρωσης </a:t>
            </a:r>
          </a:p>
          <a:p>
            <a:pPr marL="0" indent="0">
              <a:buNone/>
            </a:pPr>
            <a:r>
              <a:rPr lang="el-GR" dirty="0"/>
              <a:t>δ) </a:t>
            </a:r>
            <a:r>
              <a:rPr lang="el-GR" dirty="0" err="1"/>
              <a:t>πιπέτα</a:t>
            </a:r>
            <a:r>
              <a:rPr lang="el-GR" dirty="0"/>
              <a:t> </a:t>
            </a:r>
            <a:r>
              <a:rPr lang="en-US" dirty="0"/>
              <a:t>Pasteur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ε) ογκομετρικός κύλινδρος </a:t>
            </a:r>
          </a:p>
          <a:p>
            <a:pPr marL="0" indent="0">
              <a:buNone/>
            </a:pPr>
            <a:r>
              <a:rPr lang="el-GR" dirty="0"/>
              <a:t>στ) θερμόμετρο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97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Αντιδραστήρια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α) κονιορτοποιημένο σιτάρι (όσο το δυνατόν σε πιο λεπτούς κόκκους, με γουδί και γουδοχέρι)</a:t>
            </a:r>
          </a:p>
          <a:p>
            <a:pPr marL="0" indent="0">
              <a:buNone/>
            </a:pPr>
            <a:r>
              <a:rPr lang="el-GR" dirty="0"/>
              <a:t>β) διάλυμα απορρυπαντικού </a:t>
            </a:r>
            <a:r>
              <a:rPr lang="en-US" dirty="0"/>
              <a:t>SDS </a:t>
            </a:r>
            <a:r>
              <a:rPr lang="el-GR" dirty="0"/>
              <a:t>10%</a:t>
            </a:r>
          </a:p>
          <a:p>
            <a:pPr marL="0" indent="0">
              <a:buNone/>
            </a:pPr>
            <a:r>
              <a:rPr lang="el-GR" dirty="0"/>
              <a:t>γ) αιθανόλη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65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εργασίας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α) </a:t>
            </a:r>
            <a:r>
              <a:rPr lang="el-GR" sz="1600" dirty="0" err="1"/>
              <a:t>Κονιορτοποίηση</a:t>
            </a:r>
            <a:r>
              <a:rPr lang="el-GR" sz="1600" dirty="0"/>
              <a:t> σιταριού σε γουδί</a:t>
            </a:r>
          </a:p>
          <a:p>
            <a:pPr marL="0" indent="0">
              <a:buNone/>
            </a:pPr>
            <a:r>
              <a:rPr lang="el-GR" sz="1600" dirty="0" smtClean="0"/>
              <a:t>β</a:t>
            </a:r>
            <a:r>
              <a:rPr lang="el-GR" sz="1600" dirty="0"/>
              <a:t>) Ζύγιση 1 </a:t>
            </a:r>
            <a:r>
              <a:rPr lang="en-US" sz="1600" dirty="0"/>
              <a:t>g </a:t>
            </a:r>
            <a:r>
              <a:rPr lang="el-GR" sz="1600" dirty="0"/>
              <a:t>κονιορτοποιημένου σιταριού σε ποτήρι ζέσεως και προσθήκη 20 </a:t>
            </a:r>
            <a:r>
              <a:rPr lang="en-US" sz="1600" dirty="0"/>
              <a:t>ml </a:t>
            </a:r>
            <a:r>
              <a:rPr lang="el-GR" sz="1600" dirty="0"/>
              <a:t>Η</a:t>
            </a:r>
            <a:r>
              <a:rPr lang="el-GR" sz="1600" baseline="-25000" dirty="0"/>
              <a:t>2</a:t>
            </a:r>
            <a:r>
              <a:rPr lang="el-GR" sz="1600" dirty="0"/>
              <a:t>Ο θερμοκρασίας 60-65 </a:t>
            </a:r>
            <a:r>
              <a:rPr lang="el-GR" sz="1600" baseline="30000" dirty="0"/>
              <a:t>0</a:t>
            </a:r>
            <a:r>
              <a:rPr lang="el-GR" sz="1600" dirty="0"/>
              <a:t> </a:t>
            </a:r>
            <a:r>
              <a:rPr lang="en-US" sz="1600" dirty="0"/>
              <a:t>C</a:t>
            </a:r>
            <a:r>
              <a:rPr lang="el-GR" sz="1600" dirty="0"/>
              <a:t>. Ακολουθεί ανάδευση του μίγματος για 3 </a:t>
            </a:r>
            <a:r>
              <a:rPr lang="en-US" sz="1600" dirty="0"/>
              <a:t>min</a:t>
            </a:r>
            <a:r>
              <a:rPr lang="el-GR" sz="1600" dirty="0"/>
              <a:t>. </a:t>
            </a:r>
          </a:p>
          <a:p>
            <a:pPr marL="0" indent="0">
              <a:buNone/>
            </a:pPr>
            <a:r>
              <a:rPr lang="el-GR" sz="1600" dirty="0"/>
              <a:t>γ) Προσθήκη 1 </a:t>
            </a:r>
            <a:r>
              <a:rPr lang="en-US" sz="1600" dirty="0"/>
              <a:t>ml </a:t>
            </a:r>
            <a:r>
              <a:rPr lang="el-GR" sz="1600" dirty="0"/>
              <a:t>διαλύματος 10% </a:t>
            </a:r>
            <a:r>
              <a:rPr lang="en-US" sz="1600" dirty="0"/>
              <a:t>SDS </a:t>
            </a:r>
            <a:r>
              <a:rPr lang="el-GR" sz="1600" dirty="0"/>
              <a:t>και το προκύπτον διάλυμα αναμιγνύεται ήπια για λίγο κάθε 1 </a:t>
            </a:r>
            <a:r>
              <a:rPr lang="en-US" sz="1600" dirty="0"/>
              <a:t>min </a:t>
            </a:r>
            <a:r>
              <a:rPr lang="el-GR" sz="1600" dirty="0"/>
              <a:t>για 5 </a:t>
            </a:r>
            <a:r>
              <a:rPr lang="en-US" sz="1600" dirty="0"/>
              <a:t>min</a:t>
            </a:r>
            <a:r>
              <a:rPr lang="el-GR" sz="1600" dirty="0"/>
              <a:t>. </a:t>
            </a:r>
            <a:r>
              <a:rPr lang="el-GR" sz="1600" i="1" dirty="0"/>
              <a:t>Δεν πρέπει να σχηματιστεί αφρός</a:t>
            </a:r>
            <a:r>
              <a:rPr lang="el-GR" sz="1600" dirty="0"/>
              <a:t>. Μετά τα 5 λεπτά απομακρύνεται με ένα σιφώνιο ή λίγο χαρτί ο αφρός που τυχόν έχει σχηματιστεί.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δ</a:t>
            </a:r>
            <a:r>
              <a:rPr lang="el-GR" sz="1600" dirty="0"/>
              <a:t>) Το ποτήρι τοποθετείται υπό γωνία και ακολουθεί προσεκτική προσθήκη 14 </a:t>
            </a:r>
            <a:r>
              <a:rPr lang="en-US" sz="1600" dirty="0"/>
              <a:t>ml </a:t>
            </a:r>
            <a:r>
              <a:rPr lang="el-GR" sz="1600" dirty="0"/>
              <a:t>αλκοόλης στο τοίχωμα του ποτηριού. Θέλουμε να σχηματιστεί ένα στρώμα αλκοόλης στο πάνω μέρος του μίγματος νερού - σιταριού - απορρυπαντικού. Τα δύο στρώματα δεν πρέπει να αναμιχθούν. </a:t>
            </a:r>
            <a:r>
              <a:rPr lang="en-US" sz="1600" i="1" dirty="0"/>
              <a:t>To DNA</a:t>
            </a:r>
            <a:r>
              <a:rPr lang="el-GR" sz="1600" i="1" dirty="0"/>
              <a:t> θα εμφανιστεί στη </a:t>
            </a:r>
            <a:r>
              <a:rPr lang="el-GR" sz="1600" i="1" dirty="0" err="1"/>
              <a:t>μεσόφαση</a:t>
            </a:r>
            <a:r>
              <a:rPr lang="el-GR" sz="1600" i="1" dirty="0"/>
              <a:t> νερού-αλκοόλης. Συνεπώς είναι πολύ σημαντικό η αλκοόλη να προστεθεί αργά και προσεκτικά έτσι ώστε να σχηματιστεί ένα στρώμα πάνω από το νερό</a:t>
            </a:r>
            <a:r>
              <a:rPr lang="el-GR" sz="1600" dirty="0"/>
              <a:t>. Το ποτήρι ζέσης με το μίγμα αφήνεται σε ηρεμία για μερικά λεπτά. </a:t>
            </a:r>
            <a:r>
              <a:rPr lang="en-US" sz="1600" dirty="0"/>
              <a:t>To DNA </a:t>
            </a:r>
            <a:r>
              <a:rPr lang="el-GR" sz="1600" dirty="0"/>
              <a:t>αρχίζει να δημιουργεί ένα λευκό ινώδες ίζημα στα σημεία επαφής του νερού και της αλκοόλης. Μετά από 15 λεπτά το </a:t>
            </a:r>
            <a:r>
              <a:rPr lang="en-US" sz="1600" dirty="0"/>
              <a:t>DNA </a:t>
            </a:r>
            <a:r>
              <a:rPr lang="el-GR" sz="1600" dirty="0"/>
              <a:t>θα επιπλέει στην πάνω επιφάνεια της αλκοόλης. </a:t>
            </a:r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0280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1421</TotalTime>
  <Words>1045</Words>
  <Application>Microsoft Office PowerPoint</Application>
  <PresentationFormat>Προβολή στην οθόνη (16:10)</PresentationFormat>
  <Paragraphs>97</Paragraphs>
  <Slides>16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Αρχή της μεθόδου</vt:lpstr>
      <vt:lpstr>Αρχή της μεθόδου</vt:lpstr>
      <vt:lpstr>Σκεύη - Όργανα</vt:lpstr>
      <vt:lpstr>Αντιδραστήρια</vt:lpstr>
      <vt:lpstr>Πορεία εργασίας</vt:lpstr>
      <vt:lpstr>Πορεία εργασίας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188</cp:revision>
  <dcterms:created xsi:type="dcterms:W3CDTF">2012-09-06T09:03:05Z</dcterms:created>
  <dcterms:modified xsi:type="dcterms:W3CDTF">2015-11-20T18:32:44Z</dcterms:modified>
</cp:coreProperties>
</file>