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7"/>
  </p:notesMasterIdLst>
  <p:handoutMasterIdLst>
    <p:handoutMasterId r:id="rId38"/>
  </p:handoutMasterIdLst>
  <p:sldIdLst>
    <p:sldId id="257" r:id="rId3"/>
    <p:sldId id="258" r:id="rId4"/>
    <p:sldId id="386" r:id="rId5"/>
    <p:sldId id="387" r:id="rId6"/>
    <p:sldId id="259" r:id="rId7"/>
    <p:sldId id="292" r:id="rId8"/>
    <p:sldId id="262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294" r:id="rId21"/>
    <p:sldId id="382" r:id="rId22"/>
    <p:sldId id="356" r:id="rId23"/>
    <p:sldId id="383" r:id="rId24"/>
    <p:sldId id="354" r:id="rId25"/>
    <p:sldId id="384" r:id="rId26"/>
    <p:sldId id="385" r:id="rId27"/>
    <p:sldId id="388" r:id="rId28"/>
    <p:sldId id="389" r:id="rId29"/>
    <p:sldId id="390" r:id="rId30"/>
    <p:sldId id="391" r:id="rId31"/>
    <p:sldId id="319" r:id="rId32"/>
    <p:sldId id="276" r:id="rId33"/>
    <p:sldId id="277" r:id="rId34"/>
    <p:sldId id="291" r:id="rId35"/>
    <p:sldId id="279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26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31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2C29B-C2CE-4DEA-BBAD-6BEC6E0AE616}" type="slidenum">
              <a:rPr lang="el-GR" smtClean="0">
                <a:latin typeface="Times New Roman" pitchFamily="18" charset="0"/>
              </a:rPr>
              <a:pPr/>
              <a:t>29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courses/NOSH100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courses/NOSH100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ΜΕΘΟΔΟΛΟΓΙΑ ΤΗΣ ΕΡΕΥΝΑΣ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Ενότητα 7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Ποιοτική Ανάλυση Δεδομένων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Δρ. Στέφανος </a:t>
            </a:r>
            <a:r>
              <a:rPr lang="el-GR" sz="2800" dirty="0" err="1" smtClean="0">
                <a:solidFill>
                  <a:schemeClr val="tx1"/>
                </a:solidFill>
              </a:rPr>
              <a:t>Μαντζούκας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Βήματα της ποιοτικής ανάλυσης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6288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Διάβασμα και </a:t>
            </a:r>
            <a:r>
              <a:rPr lang="el-GR" sz="3200" dirty="0" err="1" smtClean="0"/>
              <a:t>ξανα</a:t>
            </a:r>
            <a:r>
              <a:rPr lang="el-GR" sz="3200" dirty="0" smtClean="0"/>
              <a:t>-διάβασμα του κειμένου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Δημιουργία κωδικών (</a:t>
            </a:r>
            <a:r>
              <a:rPr lang="el-GR" sz="3200" dirty="0" err="1" smtClean="0"/>
              <a:t>κωδικοποιήση</a:t>
            </a:r>
            <a:r>
              <a:rPr lang="el-GR" sz="3200" dirty="0" smtClean="0"/>
              <a:t> του κειμένου) – </a:t>
            </a:r>
            <a:r>
              <a:rPr lang="el-GR" sz="3200" dirty="0" err="1" smtClean="0"/>
              <a:t>coding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Δημιουργία κατηγοριών (</a:t>
            </a:r>
            <a:r>
              <a:rPr lang="el-GR" sz="3200" dirty="0" err="1" smtClean="0"/>
              <a:t>κατηγοριοποιήση</a:t>
            </a:r>
            <a:r>
              <a:rPr lang="el-GR" sz="3200" dirty="0" smtClean="0"/>
              <a:t> των κωδικών) - </a:t>
            </a:r>
            <a:r>
              <a:rPr lang="el-GR" sz="3200" dirty="0" err="1" smtClean="0"/>
              <a:t>categories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Δημιουργία θεματικών ενοτήτων (</a:t>
            </a:r>
            <a:r>
              <a:rPr lang="el-GR" sz="3200" dirty="0" err="1" smtClean="0"/>
              <a:t>θεματικοποιήση</a:t>
            </a:r>
            <a:r>
              <a:rPr lang="el-GR" sz="3200" dirty="0" smtClean="0"/>
              <a:t> των κατηγοριών) - </a:t>
            </a:r>
            <a:r>
              <a:rPr lang="el-GR" sz="3200" dirty="0" err="1" smtClean="0"/>
              <a:t>themes</a:t>
            </a:r>
            <a:endParaRPr lang="el-GR" sz="3200" dirty="0" smtClean="0"/>
          </a:p>
          <a:p>
            <a:endParaRPr lang="el-GR" sz="3200" dirty="0" smtClean="0"/>
          </a:p>
          <a:p>
            <a:endParaRPr lang="el-GR" sz="3200" dirty="0" smtClean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>
            <a:off x="4963667" y="2421954"/>
            <a:ext cx="533400" cy="1587"/>
          </a:xfrm>
          <a:prstGeom prst="straightConnector1">
            <a:avLst/>
          </a:prstGeom>
          <a:ln w="571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5400000">
            <a:off x="2145854" y="2421954"/>
            <a:ext cx="533400" cy="1588"/>
          </a:xfrm>
          <a:prstGeom prst="straightConnector1">
            <a:avLst/>
          </a:prstGeom>
          <a:ln w="571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rot="5400000">
            <a:off x="5041454" y="3521546"/>
            <a:ext cx="533400" cy="15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5400000">
            <a:off x="2145854" y="3478882"/>
            <a:ext cx="533400" cy="15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rot="5400000">
            <a:off x="5041454" y="5321746"/>
            <a:ext cx="533400" cy="158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rot="5400000">
            <a:off x="2145854" y="5321746"/>
            <a:ext cx="533400" cy="158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Βήματα της ποιοτικής ανάλυσης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6288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Δημιουργία θεματικών ενοτήτων (</a:t>
            </a:r>
            <a:r>
              <a:rPr lang="el-GR" sz="3200" dirty="0" err="1" smtClean="0"/>
              <a:t>θεματικοποιήση</a:t>
            </a:r>
            <a:r>
              <a:rPr lang="el-GR" sz="3200" dirty="0" smtClean="0"/>
              <a:t> των κατηγοριών) - </a:t>
            </a:r>
            <a:r>
              <a:rPr lang="el-GR" sz="3200" dirty="0" err="1" smtClean="0"/>
              <a:t>themes</a:t>
            </a:r>
            <a:endParaRPr lang="el-GR" sz="3200" dirty="0" smtClean="0"/>
          </a:p>
          <a:p>
            <a:endParaRPr lang="el-GR" sz="3200" dirty="0" smtClean="0"/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Οι θεματικές ενότητες απαντούν τις ερευνητικές ερωτήσεις και θεωρητικοποιούν τα δεδομένα</a:t>
            </a:r>
          </a:p>
          <a:p>
            <a:endParaRPr lang="el-GR" sz="3200" dirty="0" smtClean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>
            <a:off x="5447507" y="3665562"/>
            <a:ext cx="533400" cy="1587"/>
          </a:xfrm>
          <a:prstGeom prst="straightConnector1">
            <a:avLst/>
          </a:prstGeom>
          <a:ln w="571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5400000">
            <a:off x="2629694" y="3593554"/>
            <a:ext cx="533400" cy="1588"/>
          </a:xfrm>
          <a:prstGeom prst="straightConnector1">
            <a:avLst/>
          </a:prstGeom>
          <a:ln w="571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Πρώτο βήμα της ποιοτικής ανάλυσης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412776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Όλα τα ποιοτικά δεδομένα να μετατραπούν σε κείμενο π.χ. αν οι μέθοδοι συλλογής δεδομένων είναι η μαγνητοφωνημένη συνέντευξη, τότε πρέπει να απομαγνητοφωνηθεί η συνέντευξη και να μετατραπεί σε κείμενο, ώστε να μπορεί να διαχειριστεί και να αναλυθεί</a:t>
            </a:r>
            <a:r>
              <a:rPr lang="en-US" sz="32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Στη συνέχεια ο ερευνητής πρέπει να διαβάσει και να </a:t>
            </a:r>
            <a:r>
              <a:rPr lang="el-GR" sz="3200" dirty="0" err="1" smtClean="0"/>
              <a:t>ξανα</a:t>
            </a:r>
            <a:r>
              <a:rPr lang="el-GR" sz="3200" dirty="0" smtClean="0"/>
              <a:t>-διαβάσει όλο το κείμενο των συλληφθέντων δεδομένων. Ο λόγος που γίνεται αυτό είναι να εξοικειωθεί ο ερευνητής με τα δεδομένα</a:t>
            </a:r>
            <a:r>
              <a:rPr lang="en-US" sz="3200" dirty="0" smtClean="0"/>
              <a:t>.</a:t>
            </a:r>
            <a:endParaRPr lang="el-GR" sz="3200" dirty="0" smtClean="0"/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Δεύτερο βήμα ποιοτικής ανάλυσης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412776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Το δεύτερο βήμα περιλαμβάνει τη δημιουργία κωδικών</a:t>
            </a:r>
            <a:r>
              <a:rPr lang="en-US" sz="3200" dirty="0" smtClean="0"/>
              <a:t>.</a:t>
            </a:r>
            <a:endParaRPr lang="el-GR" sz="32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Δηλ. για να μπορεί να διαχειριστεί ο ερευνητής τον μεγάλο όγκο των ποιοτικών κειμένων πρέπει να συμπυκνωθεί το νόημα τους  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Οι κωδικοί χρησιμεύουν στο να κωδικοποιηθούν μεγάλες ενότητες κειμένου σε μια λέξη ή μια μικρή φράση που θα εκφράζει το κείμενο</a:t>
            </a:r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Δεύτερο βήμα ποιοτικής ανάλυσης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- Πίνακας"/>
          <p:cNvGraphicFramePr>
            <a:graphicFrameLocks noGrp="1"/>
          </p:cNvGraphicFramePr>
          <p:nvPr/>
        </p:nvGraphicFramePr>
        <p:xfrm>
          <a:off x="323528" y="1556792"/>
          <a:ext cx="8534400" cy="5106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7835"/>
                <a:gridCol w="3836565"/>
              </a:tblGrid>
              <a:tr h="747891">
                <a:tc>
                  <a:txBody>
                    <a:bodyPr/>
                    <a:lstStyle/>
                    <a:p>
                      <a:pPr algn="ctr"/>
                      <a:r>
                        <a:rPr lang="el-GR" sz="28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Ποιοτικό κείμενο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Κωδικός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076645">
                <a:tc>
                  <a:txBody>
                    <a:bodyPr/>
                    <a:lstStyle/>
                    <a:p>
                      <a:pPr marL="274320" lvl="0" indent="-274320" algn="l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 2"/>
                        <a:buNone/>
                        <a:defRPr/>
                      </a:pPr>
                      <a:r>
                        <a:rPr lang="el-GR" sz="2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Κάθε φορά που προσπαθώ να την</a:t>
                      </a:r>
                      <a:r>
                        <a:rPr lang="el-GR" sz="24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πλύνω ή να τις κόψω τα νύχια με κλοτσά και με χτυπά. Προσπαθεί να με σπρώξει και να με βγάλει από το δωμάτιο. </a:t>
                      </a:r>
                    </a:p>
                    <a:p>
                      <a:pPr marL="274320" indent="-274320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 2"/>
                        <a:buNone/>
                        <a:defRPr/>
                      </a:pPr>
                      <a:endParaRPr lang="el-GR" sz="20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indent="-274320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 2"/>
                        <a:buNone/>
                        <a:defRPr/>
                      </a:pPr>
                      <a:r>
                        <a:rPr lang="el-GR" sz="2400" kern="1200" dirty="0" smtClean="0">
                          <a:solidFill>
                            <a:srgbClr val="CC0000"/>
                          </a:solidFill>
                          <a:latin typeface="+mn-lt"/>
                          <a:ea typeface="+mn-ea"/>
                          <a:cs typeface="+mn-cs"/>
                        </a:rPr>
                        <a:t>    Για παράδειγμα όταν πήγα στο δωμάτιο της εκείνη βγήκε έξω και κλείδωσε την πόρτα</a:t>
                      </a:r>
                      <a:r>
                        <a:rPr lang="el-GR" sz="2400" kern="1200" baseline="0" dirty="0" smtClean="0">
                          <a:solidFill>
                            <a:srgbClr val="CC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400" kern="1200" dirty="0" smtClean="0">
                          <a:solidFill>
                            <a:srgbClr val="CC0000"/>
                          </a:solidFill>
                          <a:latin typeface="+mn-lt"/>
                          <a:ea typeface="+mn-ea"/>
                          <a:cs typeface="+mn-cs"/>
                        </a:rPr>
                        <a:t>από έξω με αποτέλεσμα να με κλειδώσει μέσα στο δωμάτιο </a:t>
                      </a:r>
                    </a:p>
                    <a:p>
                      <a:pPr marL="274320" indent="-274320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 2"/>
                        <a:buNone/>
                        <a:defRPr/>
                      </a:pPr>
                      <a:endParaRPr lang="en-US" sz="2000" dirty="0"/>
                    </a:p>
                  </a:txBody>
                  <a:tcPr>
                    <a:solidFill>
                      <a:schemeClr val="accent1">
                        <a:tint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κωδ. </a:t>
                      </a:r>
                      <a:r>
                        <a:rPr lang="en-GB" sz="2400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2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l-GR" sz="2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Αγώνας για την προάσπιση των  φυσικών ορίων</a:t>
                      </a:r>
                    </a:p>
                    <a:p>
                      <a:endParaRPr lang="el-GR" sz="20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l-GR" sz="20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l-GR" sz="20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l-GR" sz="2400" u="sng" kern="1200" dirty="0" smtClean="0">
                          <a:solidFill>
                            <a:srgbClr val="CC0000"/>
                          </a:solidFill>
                          <a:latin typeface="+mn-lt"/>
                          <a:ea typeface="+mn-ea"/>
                          <a:cs typeface="+mn-cs"/>
                        </a:rPr>
                        <a:t>κωδ. 2</a:t>
                      </a:r>
                      <a:r>
                        <a:rPr lang="en-GB" sz="2400" kern="1200" dirty="0" smtClean="0">
                          <a:solidFill>
                            <a:srgbClr val="CC000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l-GR" sz="2400" kern="1200" dirty="0" smtClean="0">
                          <a:solidFill>
                            <a:srgbClr val="CC0000"/>
                          </a:solidFill>
                          <a:latin typeface="+mn-lt"/>
                          <a:ea typeface="+mn-ea"/>
                          <a:cs typeface="+mn-cs"/>
                        </a:rPr>
                        <a:t>Δημιουργία ορίων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tint val="4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Περαιτέρω διευκρινήσεις αναφορικά με τους κωδικούς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2033628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Η λέξη ή η σύντομη φράση που αποτελεί τον κωδικό πρέπει να μπορεί να συλλαμβάνει το νόημα και τα σημαντικά στοιχεία των προτάσεων στις οποίες αναφέρεται (</a:t>
            </a:r>
            <a:r>
              <a:rPr lang="el-GR" sz="3200" dirty="0" err="1" smtClean="0"/>
              <a:t>νοηματοδότηση</a:t>
            </a:r>
            <a:r>
              <a:rPr lang="el-GR" sz="3200" dirty="0" smtClean="0"/>
              <a:t>). Δηλ. ο κάθε κωδικός πρέπει να προσδιορίζει εννοιολογικά το συγκεκριμένο κείμενο</a:t>
            </a:r>
            <a:r>
              <a:rPr lang="en-US" sz="3200" dirty="0" smtClean="0"/>
              <a:t>.</a:t>
            </a:r>
            <a:r>
              <a:rPr lang="el-GR" sz="3200" dirty="0" smtClean="0"/>
              <a:t>    </a:t>
            </a:r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Περαιτέρω διευκρινήσεις αναφορικά με τους κωδικούς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817604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Αφού κωδικοποιηθεί όλο το ποιοτικό κείμενο, τότε το κείμενο το αφήνει ο ποιοτικός ερευνητής στην άκρη και δουλεύει πια με τους κωδικούς γιατί αυτοί πλέον εκφράζουν συμπυκνωμένα το νόημα όλο του κειμένου (συμπύκνωση)</a:t>
            </a:r>
            <a:r>
              <a:rPr lang="en-US" sz="3200" dirty="0" smtClean="0"/>
              <a:t>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Η κωδικοποίηση αποτελεί ένα συστηματικό μηχανισμό κατάταξης των δεδομένων</a:t>
            </a:r>
            <a:r>
              <a:rPr lang="en-US" sz="3200" dirty="0" smtClean="0"/>
              <a:t>.</a:t>
            </a:r>
            <a:endParaRPr lang="el-GR" sz="3200" dirty="0" smtClean="0"/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Τρίτο βήμα της ποιοτικής ανάλυσης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24154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Στη συνέχεια όλοι οι κωδικοί συγκρίνονται μεταξύ τους για ομοιότητες ή διαφορές, ώστε να φτιάχνουν ένα μοτίβο, πρότυπα και τάσεις αναφορικά με τα δεδομένα</a:t>
            </a:r>
            <a:r>
              <a:rPr lang="en-US" sz="3200" dirty="0" smtClean="0"/>
              <a:t>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Κωδικοί μπορεί να είναι όμοιοι, συμπληρωματικοί, ή και αντίθετοι. </a:t>
            </a:r>
            <a:endParaRPr lang="en-US" sz="3200" dirty="0" smtClean="0"/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Οι όμοιοι ή συμπληρωματικοί κωδικοί μπαίνουν μαζί (ομαδοποιούνται) για να φτιάξουν μια κατηγορία (κατηγοριοποίηση)</a:t>
            </a:r>
            <a:r>
              <a:rPr lang="en-US" sz="3200" dirty="0" smtClean="0"/>
              <a:t>.</a:t>
            </a:r>
            <a:endParaRPr lang="el-GR" sz="3200" dirty="0" smtClean="0"/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Τρίτο βήμα της ποιοτικής ανάλυσης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228600" y="2204864"/>
          <a:ext cx="8686800" cy="3965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3429000"/>
              </a:tblGrid>
              <a:tr h="581891">
                <a:tc>
                  <a:txBody>
                    <a:bodyPr/>
                    <a:lstStyle/>
                    <a:p>
                      <a:pPr algn="ctr"/>
                      <a:r>
                        <a:rPr lang="el-G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Κωδικοί 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Κατηγορία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</a:tr>
              <a:tr h="1551709">
                <a:tc>
                  <a:txBody>
                    <a:bodyPr/>
                    <a:lstStyle/>
                    <a:p>
                      <a:pPr marL="274320" indent="-274320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 2"/>
                        <a:buNone/>
                        <a:defRPr/>
                      </a:pPr>
                      <a:r>
                        <a:rPr lang="el-GR" sz="24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Κωδ. </a:t>
                      </a:r>
                      <a:r>
                        <a:rPr lang="en-GB" sz="24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l-G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Αγώνας για την προάσπιση των φυσικών ορίων</a:t>
                      </a: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l-GR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indent="-274320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 2"/>
                        <a:buNone/>
                        <a:defRPr/>
                      </a:pP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  <a:endParaRPr lang="el-GR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indent="-274320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 2"/>
                        <a:buNone/>
                        <a:defRPr/>
                      </a:pPr>
                      <a:r>
                        <a:rPr lang="el-GR" sz="24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Κωδ. </a:t>
                      </a:r>
                      <a:r>
                        <a:rPr lang="en-GB" sz="24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l-G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Δημιουργία ορίων </a:t>
                      </a: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			</a:t>
                      </a:r>
                      <a:endParaRPr lang="el-GR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indent="-274320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 2"/>
                        <a:buNone/>
                        <a:defRPr/>
                      </a:pPr>
                      <a:r>
                        <a:rPr lang="el-GR" sz="24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Κωδ. </a:t>
                      </a:r>
                      <a:r>
                        <a:rPr lang="en-GB" sz="24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l-G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Παραβίαση φυσικών ορίων			</a:t>
                      </a:r>
                    </a:p>
                    <a:p>
                      <a:pPr marL="274320" indent="-274320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 2"/>
                        <a:buNone/>
                        <a:defRPr/>
                      </a:pPr>
                      <a:r>
                        <a:rPr lang="el-GR" sz="24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Κωδ. </a:t>
                      </a:r>
                      <a:r>
                        <a:rPr lang="en-GB" sz="24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l-G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Εισβολή στο χώρο του φροντιστεί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η ανάγκη προστασίας των φυσικών ορίων, και η παραβίαση αυτών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tint val="4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Περαιτέρω διευκρινήσεις αναφορικά με τις κατηγορίες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889612"/>
            <a:ext cx="86409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Οι κατηγορίες είναι πολύ πιο αφηρημένες ενότητες από ότι οι κωδικοί γιατί θα πρέπει να περικλείουν και να εμπεριέχουν πολλούς κωδικούς.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 Συνήθως χρειάζεται διψήφιους αριθμός κωδικών για να σχηματίσουν μια κατηγορία.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7776864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Νοσηλευτικής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Μεθοδολογία της Έρευνας</a:t>
            </a:r>
            <a:endParaRPr lang="el-GR" b="1" dirty="0">
              <a:solidFill>
                <a:schemeClr val="tx1"/>
              </a:solidFill>
            </a:endParaRP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7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Ποιοτική Ανάλυση Δεδομένων</a:t>
            </a: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Δρ. Στέφανος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Μαντζούκας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Περαιτέρω διευκρινήσεις αναφορικά με τις κατηγορίες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817604"/>
            <a:ext cx="86409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Αφού κατηγοριοποιηθούν όλοι οι κωδικοί, τότε ο ποιοτικός ερευνητής αφήνει στην άκρη του κωδικούς και δουλεύει πια με τις κατηγορίες γιατί αυτές πλέον εκφράζουν συμπυκνωμένα το νόημα όλων των δεδομένων.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Το σύνολο των κατηγοριών δεν πρέπει να είναι περισσότερες από 15 με 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Τέταρτο βήμα της ποιοτικής ανάλυσης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6409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Οι έννοιες, θεωρητικές θέσεις και ερμηνείες όλων των κατηγοριών συγκρίνονται μεταξύ τους.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Εντοπίζονται σχέσεις μεταξύ των κατηγοριών πχ σχέσεις συνάφειας, σχέσεις αιτιότητα (η μια κατηγορία αποτελεί αιτία για την ύπαρξη της άλλης), σχέσεις αμοιβαιότητας.</a:t>
            </a:r>
          </a:p>
          <a:p>
            <a:r>
              <a:rPr lang="el-GR" sz="3200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Μια σειρά από κατηγορίες δημιουργούν μια θεματική ενότητα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Τέταρτο βήμα της ποιοτικής ανάλυσης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228600" y="2204864"/>
          <a:ext cx="8686800" cy="3014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3429000"/>
              </a:tblGrid>
              <a:tr h="581891">
                <a:tc>
                  <a:txBody>
                    <a:bodyPr/>
                    <a:lstStyle/>
                    <a:p>
                      <a:pPr algn="ctr"/>
                      <a:r>
                        <a:rPr lang="el-GR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Κωδικοί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Κατηγορία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</a:tr>
              <a:tr h="1551709">
                <a:tc>
                  <a:txBody>
                    <a:bodyPr/>
                    <a:lstStyle/>
                    <a:p>
                      <a:pPr marL="274320" marR="0" lvl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el-G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1)Η ανάγκη προστασίας των φυσικών ορίων και η παραβίαση αυτών</a:t>
                      </a:r>
                    </a:p>
                    <a:p>
                      <a:pPr marL="274320" marR="0" lvl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el-G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2)Η κοινωνική περιθωριοποίηση ασθενών			</a:t>
                      </a:r>
                    </a:p>
                    <a:p>
                      <a:pPr marL="274320" marR="0" lvl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el-G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3)Οι φροντιστές ως προστάτες και τιμωροί	</a:t>
                      </a: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chemeClr val="tx1"/>
                          </a:solidFill>
                        </a:rPr>
                        <a:t>Ο ρόλος των ορίων και οι συνέπειες</a:t>
                      </a:r>
                      <a:r>
                        <a:rPr lang="el-GR" sz="2400" baseline="0" dirty="0" smtClean="0">
                          <a:solidFill>
                            <a:schemeClr val="tx1"/>
                          </a:solidFill>
                        </a:rPr>
                        <a:t> της παραβίασης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Περαιτέρω διευκρινήσεις αναφορικά με τις θεματικές ενότητες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70080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Η κάθε θεματική ενότητα πρέπει να έχει ευρύτητα και να διατρέχει τα δεδομένα (δηλ. μπορεί να επεξηγεί τα δεδομένα σε διαφορετικά σημεία και δεδομένα που προέρχονται από διαφορετικούς συμμετέχοντες).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Η κάθε θεματική ενότητα πρέπει να οδηγεί σε ένα ερμηνευτικό σχήμα που χαρακτηρίζεται από υψηλό βαθμό εννοιολογικής και θεωρητικής συνοχής.</a:t>
            </a:r>
          </a:p>
          <a:p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Περαιτέρω διευκρινήσεις αναφορικά με τις θεματικές ενότητες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203362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Οι θεματικές ενότητες μπορεί να είναι από 2 έως 6 (περισσότερες θεματικές ενότητες υποδηλώνει ότι ο ερευνητής δεν έχει κάνει επαρκή ανάλυση και χρειάζεται περαιτέρω επεξεργασία).</a:t>
            </a:r>
          </a:p>
          <a:p>
            <a:r>
              <a:rPr lang="el-GR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Οι θεματικές ενότητες επεξηγούν τα φαινόμενα που ερευνούνται από τη μελέτη.</a:t>
            </a:r>
          </a:p>
          <a:p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Παρουσίαση ποιοτικών αποτελεσμάτων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2008" y="1484784"/>
            <a:ext cx="8964488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Τα αποτελέσματα στην ποιοτική έρευνα παρουσιάζονται με τέτοιο τρόπο όπου η κάθε θεματική ενότητα να παρουσιάζεται ξεχωριστά.</a:t>
            </a:r>
          </a:p>
          <a:p>
            <a:r>
              <a:rPr lang="el-GR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Στην κάθε θεματική ενότητα πρέπει να παρουσιάζονται οι κατηγορίες που έχουν χτίσει τη θεματική ενότητα.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Σε κάθε κατηγορία πρέπει να παρουσιάζεται ένα μικρό απόσπασμα από τα «ωμά» δεδομένα (όπως τα είπαν οι συμμετέχοντες).</a:t>
            </a:r>
          </a:p>
          <a:p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26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ΕΡΕΥΝΑΣ, Ενότητα 10, ΤΜΗΜΑ ΝΟΣΗΛΕΥΤΙΚΗΣ,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ΕΡΕΥΝΑΣ, Ενότητα 10, ΤΜΗΜΑ ΝΟΣΗΛΕΥΤΙΚΗΣ,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10,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Στέφανος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Μαντζούκας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Μεθοδολογία της </a:t>
            </a:r>
            <a:r>
              <a:rPr lang="el-GR" sz="2400" dirty="0" err="1" smtClean="0">
                <a:solidFill>
                  <a:srgbClr val="7F7F7F"/>
                </a:solidFill>
                <a:latin typeface="Calibri" pitchFamily="34" charset="0"/>
              </a:rPr>
              <a:t>Ερευνας</a:t>
            </a:r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Ιωάννινα,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http://eclass.teiep.gr/courses/NOSH100/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Τίτλος 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1325" cy="1208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b="1" dirty="0" smtClean="0">
                <a:latin typeface="Calibri" pitchFamily="34" charset="0"/>
              </a:rPr>
              <a:t>Διατήρηση Σημειωμάτων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617538" y="1412875"/>
            <a:ext cx="7766050" cy="409257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ΕΡΕΥΝΑΣ, Ενότητα 10, ΤΜΗΜΑ ΝΟΣΗΛΕΥΤΙΚΗΣ,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10, 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Σημείωμα Αναφοράς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Στέφανος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Μαντζούκας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lvl="0" algn="just"/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Μεθοδολογία Έρευνας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http://eclass.teiep.gr/courses/NOSH100/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7,</a:t>
            </a:r>
            <a:r>
              <a:rPr lang="el-GR" sz="1200" dirty="0" smtClean="0">
                <a:solidFill>
                  <a:schemeClr val="bg1"/>
                </a:solidFill>
              </a:rPr>
              <a:t>  ΤΜΗΜΑ ΝΟΣΗΛΕΥΤΙΚΗΣ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7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ΝΟΣΗΛΕΥΤΙΚΗΣ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Δαρβίρη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Χ. 2009. Μεθοδολογία Έρευνας στο Χώρο της Υγείας Πασχαλίδης Αθήνα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Μερκούρης Α., 2008. Μεθοδολογία Νοσηλευτικής Έρευνας. Έλλην, Αθήνα.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Mantzoukas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S., 2007. “Issues of representation within qualitative inquiry”. Chapter in the edited book: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Bryman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A. “Qualitative Research 2 ”. Sage Publication, London.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Μαντζούκας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Σ. 2003. “Έρευνα και αντιληπτικά περιγράμματα: Τα είδη και η χρησιμότητα τους για τους ερευνητές νοσηλευτές”. Νοσηλευτική, 42(4), 405-413.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Μαντζούκας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Σ.., 2007. “Ποιοτική έρευνα σε έξι εύκολα βήματα: Η επιστημολογία, οι μέθοδοι και η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παρουσίαση”.Νοσηλευτική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 46(2), 176-187.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Mantzoukas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S., 2008. “Facilitating research students in formulating qualitative research questions”.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Nurse Education Today, 28(3), 371-377.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Mantzoukas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S., 2011. “Exploring ethnographic genres and developing validity appraisal tools”. Journal of Research in Nursing (published early online).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Σαχίνη Κ. 2000 Μεθοδολογία έρευνας. Βήτα,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Αθήν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Ενότητα 10, 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 Παρουσίαση των  στόχων και των σκοπών της ποιοτικής ανάλυσης. Επεξήγηση των σταδίων δημιουργίας ποιοτικής ανάλυσης, καθώς και </a:t>
            </a:r>
            <a:r>
              <a:rPr lang="el-GR" sz="3200" smtClean="0"/>
              <a:t>του τρόπου παρουσίασης των </a:t>
            </a:r>
            <a:r>
              <a:rPr lang="el-GR" sz="3200" dirty="0" smtClean="0"/>
              <a:t>ποιοτικών αποτελεσμάτων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3135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3920" y="1457564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 Στόχοι και σκοποί ποιοτικής ανάλυσης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Βήματα της ποιοτικής ανάλυσης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Διευκρινήσεις αναφορικά με τους κωδικούς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Περαιτέρω διευκρινήσεις αναφορικά με τις κατηγορίες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Περαιτέρω διευκρινήσεις αναφορικά με τις θεματικές ενότητες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Παρουσίαση ποιοτικών αποτελεσμάτων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Μεθοδολογία της Έρευνας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Ποιοτική Ανάλυση Δεδομένων</a:t>
            </a:r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Στόχοι και σκοποί ποιοτικής ανάλυσης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857364"/>
            <a:ext cx="8892480" cy="2979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Η </a:t>
            </a:r>
            <a:r>
              <a:rPr lang="el-GR" sz="3200" b="1" dirty="0" smtClean="0"/>
              <a:t>ανάλυση ποιοτικών δεδομένων </a:t>
            </a:r>
            <a:r>
              <a:rPr lang="el-GR" sz="3200" dirty="0" smtClean="0"/>
              <a:t>είναι μια δραστηριότητα που </a:t>
            </a:r>
            <a:r>
              <a:rPr lang="el-GR" sz="3200" dirty="0" smtClean="0"/>
              <a:t>περιλαμβάνει</a:t>
            </a:r>
            <a:r>
              <a:rPr lang="en-US" sz="3200" dirty="0" smtClean="0"/>
              <a:t>: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 </a:t>
            </a:r>
            <a:r>
              <a:rPr lang="el-GR" sz="2800" dirty="0" smtClean="0"/>
              <a:t>διαδικασίες </a:t>
            </a:r>
            <a:r>
              <a:rPr lang="el-GR" sz="2800" dirty="0" smtClean="0"/>
              <a:t>νοηματοδότησης</a:t>
            </a:r>
            <a:r>
              <a:rPr lang="el-GR" sz="2800" dirty="0" smtClean="0"/>
              <a:t> και συμπύκνωσης νοήματος του ποιοτικού </a:t>
            </a:r>
            <a:r>
              <a:rPr lang="el-GR" sz="2800" dirty="0" smtClean="0"/>
              <a:t>κειμένου</a:t>
            </a:r>
            <a:endParaRPr lang="en-US" sz="28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 </a:t>
            </a:r>
            <a:r>
              <a:rPr lang="el-GR" sz="2800" dirty="0" smtClean="0"/>
              <a:t>κωδικοποίηση και </a:t>
            </a:r>
            <a:r>
              <a:rPr lang="el-GR" sz="2800" dirty="0" smtClean="0"/>
              <a:t>κα</a:t>
            </a:r>
            <a:r>
              <a:rPr lang="el-GR" sz="2800" dirty="0" smtClean="0"/>
              <a:t>τηγοριοποίηση </a:t>
            </a:r>
            <a:r>
              <a:rPr lang="el-GR" sz="2800" dirty="0" smtClean="0"/>
              <a:t>των </a:t>
            </a:r>
            <a:r>
              <a:rPr lang="el-GR" sz="2800" dirty="0" smtClean="0"/>
              <a:t>δεδομένων</a:t>
            </a:r>
            <a:endParaRPr lang="en-US" sz="28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err="1" smtClean="0"/>
              <a:t>θεματικοποίηση</a:t>
            </a:r>
            <a:r>
              <a:rPr lang="el-GR" sz="2800" dirty="0" smtClean="0"/>
              <a:t> </a:t>
            </a:r>
            <a:r>
              <a:rPr lang="el-GR" sz="2800" dirty="0" smtClean="0"/>
              <a:t>&amp; θεωρητικοποίηση</a:t>
            </a:r>
            <a:r>
              <a:rPr lang="el-GR" sz="3200" dirty="0" smtClean="0"/>
              <a:t>.</a:t>
            </a:r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Στόχοι και σκοποί ποιοτικής ανάλυσης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7,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6288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Απώτερος σκοπός της ποιοτικής ανάλυσης είναι να απαντηθούν τα ερευνητικά ερωτήματα και οι σκοποί &amp; στόχοι της έρευνας. Ώστε να παραχθεί βαθύτερη κατανόησης των φαινομένων που ερευνώνται.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1886</Words>
  <Application>Microsoft Office PowerPoint</Application>
  <PresentationFormat>Προβολή στην οθόνη (4:3)</PresentationFormat>
  <Paragraphs>270</Paragraphs>
  <Slides>34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34</vt:i4>
      </vt:variant>
    </vt:vector>
  </HeadingPairs>
  <TitlesOfParts>
    <vt:vector size="36" baseType="lpstr">
      <vt:lpstr>Θέμα του Office</vt:lpstr>
      <vt:lpstr>2_Θέμα του Office</vt:lpstr>
      <vt:lpstr>ΜΕΘΟΔΟΛΟΓΙΑ ΤΗΣ ΕΡΕΥΝΑΣ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Μεθοδολογία της Έρευνας</vt:lpstr>
      <vt:lpstr>Στόχοι και σκοποί ποιοτικής ανάλυσης</vt:lpstr>
      <vt:lpstr>Στόχοι και σκοποί ποιοτικής ανάλυσης</vt:lpstr>
      <vt:lpstr>Βήματα της ποιοτικής ανάλυσης</vt:lpstr>
      <vt:lpstr>Βήματα της ποιοτικής ανάλυσης</vt:lpstr>
      <vt:lpstr>Πρώτο βήμα της ποιοτικής ανάλυσης</vt:lpstr>
      <vt:lpstr>Δεύτερο βήμα ποιοτικής ανάλυσης </vt:lpstr>
      <vt:lpstr>Δεύτερο βήμα ποιοτικής ανάλυσης </vt:lpstr>
      <vt:lpstr>Περαιτέρω διευκρινήσεις αναφορικά με τους κωδικούς</vt:lpstr>
      <vt:lpstr>Περαιτέρω διευκρινήσεις αναφορικά με τους κωδικούς</vt:lpstr>
      <vt:lpstr>Τρίτο βήμα της ποιοτικής ανάλυσης </vt:lpstr>
      <vt:lpstr>Τρίτο βήμα της ποιοτικής ανάλυσης </vt:lpstr>
      <vt:lpstr>Περαιτέρω διευκρινήσεις αναφορικά με τις κατηγορίες</vt:lpstr>
      <vt:lpstr>Περαιτέρω διευκρινήσεις αναφορικά με τις κατηγορίες</vt:lpstr>
      <vt:lpstr>Τέταρτο βήμα της ποιοτικής ανάλυσης </vt:lpstr>
      <vt:lpstr>Τέταρτο βήμα της ποιοτικής ανάλυσης </vt:lpstr>
      <vt:lpstr>Περαιτέρω διευκρινήσεις αναφορικά με τις θεματικές ενότητες</vt:lpstr>
      <vt:lpstr>Περαιτέρω διευκρινήσεις αναφορικά με τις θεματικές ενότητες</vt:lpstr>
      <vt:lpstr>Παρουσίαση ποιοτικών αποτελεσμάτων</vt:lpstr>
      <vt:lpstr>Διαφάνεια 26</vt:lpstr>
      <vt:lpstr>Σημείωμα Αδειοδότησης</vt:lpstr>
      <vt:lpstr>Σημείωμα Αναφοράς</vt:lpstr>
      <vt:lpstr>Διατήρηση Σημειωμάτων</vt:lpstr>
      <vt:lpstr>Σημείωμα Αναφοράς</vt:lpstr>
      <vt:lpstr>Σημείωμα Αδειοδότησης</vt:lpstr>
      <vt:lpstr>Διαφάνεια 32</vt:lpstr>
      <vt:lpstr>Διαφάνεια 33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User</cp:lastModifiedBy>
  <cp:revision>148</cp:revision>
  <dcterms:created xsi:type="dcterms:W3CDTF">2015-04-14T16:45:01Z</dcterms:created>
  <dcterms:modified xsi:type="dcterms:W3CDTF">2015-11-09T21:52:33Z</dcterms:modified>
</cp:coreProperties>
</file>