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3" r:id="rId14"/>
    <p:sldId id="285" r:id="rId15"/>
    <p:sldId id="301" r:id="rId16"/>
    <p:sldId id="290" r:id="rId17"/>
    <p:sldId id="302" r:id="rId18"/>
    <p:sldId id="291" r:id="rId19"/>
    <p:sldId id="292" r:id="rId20"/>
    <p:sldId id="293" r:id="rId21"/>
    <p:sldId id="294" r:id="rId22"/>
    <p:sldId id="295" r:id="rId23"/>
    <p:sldId id="280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Εσωτερικός και Εξωτερικός Έλεγχος</a:t>
            </a:r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800" b="1" dirty="0" smtClean="0"/>
              <a:t>Προσόντα – Αδυναμίες – Μειονεκτήματα του Εσωτερικού Ελεγκτή</a:t>
            </a:r>
            <a:endParaRPr lang="el-GR" sz="2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l-GR" sz="2600" dirty="0" smtClean="0"/>
              <a:t>Τα  </a:t>
            </a:r>
            <a:r>
              <a:rPr lang="el-GR" sz="2600" dirty="0" smtClean="0">
                <a:cs typeface="Times New Roman" pitchFamily="18" charset="0"/>
              </a:rPr>
              <a:t>απαραίτητ</a:t>
            </a:r>
            <a:r>
              <a:rPr lang="el-GR" sz="2600" dirty="0" smtClean="0"/>
              <a:t>α</a:t>
            </a:r>
            <a:r>
              <a:rPr lang="el-GR" sz="2600" dirty="0" smtClean="0">
                <a:cs typeface="Times New Roman" pitchFamily="18" charset="0"/>
              </a:rPr>
              <a:t> προσόντ</a:t>
            </a:r>
            <a:r>
              <a:rPr lang="el-GR" sz="2600" dirty="0" smtClean="0"/>
              <a:t>α</a:t>
            </a:r>
            <a:r>
              <a:rPr lang="el-GR" sz="2600" dirty="0" smtClean="0">
                <a:cs typeface="Times New Roman" pitchFamily="18" charset="0"/>
              </a:rPr>
              <a:t>  που πρέπει να διαθέτει ο εσωτερικός ελεγκτής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l-GR" sz="2600" dirty="0" smtClean="0"/>
              <a:t>είναι</a:t>
            </a:r>
            <a:r>
              <a:rPr lang="en-US" sz="2600" dirty="0" smtClean="0">
                <a:cs typeface="Times New Roman" pitchFamily="18" charset="0"/>
              </a:rPr>
              <a:t>:</a:t>
            </a:r>
            <a:r>
              <a:rPr lang="el-GR" sz="2600" dirty="0" smtClean="0">
                <a:cs typeface="Times New Roman" pitchFamily="18" charset="0"/>
              </a:rPr>
              <a:t> </a:t>
            </a:r>
            <a:endParaRPr lang="el-GR" sz="2600" b="1" dirty="0" smtClean="0"/>
          </a:p>
          <a:p>
            <a:pPr marL="0">
              <a:buNone/>
            </a:pPr>
            <a:r>
              <a:rPr lang="el-GR" sz="2600" dirty="0" smtClean="0"/>
              <a:t>1)   Α</a:t>
            </a:r>
            <a:r>
              <a:rPr lang="el-GR" sz="2600" dirty="0" smtClean="0">
                <a:cs typeface="Times New Roman" pitchFamily="18" charset="0"/>
              </a:rPr>
              <a:t>ξιόλογη και μακροχρόνια πείρα</a:t>
            </a:r>
            <a:r>
              <a:rPr lang="el-GR" sz="2600" dirty="0" smtClean="0"/>
              <a:t>  </a:t>
            </a:r>
          </a:p>
          <a:p>
            <a:pPr>
              <a:buNone/>
            </a:pPr>
            <a:r>
              <a:rPr lang="el-GR" sz="2600" dirty="0" smtClean="0"/>
              <a:t>2)   </a:t>
            </a:r>
            <a:r>
              <a:rPr lang="el-GR" sz="2600" dirty="0" smtClean="0">
                <a:cs typeface="Times New Roman" pitchFamily="18" charset="0"/>
              </a:rPr>
              <a:t>Υψηλό επίπεδο εξειδικευμένων γνώσεων</a:t>
            </a:r>
            <a:r>
              <a:rPr lang="el-GR" sz="2600" dirty="0" smtClean="0"/>
              <a:t> </a:t>
            </a:r>
            <a:r>
              <a:rPr lang="el-GR" sz="2600" dirty="0" smtClean="0">
                <a:cs typeface="Times New Roman" pitchFamily="18" charset="0"/>
              </a:rPr>
              <a:t> </a:t>
            </a:r>
            <a:endParaRPr lang="el-GR" sz="2600" dirty="0" smtClean="0"/>
          </a:p>
          <a:p>
            <a:pPr>
              <a:buNone/>
            </a:pPr>
            <a:r>
              <a:rPr lang="el-GR" sz="2600" dirty="0" smtClean="0"/>
              <a:t>3) Δ</a:t>
            </a:r>
            <a:r>
              <a:rPr lang="el-GR" sz="2600" dirty="0" smtClean="0">
                <a:cs typeface="Times New Roman" pitchFamily="18" charset="0"/>
              </a:rPr>
              <a:t>ιαπιστωμένη ικανότητα πραγματοποίησης των ενδεδειγμένων ευέλικτων ενεργειών</a:t>
            </a:r>
            <a:r>
              <a:rPr lang="el-GR" sz="26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sz="2800" b="1" dirty="0" smtClean="0"/>
              <a:t>Προσόντα – Αδυναμίες – Μειονεκτήματα του Εσωτερικού Ελεγκτή</a:t>
            </a:r>
            <a:endParaRPr lang="el-GR" sz="28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800" dirty="0" smtClean="0"/>
              <a:t>Στοιχεία Αδυναμίας στην άσκηση του Εσωτερικού Ελέγχου είναι</a:t>
            </a:r>
            <a:r>
              <a:rPr lang="en-US" sz="2800" dirty="0" smtClean="0"/>
              <a:t>: </a:t>
            </a:r>
            <a:r>
              <a:rPr lang="el-GR" sz="2800" dirty="0" smtClean="0">
                <a:latin typeface="Arial Narrow" pitchFamily="34" charset="0"/>
              </a:rPr>
              <a:t> </a:t>
            </a:r>
            <a:endParaRPr lang="en-US" sz="2400" dirty="0" smtClean="0"/>
          </a:p>
          <a:p>
            <a:pPr algn="just">
              <a:defRPr/>
            </a:pPr>
            <a:r>
              <a:rPr lang="el-GR" sz="2800" dirty="0" smtClean="0"/>
              <a:t>Οι </a:t>
            </a:r>
            <a:r>
              <a:rPr lang="el-GR" sz="2800" dirty="0" smtClean="0">
                <a:cs typeface="Times New Roman" charset="0"/>
              </a:rPr>
              <a:t>διασυνδέσεις </a:t>
            </a:r>
            <a:r>
              <a:rPr lang="el-GR" sz="2800" dirty="0" smtClean="0"/>
              <a:t>και η οικειότητα </a:t>
            </a:r>
            <a:r>
              <a:rPr lang="el-GR" sz="2800" dirty="0" smtClean="0">
                <a:cs typeface="Times New Roman" charset="0"/>
              </a:rPr>
              <a:t>με τους άλλους εργαζόμενους </a:t>
            </a:r>
            <a:r>
              <a:rPr lang="el-GR" sz="2800" dirty="0" smtClean="0"/>
              <a:t>αυξάνουν τον </a:t>
            </a:r>
            <a:r>
              <a:rPr lang="el-GR" sz="2800" dirty="0" smtClean="0">
                <a:cs typeface="Times New Roman" charset="0"/>
              </a:rPr>
              <a:t> κίνδυνο για την άμβλυνση της αμεροληψίας και της αντικειμενικότητας του έλεγχου. Η συναδελφική αλληλεγγύη μπορεί να αποτελέσει τροχοπέδη για την  συνεχή και αδιάκοπη επαγρύπνηση που πρέπει να διαθέτει ο εσωτερικός ελεγκτής </a:t>
            </a:r>
            <a:endParaRPr lang="el-GR" sz="2800" dirty="0" smtClean="0"/>
          </a:p>
          <a:p>
            <a:pPr algn="just">
              <a:defRPr/>
            </a:pPr>
            <a:r>
              <a:rPr lang="el-GR" sz="2800" dirty="0" smtClean="0"/>
              <a:t> Η  </a:t>
            </a:r>
            <a:r>
              <a:rPr lang="el-GR" sz="2800" dirty="0" smtClean="0">
                <a:cs typeface="Times New Roman" charset="0"/>
              </a:rPr>
              <a:t>μονότονη ενασχόληση του ελεγκτή με τα ίδια πάντοτε θέματα </a:t>
            </a:r>
            <a:r>
              <a:rPr lang="el-GR" sz="2800" dirty="0" smtClean="0"/>
              <a:t>   </a:t>
            </a:r>
          </a:p>
          <a:p>
            <a:pPr algn="just">
              <a:defRPr/>
            </a:pPr>
            <a:r>
              <a:rPr lang="el-GR" sz="2800" dirty="0" smtClean="0"/>
              <a:t>Μειονέκτημα </a:t>
            </a:r>
            <a:r>
              <a:rPr lang="el-GR" sz="2800" dirty="0" smtClean="0">
                <a:cs typeface="Times New Roman" charset="0"/>
              </a:rPr>
              <a:t>αποτελεί η υπαλληλική σχέση ανάμεσα </a:t>
            </a:r>
            <a:r>
              <a:rPr lang="el-GR" sz="2800" dirty="0" smtClean="0"/>
              <a:t>στον </a:t>
            </a:r>
            <a:r>
              <a:rPr lang="el-GR" sz="2800" dirty="0" smtClean="0">
                <a:cs typeface="Times New Roman" charset="0"/>
              </a:rPr>
              <a:t>εσωτερικό ελεγκτή και την επιχείρηση</a:t>
            </a:r>
            <a:r>
              <a:rPr lang="el-GR" sz="2800" dirty="0" smtClean="0"/>
              <a:t> ο οποίος δ</a:t>
            </a:r>
            <a:r>
              <a:rPr lang="el-GR" sz="2800" dirty="0" smtClean="0">
                <a:cs typeface="Times New Roman" charset="0"/>
              </a:rPr>
              <a:t>εν διαθέτει την επαγγελματική ανεξαρτησία και τη ανεπηρέαστη  σκέψη </a:t>
            </a:r>
            <a:r>
              <a:rPr lang="el-GR" sz="2800" dirty="0" smtClean="0"/>
              <a:t>για </a:t>
            </a:r>
            <a:r>
              <a:rPr lang="el-GR" sz="2800" dirty="0" smtClean="0">
                <a:cs typeface="Times New Roman" charset="0"/>
              </a:rPr>
              <a:t>το μέγεθος, το βάθος και την έκταση του ελέγχου που μπορεί να ασκήσει. </a:t>
            </a:r>
            <a:endParaRPr lang="el-GR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72970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4700" b="1" dirty="0" smtClean="0">
                <a:latin typeface="+mj-lt"/>
              </a:rPr>
              <a:t> </a:t>
            </a:r>
            <a:r>
              <a:rPr lang="el-GR" sz="4700" b="1" dirty="0" smtClean="0">
                <a:latin typeface="+mj-lt"/>
                <a:cs typeface="Times New Roman" charset="0"/>
              </a:rPr>
              <a:t>Ο Εξωτερικός Έλεγχος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5000" b="1" dirty="0" smtClean="0">
                <a:cs typeface="Times New Roman" pitchFamily="18" charset="0"/>
              </a:rPr>
              <a:t>Εξωτερικός έλεγχος</a:t>
            </a:r>
            <a:r>
              <a:rPr lang="el-GR" sz="5000" dirty="0" smtClean="0">
                <a:cs typeface="Times New Roman" pitchFamily="18" charset="0"/>
              </a:rPr>
              <a:t> είναι ο έλεγχος που διενεργείται από ειδικούς επαγγελματίες , με αδιάβλητο ήθος και ακέραιο χαρακτήρα, άρτια επιστημονική κατάρτιση καθώς και ειδική πείρα, χωρίς να έχουν καμία άμεση ή έμμεση  σχέση, ούτε και επαγωγική  με την ελεγχόμενη επιχείρηση.</a:t>
            </a:r>
            <a:endParaRPr lang="el-GR" sz="5000" b="1" u="sng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l-GR" sz="5000" b="1" dirty="0" smtClean="0"/>
              <a:t>Τ</a:t>
            </a:r>
            <a:r>
              <a:rPr lang="en-US" sz="5000" b="1" dirty="0" smtClean="0"/>
              <a:t>o</a:t>
            </a:r>
            <a:r>
              <a:rPr lang="el-GR" sz="5000" b="1" dirty="0" smtClean="0"/>
              <a:t> </a:t>
            </a:r>
            <a:r>
              <a:rPr lang="en-US" sz="5000" b="1" dirty="0" smtClean="0"/>
              <a:t>1</a:t>
            </a:r>
            <a:r>
              <a:rPr lang="el-GR" sz="5000" b="1" baseline="30000" dirty="0" smtClean="0"/>
              <a:t>ο</a:t>
            </a:r>
            <a:r>
              <a:rPr lang="el-GR" sz="5000" b="1" dirty="0" smtClean="0"/>
              <a:t> από τα </a:t>
            </a:r>
            <a:r>
              <a:rPr lang="el-GR" sz="5000" b="1" dirty="0" smtClean="0">
                <a:cs typeface="Times New Roman" pitchFamily="18" charset="0"/>
              </a:rPr>
              <a:t>ΠΡΟΣΟΝΤΑ που </a:t>
            </a:r>
            <a:r>
              <a:rPr lang="el-GR" sz="5000" b="1" dirty="0" smtClean="0"/>
              <a:t>αφορούν </a:t>
            </a:r>
            <a:r>
              <a:rPr lang="el-GR" sz="5000" b="1" dirty="0" smtClean="0">
                <a:cs typeface="Times New Roman" pitchFamily="18" charset="0"/>
              </a:rPr>
              <a:t>στην προσωπικότητα</a:t>
            </a:r>
            <a:r>
              <a:rPr lang="el-GR" sz="5000" b="1" dirty="0" smtClean="0"/>
              <a:t> </a:t>
            </a:r>
            <a:r>
              <a:rPr lang="el-GR" sz="5000" b="1" dirty="0" smtClean="0">
                <a:cs typeface="Times New Roman" pitchFamily="18" charset="0"/>
              </a:rPr>
              <a:t>και στην επαγγελματική συγκρότηση</a:t>
            </a:r>
            <a:r>
              <a:rPr lang="el-GR" sz="5000" b="1" dirty="0" smtClean="0"/>
              <a:t> του ΕΛΕΓΚΤΗ είναι</a:t>
            </a:r>
            <a:r>
              <a:rPr lang="en-US" sz="5000" b="1" dirty="0" smtClean="0"/>
              <a:t>:</a:t>
            </a:r>
            <a:endParaRPr lang="el-GR" sz="50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l-GR" sz="5000" b="1" dirty="0" smtClean="0">
                <a:cs typeface="Times New Roman" pitchFamily="18" charset="0"/>
              </a:rPr>
              <a:t>       </a:t>
            </a:r>
            <a:r>
              <a:rPr lang="en-US" sz="5000" b="1" dirty="0" smtClean="0"/>
              <a:t>To </a:t>
            </a:r>
            <a:r>
              <a:rPr lang="el-GR" sz="5000" b="1" dirty="0" smtClean="0"/>
              <a:t>Ή</a:t>
            </a:r>
            <a:r>
              <a:rPr lang="el-GR" sz="5000" b="1" dirty="0" smtClean="0">
                <a:cs typeface="Times New Roman" pitchFamily="18" charset="0"/>
              </a:rPr>
              <a:t>θος και </a:t>
            </a:r>
            <a:r>
              <a:rPr lang="el-GR" sz="5000" b="1" dirty="0" smtClean="0"/>
              <a:t>Α</a:t>
            </a:r>
            <a:r>
              <a:rPr lang="el-GR" sz="5000" b="1" dirty="0" smtClean="0">
                <a:cs typeface="Times New Roman" pitchFamily="18" charset="0"/>
              </a:rPr>
              <a:t>κεραιότητα του χαρακτήρα </a:t>
            </a:r>
            <a:r>
              <a:rPr lang="el-GR" sz="5000" b="1" dirty="0" smtClean="0"/>
              <a:t>του, </a:t>
            </a:r>
            <a:r>
              <a:rPr lang="el-GR" sz="5000" dirty="0" smtClean="0"/>
              <a:t>και </a:t>
            </a:r>
            <a:r>
              <a:rPr lang="el-GR" sz="5000" dirty="0" smtClean="0">
                <a:cs typeface="Times New Roman" pitchFamily="18" charset="0"/>
              </a:rPr>
              <a:t>τεκμηριώνεται από τις παρακάτω </a:t>
            </a:r>
            <a:r>
              <a:rPr lang="el-GR" sz="5000" b="1" dirty="0" smtClean="0">
                <a:cs typeface="Times New Roman" pitchFamily="18" charset="0"/>
              </a:rPr>
              <a:t>προϋποθέσεις</a:t>
            </a:r>
            <a:r>
              <a:rPr lang="en-US" sz="5000" b="1" dirty="0" smtClean="0">
                <a:cs typeface="Times New Roman" pitchFamily="18" charset="0"/>
              </a:rPr>
              <a:t>:</a:t>
            </a:r>
            <a:endParaRPr lang="el-GR" sz="5000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l-GR" sz="5000" dirty="0" smtClean="0">
                <a:cs typeface="Times New Roman" pitchFamily="18" charset="0"/>
              </a:rPr>
              <a:t>      Να μην επιδιώκει δώρα ή διευκολύνσεις από τον ελεγχόμενο</a:t>
            </a:r>
            <a:endParaRPr lang="el-GR" sz="5000" b="1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l-GR" sz="5000" dirty="0" smtClean="0">
                <a:cs typeface="Times New Roman" pitchFamily="18" charset="0"/>
              </a:rPr>
              <a:t>      Να μην δημιουργεί μεγάλη οικειότητα με τους ελεγχόμενους </a:t>
            </a:r>
            <a:r>
              <a:rPr lang="el-GR" sz="5000" dirty="0" smtClean="0"/>
              <a:t>για</a:t>
            </a:r>
            <a:r>
              <a:rPr lang="el-GR" sz="5000" dirty="0" smtClean="0">
                <a:cs typeface="Times New Roman" pitchFamily="18" charset="0"/>
              </a:rPr>
              <a:t> να </a:t>
            </a:r>
            <a:r>
              <a:rPr lang="el-GR" sz="5000" dirty="0" smtClean="0"/>
              <a:t>μην     </a:t>
            </a:r>
            <a:r>
              <a:rPr lang="el-GR" sz="5000" dirty="0" smtClean="0">
                <a:cs typeface="Times New Roman" pitchFamily="18" charset="0"/>
              </a:rPr>
              <a:t>αμφισβητηθεί το κύρος του.</a:t>
            </a:r>
            <a:endParaRPr lang="el-GR" sz="5000" b="1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l-GR" sz="5000" dirty="0" smtClean="0">
                <a:cs typeface="Times New Roman" pitchFamily="18" charset="0"/>
              </a:rPr>
              <a:t>      Να μην έχει καμία οικονομική σχέση με την ελεγχόμενη επιχείρηση. </a:t>
            </a:r>
            <a:endParaRPr lang="el-GR" sz="5000" b="1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6724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l-GR" sz="2400" b="1" dirty="0" smtClean="0"/>
              <a:t> </a:t>
            </a:r>
            <a:r>
              <a:rPr lang="el-GR" sz="2400" b="1" dirty="0" smtClean="0">
                <a:cs typeface="Times New Roman" charset="0"/>
              </a:rPr>
              <a:t>Ο Εξωτερικός Έλεγχος</a:t>
            </a:r>
            <a:endParaRPr lang="el-GR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200" dirty="0" smtClean="0"/>
              <a:t>Τα προσόντα </a:t>
            </a:r>
            <a:r>
              <a:rPr lang="el-GR" sz="2200" dirty="0" smtClean="0">
                <a:cs typeface="Times New Roman" pitchFamily="18" charset="0"/>
              </a:rPr>
              <a:t>που </a:t>
            </a:r>
            <a:r>
              <a:rPr lang="el-GR" sz="2200" dirty="0" smtClean="0"/>
              <a:t>αφορούν </a:t>
            </a:r>
            <a:r>
              <a:rPr lang="el-GR" sz="2200" dirty="0" smtClean="0">
                <a:cs typeface="Times New Roman" pitchFamily="18" charset="0"/>
              </a:rPr>
              <a:t>στην προσωπικότητα</a:t>
            </a:r>
            <a:r>
              <a:rPr lang="el-GR" sz="2200" dirty="0" smtClean="0"/>
              <a:t> </a:t>
            </a:r>
            <a:r>
              <a:rPr lang="el-GR" sz="2200" dirty="0" smtClean="0">
                <a:cs typeface="Times New Roman" pitchFamily="18" charset="0"/>
              </a:rPr>
              <a:t>και στην επαγγελματική συγκρότηση </a:t>
            </a:r>
            <a:r>
              <a:rPr lang="el-GR" sz="2200" dirty="0" smtClean="0"/>
              <a:t>του  ΕΛΕΓΚΤΗ είναι</a:t>
            </a:r>
            <a:r>
              <a:rPr lang="en-US" sz="2200" dirty="0" smtClean="0"/>
              <a:t>:</a:t>
            </a:r>
            <a:endParaRPr lang="el-GR" sz="22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l-GR" sz="2200" dirty="0" smtClean="0">
                <a:cs typeface="Times New Roman" pitchFamily="18" charset="0"/>
              </a:rPr>
              <a:t>1. </a:t>
            </a:r>
            <a:r>
              <a:rPr lang="en-US" sz="2200" dirty="0" smtClean="0"/>
              <a:t>To </a:t>
            </a:r>
            <a:r>
              <a:rPr lang="el-GR" sz="2200" dirty="0" smtClean="0"/>
              <a:t>Ή</a:t>
            </a:r>
            <a:r>
              <a:rPr lang="el-GR" sz="2200" dirty="0" smtClean="0">
                <a:cs typeface="Times New Roman" pitchFamily="18" charset="0"/>
              </a:rPr>
              <a:t>θος και </a:t>
            </a:r>
            <a:r>
              <a:rPr lang="el-GR" sz="2200" dirty="0" smtClean="0"/>
              <a:t>Α</a:t>
            </a:r>
            <a:r>
              <a:rPr lang="el-GR" sz="2200" dirty="0" smtClean="0">
                <a:cs typeface="Times New Roman" pitchFamily="18" charset="0"/>
              </a:rPr>
              <a:t>κεραιότητα του χαρακτήρα </a:t>
            </a:r>
            <a:r>
              <a:rPr lang="el-GR" sz="2200" dirty="0" smtClean="0"/>
              <a:t>του. </a:t>
            </a:r>
          </a:p>
          <a:p>
            <a:pPr>
              <a:lnSpc>
                <a:spcPct val="80000"/>
              </a:lnSpc>
              <a:buNone/>
            </a:pPr>
            <a:r>
              <a:rPr lang="el-GR" sz="2200" dirty="0" smtClean="0">
                <a:cs typeface="Times New Roman" pitchFamily="18" charset="0"/>
              </a:rPr>
              <a:t>2. Η άρτια επιστημονική κατάρτιση, σε θέματα  Λογιστικής, Φορολογικής νομοθεσίας, Εμπορικ</a:t>
            </a:r>
            <a:r>
              <a:rPr lang="el-GR" sz="2200" dirty="0" smtClean="0"/>
              <a:t>ών &amp; </a:t>
            </a:r>
            <a:r>
              <a:rPr lang="el-GR" sz="2200" dirty="0" smtClean="0">
                <a:cs typeface="Times New Roman" pitchFamily="18" charset="0"/>
              </a:rPr>
              <a:t>Οικονομικών φαινομένων,  Εμπορικού και Αστικού Δικαίου. </a:t>
            </a:r>
            <a:endParaRPr lang="el-GR" sz="2200" dirty="0" smtClean="0"/>
          </a:p>
          <a:p>
            <a:pPr>
              <a:lnSpc>
                <a:spcPct val="80000"/>
              </a:lnSpc>
              <a:buNone/>
            </a:pPr>
            <a:r>
              <a:rPr lang="el-GR" sz="2200" dirty="0" smtClean="0">
                <a:cs typeface="Times New Roman" pitchFamily="18" charset="0"/>
              </a:rPr>
              <a:t>3.  Η εξειδικευμένη πείρα και αυτοπεποίθηση</a:t>
            </a:r>
          </a:p>
          <a:p>
            <a:pPr>
              <a:lnSpc>
                <a:spcPct val="80000"/>
              </a:lnSpc>
              <a:buNone/>
            </a:pPr>
            <a:r>
              <a:rPr lang="el-GR" sz="2200" dirty="0" smtClean="0">
                <a:cs typeface="Times New Roman" pitchFamily="18" charset="0"/>
              </a:rPr>
              <a:t>4.  Η ικανότητα ταχείας και οξείας αντίληψης και  αντικειμενικής κρίσης </a:t>
            </a:r>
          </a:p>
          <a:p>
            <a:pPr>
              <a:lnSpc>
                <a:spcPct val="80000"/>
              </a:lnSpc>
              <a:buNone/>
            </a:pPr>
            <a:r>
              <a:rPr lang="el-GR" sz="2200" dirty="0" smtClean="0">
                <a:cs typeface="Times New Roman" pitchFamily="18" charset="0"/>
              </a:rPr>
              <a:t>5.  Η παρατηρητικότητα και μεθοδικότητα κατά την άσκηση του έργου του.</a:t>
            </a:r>
          </a:p>
          <a:p>
            <a:pPr>
              <a:lnSpc>
                <a:spcPct val="80000"/>
              </a:lnSpc>
              <a:buNone/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9878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sz="2400" b="1" dirty="0" smtClean="0"/>
              <a:t> </a:t>
            </a:r>
            <a:r>
              <a:rPr lang="el-GR" sz="2400" b="1" dirty="0" smtClean="0">
                <a:cs typeface="Times New Roman" charset="0"/>
              </a:rPr>
              <a:t>Ο Εξωτερικός Έλεγχος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6.  Η υπομονή, επιμονή, ευγένεια και διορατικότητα.</a:t>
            </a:r>
          </a:p>
          <a:p>
            <a:pPr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7.  Η αναγκαία λεπτότητα ( και κάποτε η διπλωματικότητα )</a:t>
            </a:r>
          </a:p>
          <a:p>
            <a:pPr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8.  Να είναι ακριβοδίκαιος και λογικός</a:t>
            </a:r>
          </a:p>
          <a:p>
            <a:pPr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9.  Να έχει τεχνικές γνώσεις που αφορούν τη βιομηχανία,  βιοτεχνία και άλλους κλάδους</a:t>
            </a:r>
          </a:p>
          <a:p>
            <a:pPr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10.Να έχει ικανότητα χρήσης του γραπτού και προφορικού λόγου.</a:t>
            </a:r>
          </a:p>
          <a:p>
            <a:pPr marL="514350" indent="-514350">
              <a:buNone/>
            </a:pPr>
            <a:endParaRPr lang="el-G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l-GR" sz="3400" dirty="0" smtClean="0">
                <a:latin typeface="+mj-lt"/>
                <a:cs typeface="Times New Roman" charset="0"/>
              </a:rPr>
              <a:t>Μέθοδοι Ελέγχου του Εξωτερικού Ελέγχου</a:t>
            </a:r>
          </a:p>
          <a:p>
            <a:pPr marL="609600" indent="-609600" algn="just">
              <a:buNone/>
            </a:pPr>
            <a:r>
              <a:rPr lang="el-GR" b="1" dirty="0" smtClean="0"/>
              <a:t>Ο Δ</a:t>
            </a:r>
            <a:r>
              <a:rPr lang="el-GR" b="1" dirty="0" smtClean="0">
                <a:cs typeface="Times New Roman" pitchFamily="18" charset="0"/>
              </a:rPr>
              <a:t>ειγματοληπτικ</a:t>
            </a:r>
            <a:r>
              <a:rPr lang="el-GR" b="1" dirty="0" smtClean="0"/>
              <a:t>ός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l-GR" b="1" dirty="0" smtClean="0"/>
              <a:t>έ</a:t>
            </a:r>
            <a:r>
              <a:rPr lang="el-GR" b="1" dirty="0" smtClean="0">
                <a:cs typeface="Times New Roman" pitchFamily="18" charset="0"/>
              </a:rPr>
              <a:t>λεγχο</a:t>
            </a:r>
            <a:r>
              <a:rPr lang="el-GR" b="1" dirty="0" smtClean="0"/>
              <a:t>ς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l-GR" b="1" dirty="0" smtClean="0"/>
              <a:t>γίνεται</a:t>
            </a:r>
            <a:r>
              <a:rPr lang="el-GR" b="1" dirty="0" smtClean="0">
                <a:cs typeface="Times New Roman" pitchFamily="18" charset="0"/>
              </a:rPr>
              <a:t> με δύο βασικές μεθόδους : </a:t>
            </a:r>
            <a:endParaRPr lang="el-GR" dirty="0" smtClean="0"/>
          </a:p>
          <a:p>
            <a:pPr marL="0" indent="-609600" algn="just">
              <a:lnSpc>
                <a:spcPct val="110000"/>
              </a:lnSpc>
              <a:buNone/>
            </a:pPr>
            <a:r>
              <a:rPr lang="el-GR" dirty="0" smtClean="0"/>
              <a:t>Τον Οριζόντιο Έλεγχο</a:t>
            </a:r>
            <a:r>
              <a:rPr lang="el-GR" dirty="0" smtClean="0">
                <a:cs typeface="Times New Roman" pitchFamily="18" charset="0"/>
              </a:rPr>
              <a:t>: Ο οριζόντιος έλεγχος , ονομάζεται και προοδευτικός , γιατί ξεκινώντας από τα δικαιολογητικά καταλήγει στα κονδύλια του ισολογισμού. </a:t>
            </a:r>
            <a:endParaRPr lang="el-GR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/>
              <a:t>Τον Κάθετο Έλεγχο</a:t>
            </a:r>
            <a:r>
              <a:rPr lang="el-GR" dirty="0" smtClean="0">
                <a:cs typeface="Times New Roman" pitchFamily="18" charset="0"/>
              </a:rPr>
              <a:t>: Ο κάθετος έλεγχος που αποκαλείται και αναδρομικός , γιατί από τα κονδύλια του ισολογισμού καταλήγει στα δικαιολογητικά </a:t>
            </a:r>
            <a:endParaRPr lang="el-GR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u="sng" dirty="0" smtClean="0"/>
              <a:t>Ο Σ</a:t>
            </a:r>
            <a:r>
              <a:rPr lang="el-GR" u="sng" dirty="0" smtClean="0">
                <a:cs typeface="Times New Roman" pitchFamily="18" charset="0"/>
              </a:rPr>
              <a:t>υστηματικ</a:t>
            </a:r>
            <a:r>
              <a:rPr lang="el-GR" u="sng" dirty="0" smtClean="0"/>
              <a:t>ός</a:t>
            </a:r>
            <a:r>
              <a:rPr lang="el-GR" u="sng" dirty="0" smtClean="0">
                <a:cs typeface="Times New Roman" pitchFamily="18" charset="0"/>
              </a:rPr>
              <a:t> </a:t>
            </a:r>
            <a:r>
              <a:rPr lang="el-GR" u="sng" dirty="0" smtClean="0"/>
              <a:t>Έ</a:t>
            </a:r>
            <a:r>
              <a:rPr lang="el-GR" u="sng" dirty="0" smtClean="0">
                <a:cs typeface="Times New Roman" pitchFamily="18" charset="0"/>
              </a:rPr>
              <a:t>λ</a:t>
            </a:r>
            <a:r>
              <a:rPr lang="el-GR" u="sng" dirty="0" smtClean="0"/>
              <a:t>ε</a:t>
            </a:r>
            <a:r>
              <a:rPr lang="el-GR" u="sng" dirty="0" smtClean="0">
                <a:cs typeface="Times New Roman" pitchFamily="18" charset="0"/>
              </a:rPr>
              <a:t>γχο</a:t>
            </a:r>
            <a:r>
              <a:rPr lang="el-GR" u="sng" dirty="0" smtClean="0"/>
              <a:t>ς</a:t>
            </a:r>
            <a:r>
              <a:rPr lang="el-GR" dirty="0" smtClean="0">
                <a:cs typeface="Times New Roman" pitchFamily="18" charset="0"/>
              </a:rPr>
              <a:t> διενεργείται κατά την διάρκεια της χρήσεως και πριν από την κατάρτιση των λογιστικών καταστάσεων τέλους χρήσης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smtClean="0"/>
              <a:t> </a:t>
            </a:r>
            <a:r>
              <a:rPr lang="el-GR" sz="1400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76926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dirty="0" smtClean="0"/>
              <a:t> </a:t>
            </a:r>
            <a:r>
              <a:rPr lang="el-GR" sz="1400" dirty="0" err="1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7:</a:t>
            </a:r>
            <a:r>
              <a:rPr lang="en-US" sz="2800" dirty="0" smtClean="0"/>
              <a:t> </a:t>
            </a:r>
            <a:r>
              <a:rPr lang="el-GR" sz="2800" dirty="0" smtClean="0"/>
              <a:t>Εσωτερικός και Εξωτερικός Έλεγχος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el-GR" dirty="0" smtClean="0"/>
              <a:t>Σκοπός της ενότητας είναι να μας δώσει να καταλάβουμε:</a:t>
            </a:r>
          </a:p>
          <a:p>
            <a:pPr marL="0"/>
            <a:r>
              <a:rPr lang="el-GR" dirty="0" smtClean="0"/>
              <a:t> την σημασία που έχει για μια σωστή επιχείρηση ο εσωτερικός έλεγχος,</a:t>
            </a:r>
          </a:p>
          <a:p>
            <a:pPr marL="0"/>
            <a:r>
              <a:rPr lang="el-GR" dirty="0" smtClean="0"/>
              <a:t>Σε τι διαχωρίζεται ο εσωτερικός έλεγχος,</a:t>
            </a:r>
          </a:p>
          <a:p>
            <a:pPr marL="0"/>
            <a:r>
              <a:rPr lang="el-GR" dirty="0" smtClean="0"/>
              <a:t>Ποιοι παράγοντες παίζουν σημαντικό ρόλο για έναν ικανοποιητικό εσωτερικό έλεγχο,</a:t>
            </a:r>
          </a:p>
          <a:p>
            <a:pPr marL="0"/>
            <a:r>
              <a:rPr lang="el-GR" dirty="0" smtClean="0"/>
              <a:t>Ποια είναι τα προσόντα και οι αδυναμίες του εσωτερικού ελεγκτή,</a:t>
            </a:r>
          </a:p>
          <a:p>
            <a:pPr marL="0"/>
            <a:r>
              <a:rPr lang="el-GR" dirty="0" smtClean="0"/>
              <a:t>Ποια είναι τα προσόντα του εξωτερικού ελεγκτή</a:t>
            </a:r>
          </a:p>
          <a:p>
            <a:pPr marL="0"/>
            <a:r>
              <a:rPr lang="el-GR" dirty="0" smtClean="0"/>
              <a:t>Ποιοι είναι οι μέθοδοι διενέργειας εξωτερικού ελέγχου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sz="2800" b="1" dirty="0" smtClean="0">
                <a:cs typeface="Times New Roman" charset="0"/>
              </a:rPr>
              <a:t>Εσωτερικός Έλεγχος</a:t>
            </a:r>
            <a:endParaRPr lang="el-GR" sz="28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 smtClean="0"/>
              <a:t>Ο</a:t>
            </a:r>
            <a:r>
              <a:rPr lang="el-GR" sz="2400" dirty="0" smtClean="0">
                <a:cs typeface="Times New Roman" pitchFamily="18" charset="0"/>
              </a:rPr>
              <a:t> εσωτερικός έλεγχος αποτελείται από όλα τα μέτρα που παίρνονται για να</a:t>
            </a:r>
            <a:r>
              <a:rPr lang="en-US" sz="2400" dirty="0" smtClean="0"/>
              <a:t> </a:t>
            </a:r>
            <a:r>
              <a:rPr lang="el-GR" sz="2400" dirty="0" smtClean="0"/>
              <a:t>δι</a:t>
            </a:r>
            <a:r>
              <a:rPr lang="el-GR" sz="2400" dirty="0" smtClean="0">
                <a:cs typeface="Times New Roman" pitchFamily="18" charset="0"/>
              </a:rPr>
              <a:t>ασφαλισθεί</a:t>
            </a:r>
            <a:r>
              <a:rPr lang="el-GR" sz="2400" dirty="0" smtClean="0"/>
              <a:t>  </a:t>
            </a:r>
            <a:r>
              <a:rPr lang="el-GR" sz="2400" dirty="0" smtClean="0">
                <a:cs typeface="Times New Roman" pitchFamily="18" charset="0"/>
              </a:rPr>
              <a:t>από  την διοίκηση,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ότι κάθε τι λειτουργεί κατά τον τρόπο που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>
                <a:cs typeface="Times New Roman" pitchFamily="18" charset="0"/>
              </a:rPr>
              <a:t>προβλέπεται. </a:t>
            </a:r>
            <a:r>
              <a:rPr lang="el-GR" sz="2400" dirty="0" smtClean="0"/>
              <a:t>Έχει </a:t>
            </a:r>
            <a:r>
              <a:rPr lang="el-GR" sz="2400" dirty="0" smtClean="0">
                <a:cs typeface="Times New Roman" pitchFamily="18" charset="0"/>
              </a:rPr>
              <a:t>σκοπό</a:t>
            </a:r>
            <a:r>
              <a:rPr lang="el-GR" sz="2400" dirty="0" smtClean="0"/>
              <a:t>   τ</a:t>
            </a:r>
            <a:r>
              <a:rPr lang="el-GR" sz="2400" dirty="0" smtClean="0">
                <a:cs typeface="Times New Roman" pitchFamily="18" charset="0"/>
              </a:rPr>
              <a:t>η</a:t>
            </a:r>
            <a:r>
              <a:rPr lang="el-GR" sz="2400" dirty="0" smtClean="0"/>
              <a:t>ν</a:t>
            </a:r>
            <a:r>
              <a:rPr lang="el-GR" sz="2400" dirty="0" smtClean="0">
                <a:cs typeface="Times New Roman" pitchFamily="18" charset="0"/>
              </a:rPr>
              <a:t> προώθηση της αποτελεσματικής λειτουργίας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και</a:t>
            </a:r>
            <a:r>
              <a:rPr lang="el-GR" sz="2400" dirty="0" smtClean="0"/>
              <a:t>  </a:t>
            </a:r>
            <a:r>
              <a:rPr lang="el-GR" sz="2400" dirty="0" smtClean="0">
                <a:cs typeface="Times New Roman" pitchFamily="18" charset="0"/>
              </a:rPr>
              <a:t>οργάνωσης   μιας επιχείρησης</a:t>
            </a:r>
            <a:endParaRPr lang="el-GR" sz="2400" b="1" dirty="0" smtClean="0"/>
          </a:p>
          <a:p>
            <a:pPr marL="609600" indent="-609600" algn="just"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Ο Εσωτερικό</a:t>
            </a:r>
            <a:r>
              <a:rPr lang="el-GR" sz="2400" dirty="0" smtClean="0"/>
              <a:t>ς</a:t>
            </a:r>
            <a:r>
              <a:rPr lang="el-GR" sz="2400" dirty="0" smtClean="0">
                <a:cs typeface="Times New Roman" pitchFamily="18" charset="0"/>
              </a:rPr>
              <a:t> Έλεγχος διαχωρίζεται σ</a:t>
            </a:r>
            <a:r>
              <a:rPr lang="el-GR" sz="2400" dirty="0" smtClean="0"/>
              <a:t>ε</a:t>
            </a:r>
            <a:r>
              <a:rPr lang="en-US" sz="2400" dirty="0" smtClean="0"/>
              <a:t>: </a:t>
            </a:r>
            <a:r>
              <a:rPr lang="el-GR" sz="2400" dirty="0" smtClean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Λογιστικό </a:t>
            </a:r>
            <a:r>
              <a:rPr lang="el-GR" sz="2400" dirty="0" smtClean="0"/>
              <a:t>και </a:t>
            </a:r>
            <a:endParaRPr lang="en-US" sz="2400" dirty="0" smtClean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Διοικητικό Εσωτερικό Έλεγχο </a:t>
            </a:r>
            <a:endParaRPr lang="el-GR" sz="2400" dirty="0" smtClean="0"/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l-GR" sz="28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b="1" dirty="0" smtClean="0">
                <a:cs typeface="Times New Roman" charset="0"/>
              </a:rPr>
              <a:t>Εσωτερικός Έλεγχος</a:t>
            </a:r>
            <a:endParaRPr lang="el-GR" b="1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800" b="1" dirty="0" smtClean="0"/>
              <a:t> </a:t>
            </a:r>
            <a:r>
              <a:rPr lang="el-GR" sz="3600" dirty="0" smtClean="0"/>
              <a:t>Η </a:t>
            </a:r>
            <a:r>
              <a:rPr lang="el-GR" sz="3600" dirty="0" smtClean="0">
                <a:cs typeface="Times New Roman" pitchFamily="18" charset="0"/>
              </a:rPr>
              <a:t>Ορθολογική Οργάνωση του Λογιστικού Εσωτερικού Ελέγχου</a:t>
            </a:r>
            <a:r>
              <a:rPr lang="el-GR" sz="3600" dirty="0" smtClean="0"/>
              <a:t> προϋποθέτει την ανάλυση</a:t>
            </a:r>
            <a:r>
              <a:rPr lang="en-US" sz="3600" dirty="0" smtClean="0"/>
              <a:t>:</a:t>
            </a:r>
            <a:endParaRPr lang="el-GR" sz="3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/>
              <a:t>     1)</a:t>
            </a:r>
            <a:r>
              <a:rPr lang="en-US" dirty="0" smtClean="0"/>
              <a:t>   </a:t>
            </a:r>
            <a:r>
              <a:rPr lang="en-US" dirty="0" smtClean="0">
                <a:cs typeface="Times New Roman" pitchFamily="18" charset="0"/>
              </a:rPr>
              <a:t>To</a:t>
            </a:r>
            <a:r>
              <a:rPr lang="el-GR" dirty="0" smtClean="0"/>
              <a:t>υ</a:t>
            </a:r>
            <a:r>
              <a:rPr lang="el-GR" dirty="0" smtClean="0">
                <a:cs typeface="Times New Roman" pitchFamily="18" charset="0"/>
              </a:rPr>
              <a:t> περιβάλλον</a:t>
            </a:r>
            <a:r>
              <a:rPr lang="el-GR" dirty="0" smtClean="0"/>
              <a:t>τος</a:t>
            </a:r>
            <a:r>
              <a:rPr lang="el-GR" dirty="0" smtClean="0">
                <a:cs typeface="Times New Roman" pitchFamily="18" charset="0"/>
              </a:rPr>
              <a:t> της επιχείρησης </a:t>
            </a:r>
            <a:endParaRPr lang="en-US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/>
              <a:t>     2) Του</a:t>
            </a:r>
            <a:r>
              <a:rPr lang="el-GR" dirty="0" smtClean="0">
                <a:cs typeface="Times New Roman" pitchFamily="18" charset="0"/>
              </a:rPr>
              <a:t> βαθμ</a:t>
            </a:r>
            <a:r>
              <a:rPr lang="el-GR" dirty="0" smtClean="0"/>
              <a:t>ού</a:t>
            </a:r>
            <a:r>
              <a:rPr lang="el-GR" dirty="0" smtClean="0">
                <a:cs typeface="Times New Roman" pitchFamily="18" charset="0"/>
              </a:rPr>
              <a:t> ικανοποίησης των σκοπών του Εσωτερικού Ελέγχου σύμφωνα με την επιδίωξη</a:t>
            </a:r>
            <a:r>
              <a:rPr lang="el-GR" dirty="0" smtClean="0"/>
              <a:t> τ</a:t>
            </a:r>
            <a:r>
              <a:rPr lang="el-GR" dirty="0" smtClean="0">
                <a:cs typeface="Times New Roman" pitchFamily="18" charset="0"/>
              </a:rPr>
              <a:t>η</a:t>
            </a:r>
            <a:r>
              <a:rPr lang="el-GR" dirty="0" smtClean="0"/>
              <a:t>ς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dirty="0" smtClean="0"/>
              <a:t>δ</a:t>
            </a:r>
            <a:r>
              <a:rPr lang="el-GR" dirty="0" smtClean="0">
                <a:cs typeface="Times New Roman" pitchFamily="18" charset="0"/>
              </a:rPr>
              <a:t>ιοίκηση</a:t>
            </a:r>
            <a:r>
              <a:rPr lang="el-GR" dirty="0" smtClean="0"/>
              <a:t>ς</a:t>
            </a:r>
            <a:endParaRPr lang="en-US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/>
              <a:t>     3) Του  </a:t>
            </a:r>
            <a:r>
              <a:rPr lang="el-GR" dirty="0" smtClean="0">
                <a:cs typeface="Times New Roman" pitchFamily="18" charset="0"/>
              </a:rPr>
              <a:t>Λόγο</a:t>
            </a:r>
            <a:r>
              <a:rPr lang="el-GR" dirty="0" smtClean="0"/>
              <a:t>υ</a:t>
            </a:r>
            <a:r>
              <a:rPr lang="el-GR" dirty="0" smtClean="0">
                <a:cs typeface="Times New Roman" pitchFamily="18" charset="0"/>
              </a:rPr>
              <a:t> Κόστους/Οφέλους για την οργάνωση και λειτουργία του εσωτερικού ελέγχου</a:t>
            </a:r>
            <a:endParaRPr lang="en-US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/>
              <a:t>     4) Της </a:t>
            </a:r>
            <a:r>
              <a:rPr lang="el-GR" dirty="0" smtClean="0">
                <a:cs typeface="Times New Roman" pitchFamily="18" charset="0"/>
              </a:rPr>
              <a:t>ενδεχόμενη επίπτωση μέτρων εσωτερικού ελέγχου στην αποδοτικότητα της επιχείρησης</a:t>
            </a:r>
            <a:endParaRPr lang="el-GR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4536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200" b="1" dirty="0" smtClean="0">
                <a:latin typeface="Times New Roman" charset="0"/>
              </a:rPr>
              <a:t> </a:t>
            </a:r>
            <a:r>
              <a:rPr lang="el-GR" b="1" dirty="0" smtClean="0">
                <a:cs typeface="Times New Roman" charset="0"/>
              </a:rPr>
              <a:t>Εσωτερικός Έλεγχος</a:t>
            </a:r>
            <a:endParaRPr lang="el-GR" sz="4700" b="1" dirty="0" smtClean="0">
              <a:latin typeface="+mj-lt"/>
            </a:endParaRPr>
          </a:p>
          <a:p>
            <a:pPr marL="0" indent="-609600" algn="just">
              <a:lnSpc>
                <a:spcPct val="110000"/>
              </a:lnSpc>
              <a:buNone/>
              <a:defRPr/>
            </a:pPr>
            <a:r>
              <a:rPr lang="el-GR" sz="3600" b="1" dirty="0" smtClean="0"/>
              <a:t> </a:t>
            </a:r>
            <a:r>
              <a:rPr lang="el-GR" sz="3600" dirty="0" smtClean="0"/>
              <a:t>Οι </a:t>
            </a:r>
            <a:r>
              <a:rPr lang="el-GR" sz="3600" dirty="0" smtClean="0">
                <a:cs typeface="Times New Roman" charset="0"/>
              </a:rPr>
              <a:t>Παράγοντες που παίζουν σημαντικό ρόλο για έναν ικανοποιητικό εσωτερικό έλεγχο</a:t>
            </a:r>
            <a:r>
              <a:rPr lang="el-GR" sz="3600" dirty="0" smtClean="0"/>
              <a:t>  είναι</a:t>
            </a:r>
            <a:r>
              <a:rPr lang="en-US" sz="3600" dirty="0" smtClean="0">
                <a:cs typeface="Times New Roman" charset="0"/>
              </a:rPr>
              <a:t>:</a:t>
            </a:r>
            <a:endParaRPr lang="el-GR" sz="3600" dirty="0" smtClean="0"/>
          </a:p>
          <a:p>
            <a:pPr marL="0" indent="-609600" algn="just">
              <a:lnSpc>
                <a:spcPct val="110000"/>
              </a:lnSpc>
              <a:defRPr/>
            </a:pPr>
            <a:r>
              <a:rPr lang="el-GR" sz="3600" dirty="0" smtClean="0">
                <a:cs typeface="Times New Roman" charset="0"/>
              </a:rPr>
              <a:t>Το λογιστικό σχέδιο της επιχείρησης </a:t>
            </a:r>
            <a:r>
              <a:rPr lang="el-GR" sz="3600" dirty="0" smtClean="0"/>
              <a:t>και την</a:t>
            </a:r>
            <a:r>
              <a:rPr lang="el-GR" sz="3600" dirty="0" smtClean="0">
                <a:cs typeface="Times New Roman" charset="0"/>
              </a:rPr>
              <a:t> σωστά οργανωμένη λογιστική διάρθρωση   </a:t>
            </a:r>
            <a:endParaRPr lang="el-GR" sz="3600" dirty="0" smtClean="0"/>
          </a:p>
          <a:p>
            <a:pPr marL="0" indent="-609600" algn="just">
              <a:lnSpc>
                <a:spcPct val="110000"/>
              </a:lnSpc>
              <a:defRPr/>
            </a:pPr>
            <a:r>
              <a:rPr lang="el-GR" sz="3600" dirty="0" smtClean="0"/>
              <a:t> Η</a:t>
            </a:r>
            <a:r>
              <a:rPr lang="el-GR" sz="3600" dirty="0" smtClean="0">
                <a:cs typeface="Times New Roman" charset="0"/>
              </a:rPr>
              <a:t> οργάνωση και λειτουργία του εσωτερικού ελέγχου </a:t>
            </a:r>
            <a:endParaRPr lang="el-GR" sz="3600" dirty="0" smtClean="0"/>
          </a:p>
          <a:p>
            <a:pPr marL="0" indent="-609600" algn="just">
              <a:lnSpc>
                <a:spcPct val="110000"/>
              </a:lnSpc>
              <a:defRPr/>
            </a:pPr>
            <a:r>
              <a:rPr lang="el-GR" sz="3600" dirty="0" smtClean="0"/>
              <a:t> Η</a:t>
            </a:r>
            <a:r>
              <a:rPr lang="el-GR" sz="3600" dirty="0" smtClean="0">
                <a:cs typeface="Times New Roman" charset="0"/>
              </a:rPr>
              <a:t> ποιότητα και η εκπαίδευση του προσωπικού </a:t>
            </a:r>
            <a:endParaRPr lang="el-GR" sz="3600" dirty="0" smtClean="0"/>
          </a:p>
          <a:p>
            <a:pPr marL="0" indent="-609600" algn="just">
              <a:lnSpc>
                <a:spcPct val="110000"/>
              </a:lnSpc>
              <a:defRPr/>
            </a:pPr>
            <a:r>
              <a:rPr lang="el-GR" sz="3600" dirty="0" smtClean="0"/>
              <a:t> Η</a:t>
            </a:r>
            <a:r>
              <a:rPr lang="el-GR" sz="3600" dirty="0" smtClean="0">
                <a:cs typeface="Times New Roman" charset="0"/>
              </a:rPr>
              <a:t> ποιότητα και η εκπαίδευση του προσωπικού </a:t>
            </a:r>
            <a:endParaRPr lang="el-GR" sz="3600" dirty="0" smtClean="0"/>
          </a:p>
          <a:p>
            <a:pPr marL="0" indent="-609600" algn="just">
              <a:lnSpc>
                <a:spcPct val="110000"/>
              </a:lnSpc>
              <a:defRPr/>
            </a:pPr>
            <a:r>
              <a:rPr lang="el-GR" sz="3600" dirty="0" smtClean="0"/>
              <a:t> </a:t>
            </a:r>
            <a:r>
              <a:rPr lang="el-GR" sz="3600" dirty="0" smtClean="0">
                <a:cs typeface="Times New Roman" charset="0"/>
              </a:rPr>
              <a:t>Η σχέση Κόστους – Οφέλους </a:t>
            </a:r>
            <a:endParaRPr lang="el-GR" sz="3600" dirty="0" smtClean="0"/>
          </a:p>
          <a:p>
            <a:pPr marL="0" indent="-609600" algn="just">
              <a:lnSpc>
                <a:spcPct val="110000"/>
              </a:lnSpc>
              <a:defRPr/>
            </a:pPr>
            <a:r>
              <a:rPr lang="el-GR" sz="3600" dirty="0" smtClean="0"/>
              <a:t> Η</a:t>
            </a:r>
            <a:r>
              <a:rPr lang="el-GR" sz="3600" dirty="0" smtClean="0">
                <a:cs typeface="Times New Roman" charset="0"/>
              </a:rPr>
              <a:t> οργάνωση του συστήματος διαφύλαξης των περιουσιακών στοιχείων της επιχείρησης </a:t>
            </a:r>
            <a:endParaRPr lang="el-GR" sz="36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και Εξωτερικός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32048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l-GR" sz="2400" b="1" dirty="0" smtClean="0"/>
              <a:t>Προσόντα – Αδυναμίες – Μειονεκτήματα του Εσωτερικού Ελεγκτή</a:t>
            </a:r>
          </a:p>
          <a:p>
            <a:pPr marL="0" indent="0" algn="just">
              <a:lnSpc>
                <a:spcPct val="70000"/>
              </a:lnSpc>
              <a:buNone/>
              <a:defRPr/>
            </a:pPr>
            <a:r>
              <a:rPr lang="el-GR" sz="2000" dirty="0" smtClean="0"/>
              <a:t>Ο</a:t>
            </a:r>
            <a:r>
              <a:rPr lang="el-GR" sz="2000" dirty="0" smtClean="0">
                <a:cs typeface="Times New Roman" charset="0"/>
              </a:rPr>
              <a:t> εσωτερικός ελεγκτής κατέχει ιεραρχικά υψηλή θέση, είναι πρόσωπο ικανό </a:t>
            </a:r>
            <a:r>
              <a:rPr lang="el-GR" sz="2000" dirty="0" smtClean="0"/>
              <a:t>και έμπιστο.</a:t>
            </a:r>
            <a:endParaRPr lang="el-GR" sz="2000" dirty="0" smtClean="0">
              <a:cs typeface="Times New Roman" charset="0"/>
            </a:endParaRPr>
          </a:p>
          <a:p>
            <a:pPr algn="just">
              <a:lnSpc>
                <a:spcPct val="70000"/>
              </a:lnSpc>
              <a:buNone/>
              <a:defRPr/>
            </a:pPr>
            <a:r>
              <a:rPr lang="en-US" sz="2000" dirty="0" smtClean="0">
                <a:cs typeface="Times New Roman" charset="0"/>
              </a:rPr>
              <a:t>O</a:t>
            </a:r>
            <a:r>
              <a:rPr lang="el-GR" sz="2000" dirty="0" smtClean="0">
                <a:cs typeface="Times New Roman" charset="0"/>
              </a:rPr>
              <a:t> εσωτερικός ελεγκτής προσπαθεί να εξακριβώσει εάν :  </a:t>
            </a:r>
            <a:endParaRPr lang="el-GR" sz="2000" dirty="0" smtClean="0"/>
          </a:p>
          <a:p>
            <a:pPr algn="just">
              <a:lnSpc>
                <a:spcPct val="70000"/>
              </a:lnSpc>
              <a:buFont typeface="+mj-lt"/>
              <a:buAutoNum type="arabicPeriod"/>
              <a:defRPr/>
            </a:pPr>
            <a:r>
              <a:rPr lang="el-GR" sz="2000" dirty="0" smtClean="0"/>
              <a:t>Τ</a:t>
            </a:r>
            <a:r>
              <a:rPr lang="el-GR" sz="2000" dirty="0" smtClean="0">
                <a:cs typeface="Times New Roman" charset="0"/>
              </a:rPr>
              <a:t>ο προσωπικό της επιχειρήσεως ακολουθεί τα μέτρα και τις διαδικασίες εσωτερικού</a:t>
            </a:r>
            <a:r>
              <a:rPr lang="el-GR" sz="2000" dirty="0" smtClean="0"/>
              <a:t> </a:t>
            </a:r>
            <a:r>
              <a:rPr lang="el-GR" sz="2000" dirty="0" smtClean="0">
                <a:cs typeface="Times New Roman" charset="0"/>
              </a:rPr>
              <a:t>ελέγχου που</a:t>
            </a:r>
            <a:r>
              <a:rPr lang="en-US" sz="2000" dirty="0" smtClean="0">
                <a:cs typeface="Times New Roman" charset="0"/>
              </a:rPr>
              <a:t> </a:t>
            </a:r>
            <a:r>
              <a:rPr lang="el-GR" sz="2000" dirty="0" smtClean="0">
                <a:cs typeface="Times New Roman" charset="0"/>
              </a:rPr>
              <a:t>καθιέρωσε η διοίκηση</a:t>
            </a:r>
          </a:p>
          <a:p>
            <a:pPr algn="just">
              <a:lnSpc>
                <a:spcPct val="70000"/>
              </a:lnSpc>
              <a:buFont typeface="+mj-lt"/>
              <a:buAutoNum type="arabicPeriod"/>
              <a:defRPr/>
            </a:pPr>
            <a:r>
              <a:rPr lang="el-GR" sz="2000" dirty="0" smtClean="0">
                <a:cs typeface="Times New Roman" charset="0"/>
              </a:rPr>
              <a:t>Τα οφέλη από την εφαρμογή τ</a:t>
            </a:r>
            <a:r>
              <a:rPr lang="el-GR" sz="2000" dirty="0" smtClean="0"/>
              <a:t>ου </a:t>
            </a:r>
            <a:r>
              <a:rPr lang="el-GR" sz="2000" dirty="0" smtClean="0">
                <a:cs typeface="Times New Roman" charset="0"/>
              </a:rPr>
              <a:t>εσωτερικού έλεγχου</a:t>
            </a:r>
            <a:r>
              <a:rPr lang="el-GR" sz="2000" dirty="0" smtClean="0"/>
              <a:t>  </a:t>
            </a:r>
            <a:r>
              <a:rPr lang="el-GR" sz="2000" dirty="0" smtClean="0">
                <a:cs typeface="Times New Roman" charset="0"/>
              </a:rPr>
              <a:t>υπερβαίνουν το αντίστοιχο συνολικό κόστος </a:t>
            </a:r>
          </a:p>
          <a:p>
            <a:pPr algn="just">
              <a:lnSpc>
                <a:spcPct val="70000"/>
              </a:lnSpc>
              <a:buFont typeface="+mj-lt"/>
              <a:buAutoNum type="arabicPeriod"/>
              <a:defRPr/>
            </a:pPr>
            <a:r>
              <a:rPr lang="el-GR" sz="2000" dirty="0" smtClean="0">
                <a:cs typeface="Times New Roman" charset="0"/>
              </a:rPr>
              <a:t>Οι αδυναμίες και οι ελλείψεις που παρουσιάζει ο εσωτερικός έλεγχος θεωρούνται</a:t>
            </a:r>
            <a:r>
              <a:rPr lang="el-GR" sz="2000" dirty="0" smtClean="0"/>
              <a:t>   </a:t>
            </a:r>
            <a:r>
              <a:rPr lang="el-GR" sz="2000" dirty="0" smtClean="0">
                <a:cs typeface="Times New Roman" charset="0"/>
              </a:rPr>
              <a:t>σημαντικές </a:t>
            </a:r>
          </a:p>
          <a:p>
            <a:pPr algn="just">
              <a:lnSpc>
                <a:spcPct val="70000"/>
              </a:lnSpc>
              <a:buFont typeface="+mj-lt"/>
              <a:buAutoNum type="arabicPeriod"/>
              <a:defRPr/>
            </a:pPr>
            <a:r>
              <a:rPr lang="el-GR" sz="2000" dirty="0" smtClean="0">
                <a:cs typeface="Times New Roman" charset="0"/>
              </a:rPr>
              <a:t>Το λογιστικό σύστημα λειτουργεί ορθολογικά και οι παρεχόμενες πληροφορίες είναι αξιόπιστες </a:t>
            </a:r>
            <a:endParaRPr lang="el-GR" sz="2000" dirty="0" smtClean="0"/>
          </a:p>
          <a:p>
            <a:pPr marL="0" indent="0">
              <a:lnSpc>
                <a:spcPct val="70000"/>
              </a:lnSpc>
              <a:buNone/>
            </a:pP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1324</TotalTime>
  <Words>1167</Words>
  <Application>Microsoft Office PowerPoint</Application>
  <PresentationFormat>Προβολή στην οθόνη (16:10)</PresentationFormat>
  <Paragraphs>198</Paragraphs>
  <Slides>23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Εσωτερικός και Εξωτερικός Έλεγχος</vt:lpstr>
      <vt:lpstr>Εσωτερικός και Εξωτερικός Έλεγχος</vt:lpstr>
      <vt:lpstr>Εσωτερικός και Εξωτερικός Έλεγχος</vt:lpstr>
      <vt:lpstr>Εσωτερικός και Εξωτερικός Έλεγχος</vt:lpstr>
      <vt:lpstr>Εσωτερικός και Εξωτερικός Έλεγχος</vt:lpstr>
      <vt:lpstr>Εσωτερικός και Εξωτερικός Έλεγχος</vt:lpstr>
      <vt:lpstr>Εσωτερικός και Εξωτερικός Έλεγχος</vt:lpstr>
      <vt:lpstr>Εσωτερικός και Εξωτερικός Έλεγχος</vt:lpstr>
      <vt:lpstr>Εσωτερικός και Εξωτερικός Έλεγχος</vt:lpstr>
      <vt:lpstr>Εσωτερικός και Εξωτερικός Έλεγχος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20</vt:lpstr>
      <vt:lpstr>Διαφάνεια 21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187</cp:revision>
  <dcterms:created xsi:type="dcterms:W3CDTF">2012-09-06T09:03:05Z</dcterms:created>
  <dcterms:modified xsi:type="dcterms:W3CDTF">2015-10-31T19:21:45Z</dcterms:modified>
</cp:coreProperties>
</file>