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38" r:id="rId22"/>
    <p:sldId id="291" r:id="rId23"/>
    <p:sldId id="292" r:id="rId24"/>
    <p:sldId id="293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0" autoAdjust="0"/>
    <p:restoredTop sz="99309" autoAdjust="0"/>
  </p:normalViewPr>
  <p:slideViewPr>
    <p:cSldViewPr>
      <p:cViewPr>
        <p:scale>
          <a:sx n="100" d="100"/>
          <a:sy n="100" d="100"/>
        </p:scale>
        <p:origin x="99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15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74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967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940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94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24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30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55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90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38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177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733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6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84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96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488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12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Κανονικές Εκφράσεις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Κανονικές Εκφράσεις</a:t>
            </a:r>
            <a:endParaRPr lang="en-US" sz="2800" b="1" dirty="0" smtClean="0"/>
          </a:p>
          <a:p>
            <a:endParaRPr lang="en-US" sz="1800" dirty="0" smtClean="0"/>
          </a:p>
          <a:p>
            <a:r>
              <a:rPr lang="el-GR" sz="2800" dirty="0" smtClean="0"/>
              <a:t>Αλέξανδρος </a:t>
            </a:r>
            <a:r>
              <a:rPr lang="el-GR" sz="2800" dirty="0" smtClean="0"/>
              <a:t>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Κανονικές Εκφράσεις (2/3)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Οι παραπάνω προτάσεις σημαίνουν τα εξής: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Οι παρενθέσεις χρησιμεύουν μόνο για ομαδοποίηση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Το αστέρι συμβολίζει καμία ή περισσότερες επαναλήψεις της εκάστοτε κανονικής έκφρασης που προηγείται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 </a:t>
            </a:r>
            <a:r>
              <a:rPr lang="el-GR" sz="2400" u="sng" dirty="0">
                <a:solidFill>
                  <a:srgbClr val="2F2B20"/>
                </a:solidFill>
              </a:rPr>
              <a:t>(</a:t>
            </a:r>
            <a:r>
              <a:rPr lang="el-GR" sz="2400" i="1" u="sng" dirty="0">
                <a:solidFill>
                  <a:srgbClr val="2F2B20"/>
                </a:solidFill>
              </a:rPr>
              <a:t>Έτσι, αν </a:t>
            </a:r>
            <a:r>
              <a:rPr lang="el-GR" sz="2400" b="1" i="1" u="sng" dirty="0">
                <a:solidFill>
                  <a:srgbClr val="2F2B20"/>
                </a:solidFill>
              </a:rPr>
              <a:t>x </a:t>
            </a:r>
            <a:r>
              <a:rPr lang="el-GR" sz="2400" i="1" u="sng" dirty="0">
                <a:solidFill>
                  <a:srgbClr val="2F2B20"/>
                </a:solidFill>
              </a:rPr>
              <a:t>∈ </a:t>
            </a:r>
            <a:r>
              <a:rPr lang="el-GR" sz="2400" b="1" i="1" u="sng" dirty="0">
                <a:solidFill>
                  <a:srgbClr val="2F2B20"/>
                </a:solidFill>
              </a:rPr>
              <a:t>Σ </a:t>
            </a:r>
            <a:r>
              <a:rPr lang="el-GR" sz="2400" i="1" u="sng" dirty="0">
                <a:solidFill>
                  <a:srgbClr val="2F2B20"/>
                </a:solidFill>
              </a:rPr>
              <a:t>, τότε η κανονική έκφραση </a:t>
            </a:r>
            <a:r>
              <a:rPr lang="el-GR" sz="2400" b="1" i="1" u="sng" dirty="0">
                <a:solidFill>
                  <a:srgbClr val="2F2B20"/>
                </a:solidFill>
              </a:rPr>
              <a:t>x* </a:t>
            </a:r>
            <a:r>
              <a:rPr lang="el-GR" sz="2400" i="1" u="sng" dirty="0">
                <a:solidFill>
                  <a:srgbClr val="2F2B20"/>
                </a:solidFill>
              </a:rPr>
              <a:t>συμβολίζει την γλώσσα </a:t>
            </a:r>
            <a:r>
              <a:rPr lang="el-GR" sz="2400" b="1" i="1" u="sng" dirty="0">
                <a:solidFill>
                  <a:srgbClr val="2F2B20"/>
                </a:solidFill>
              </a:rPr>
              <a:t>{ε, x, </a:t>
            </a:r>
            <a:r>
              <a:rPr lang="el-GR" sz="2400" b="1" i="1" u="sng" dirty="0" err="1">
                <a:solidFill>
                  <a:srgbClr val="2F2B20"/>
                </a:solidFill>
              </a:rPr>
              <a:t>xx</a:t>
            </a:r>
            <a:r>
              <a:rPr lang="el-GR" sz="2400" b="1" i="1" u="sng" dirty="0">
                <a:solidFill>
                  <a:srgbClr val="2F2B20"/>
                </a:solidFill>
              </a:rPr>
              <a:t>, </a:t>
            </a:r>
            <a:r>
              <a:rPr lang="el-GR" sz="2400" b="1" i="1" u="sng" dirty="0" err="1">
                <a:solidFill>
                  <a:srgbClr val="2F2B20"/>
                </a:solidFill>
              </a:rPr>
              <a:t>xxx</a:t>
            </a:r>
            <a:r>
              <a:rPr lang="el-GR" sz="2400" b="1" i="1" u="sng" dirty="0">
                <a:solidFill>
                  <a:srgbClr val="2F2B20"/>
                </a:solidFill>
              </a:rPr>
              <a:t>, ...} </a:t>
            </a:r>
            <a:r>
              <a:rPr lang="el-GR" sz="2400" b="1" u="sng" dirty="0">
                <a:solidFill>
                  <a:srgbClr val="2F2B20"/>
                </a:solidFill>
              </a:rPr>
              <a:t>)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Η παράθεση των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και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συμβολίζει τις συμβολοσειρές που περιγράφονται από το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και ενώνονται με αυτές που περιγράφονται από το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u="sng" dirty="0">
                <a:solidFill>
                  <a:srgbClr val="2F2B20"/>
                </a:solidFill>
              </a:rPr>
              <a:t>(</a:t>
            </a:r>
            <a:r>
              <a:rPr lang="el-GR" sz="2400" i="1" u="sng" dirty="0">
                <a:solidFill>
                  <a:srgbClr val="2F2B20"/>
                </a:solidFill>
              </a:rPr>
              <a:t>Για παράδειγμα, αν </a:t>
            </a:r>
            <a:r>
              <a:rPr lang="el-GR" sz="2400" b="1" i="1" u="sng" dirty="0">
                <a:solidFill>
                  <a:srgbClr val="2F2B20"/>
                </a:solidFill>
              </a:rPr>
              <a:t>x, y Σ, </a:t>
            </a:r>
            <a:r>
              <a:rPr lang="el-GR" sz="2400" i="1" u="sng" dirty="0">
                <a:solidFill>
                  <a:srgbClr val="2F2B20"/>
                </a:solidFill>
              </a:rPr>
              <a:t>τότε η κανονική έκφραση </a:t>
            </a:r>
            <a:r>
              <a:rPr lang="el-GR" sz="2400" b="1" i="1" u="sng" dirty="0" err="1">
                <a:solidFill>
                  <a:srgbClr val="2F2B20"/>
                </a:solidFill>
              </a:rPr>
              <a:t>xy</a:t>
            </a:r>
            <a:r>
              <a:rPr lang="el-GR" sz="2400" b="1" i="1" u="sng" dirty="0">
                <a:solidFill>
                  <a:srgbClr val="2F2B20"/>
                </a:solidFill>
              </a:rPr>
              <a:t> </a:t>
            </a:r>
            <a:r>
              <a:rPr lang="el-GR" sz="2400" i="1" u="sng" dirty="0">
                <a:solidFill>
                  <a:srgbClr val="2F2B20"/>
                </a:solidFill>
              </a:rPr>
              <a:t>περιγράφει την γλώσσα </a:t>
            </a:r>
            <a:r>
              <a:rPr lang="el-GR" sz="2400" b="1" i="1" u="sng" dirty="0">
                <a:solidFill>
                  <a:srgbClr val="2F2B20"/>
                </a:solidFill>
              </a:rPr>
              <a:t>{</a:t>
            </a:r>
            <a:r>
              <a:rPr lang="en-US" sz="2400" b="1" i="1" u="sng" dirty="0" err="1">
                <a:solidFill>
                  <a:srgbClr val="2F2B20"/>
                </a:solidFill>
              </a:rPr>
              <a:t>xy</a:t>
            </a:r>
            <a:r>
              <a:rPr lang="en-US" sz="2400" b="1" i="1" u="sng" dirty="0">
                <a:solidFill>
                  <a:srgbClr val="2F2B20"/>
                </a:solidFill>
              </a:rPr>
              <a:t>}</a:t>
            </a:r>
            <a:r>
              <a:rPr lang="el-GR" sz="2400" b="1" u="sng" dirty="0">
                <a:solidFill>
                  <a:srgbClr val="2F2B20"/>
                </a:solidFill>
              </a:rPr>
              <a:t>)</a:t>
            </a:r>
            <a:endParaRPr lang="el-GR" sz="2400" b="1" u="sng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Κανονικές Εκφράσεις (3/3)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449263" lvl="1" indent="-357188">
              <a:spcBef>
                <a:spcPts val="0"/>
              </a:spcBef>
              <a:buFont typeface="Arial" pitchFamily="34" charset="0"/>
              <a:buChar char="•"/>
            </a:pPr>
            <a:r>
              <a:rPr lang="el-GR" sz="2200" dirty="0">
                <a:solidFill>
                  <a:srgbClr val="2F2B20"/>
                </a:solidFill>
              </a:rPr>
              <a:t>Το σύμβολο της πρόσθεσης, διαβάζεται ως διαζευκτικό </a:t>
            </a:r>
            <a:r>
              <a:rPr lang="el-GR" sz="2200" b="1" dirty="0">
                <a:solidFill>
                  <a:srgbClr val="2F2B20"/>
                </a:solidFill>
              </a:rPr>
              <a:t>"ή"</a:t>
            </a:r>
            <a:r>
              <a:rPr lang="el-GR" sz="2200" dirty="0">
                <a:solidFill>
                  <a:srgbClr val="2F2B20"/>
                </a:solidFill>
              </a:rPr>
              <a:t>, χρησιμοποιείται στην περιγραφή των γλωσσών που περιγράφονται από κάποιο υποσύνολο της μιας ή της άλλης κανονικής έκφρασης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200" i="1" u="sng" dirty="0">
                <a:solidFill>
                  <a:srgbClr val="2F2B20"/>
                </a:solidFill>
              </a:rPr>
              <a:t>(Για παράδειγμα, αν x, y ∈ Σ , τότε η κανονική έκφραση </a:t>
            </a:r>
            <a:r>
              <a:rPr lang="el-GR" sz="2200" i="1" u="sng" dirty="0" err="1">
                <a:solidFill>
                  <a:srgbClr val="2F2B20"/>
                </a:solidFill>
              </a:rPr>
              <a:t>x+y</a:t>
            </a:r>
            <a:r>
              <a:rPr lang="el-GR" sz="2200" i="1" u="sng" dirty="0">
                <a:solidFill>
                  <a:srgbClr val="2F2B20"/>
                </a:solidFill>
              </a:rPr>
              <a:t> περιγράφει την γλώσσα {x, y})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l-GR" sz="2200" i="1" u="sng" dirty="0">
              <a:solidFill>
                <a:srgbClr val="2F2B2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200" b="1" dirty="0">
                <a:solidFill>
                  <a:srgbClr val="2F2B20"/>
                </a:solidFill>
              </a:rPr>
              <a:t>Προτεραιότητα</a:t>
            </a:r>
            <a:r>
              <a:rPr lang="el-GR" sz="2200" dirty="0">
                <a:solidFill>
                  <a:srgbClr val="2F2B20"/>
                </a:solidFill>
              </a:rPr>
              <a:t>: * το αστέρι είναι πρώτο, έχει , δηλαδή, τη μεγαλύτερη προτεραιότητα, ακολουθεί η παράθεση, και τέλος το +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200" i="1" u="sng" dirty="0">
                <a:solidFill>
                  <a:srgbClr val="2F2B20"/>
                </a:solidFill>
              </a:rPr>
              <a:t>(Για παράδειγμα , το </a:t>
            </a:r>
            <a:r>
              <a:rPr lang="el-GR" sz="2200" i="1" u="sng" dirty="0" err="1">
                <a:solidFill>
                  <a:srgbClr val="2F2B20"/>
                </a:solidFill>
              </a:rPr>
              <a:t>a+bc</a:t>
            </a:r>
            <a:r>
              <a:rPr lang="el-GR" sz="2200" i="1" u="sng" dirty="0">
                <a:solidFill>
                  <a:srgbClr val="2F2B20"/>
                </a:solidFill>
              </a:rPr>
              <a:t>* περιγράφει την γλώσσα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200" b="1" i="1" u="sng" dirty="0">
                <a:solidFill>
                  <a:srgbClr val="2F2B20"/>
                </a:solidFill>
              </a:rPr>
              <a:t>{a, b, </a:t>
            </a:r>
            <a:r>
              <a:rPr lang="el-GR" sz="2200" b="1" i="1" u="sng" dirty="0" err="1">
                <a:solidFill>
                  <a:srgbClr val="2F2B20"/>
                </a:solidFill>
              </a:rPr>
              <a:t>bc</a:t>
            </a:r>
            <a:r>
              <a:rPr lang="el-GR" sz="2200" b="1" i="1" u="sng" dirty="0">
                <a:solidFill>
                  <a:srgbClr val="2F2B20"/>
                </a:solidFill>
              </a:rPr>
              <a:t>, </a:t>
            </a:r>
            <a:r>
              <a:rPr lang="el-GR" sz="2200" b="1" i="1" u="sng" dirty="0" err="1">
                <a:solidFill>
                  <a:srgbClr val="2F2B20"/>
                </a:solidFill>
              </a:rPr>
              <a:t>bcc</a:t>
            </a:r>
            <a:r>
              <a:rPr lang="el-GR" sz="2200" b="1" i="1" u="sng" dirty="0">
                <a:solidFill>
                  <a:srgbClr val="2F2B20"/>
                </a:solidFill>
              </a:rPr>
              <a:t>, </a:t>
            </a:r>
            <a:r>
              <a:rPr lang="el-GR" sz="2200" b="1" i="1" u="sng" dirty="0" err="1">
                <a:solidFill>
                  <a:srgbClr val="2F2B20"/>
                </a:solidFill>
              </a:rPr>
              <a:t>bccc</a:t>
            </a:r>
            <a:r>
              <a:rPr lang="el-GR" sz="2200" b="1" i="1" u="sng" dirty="0">
                <a:solidFill>
                  <a:srgbClr val="2F2B20"/>
                </a:solidFill>
              </a:rPr>
              <a:t>, </a:t>
            </a:r>
            <a:r>
              <a:rPr lang="el-GR" sz="2200" b="1" i="1" u="sng" dirty="0" err="1">
                <a:solidFill>
                  <a:srgbClr val="2F2B20"/>
                </a:solidFill>
              </a:rPr>
              <a:t>bcccc</a:t>
            </a:r>
            <a:r>
              <a:rPr lang="el-GR" sz="2200" b="1" i="1" u="sng" dirty="0">
                <a:solidFill>
                  <a:srgbClr val="2F2B20"/>
                </a:solidFill>
              </a:rPr>
              <a:t>, ...}</a:t>
            </a:r>
            <a:r>
              <a:rPr lang="el-GR" sz="2200" i="1" u="sng" dirty="0">
                <a:solidFill>
                  <a:srgbClr val="2F2B20"/>
                </a:solidFill>
              </a:rPr>
              <a:t>)</a:t>
            </a:r>
            <a:endParaRPr lang="el-GR" sz="2200" i="1" u="sng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Γλώσσες που περιγράφονται από </a:t>
            </a:r>
            <a:r>
              <a:rPr lang="en-US" sz="3600" dirty="0" smtClean="0">
                <a:solidFill>
                  <a:srgbClr val="675E47"/>
                </a:solidFill>
              </a:rPr>
              <a:t/>
            </a:r>
            <a:br>
              <a:rPr lang="en-US" sz="3600" dirty="0" smtClean="0">
                <a:solidFill>
                  <a:srgbClr val="675E47"/>
                </a:solidFill>
              </a:rPr>
            </a:br>
            <a:r>
              <a:rPr lang="el-GR" sz="3600" dirty="0" smtClean="0">
                <a:solidFill>
                  <a:srgbClr val="675E47"/>
                </a:solidFill>
              </a:rPr>
              <a:t>κανονικές </a:t>
            </a:r>
            <a:r>
              <a:rPr lang="el-GR" sz="3600" dirty="0">
                <a:solidFill>
                  <a:srgbClr val="675E47"/>
                </a:solidFill>
              </a:rPr>
              <a:t>εκφράσεις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514350" indent="-45720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Υπάρχει μία απλή αντιστοιχία στις κανονικές εκφράσεις και τις γλώσσες που περιγράφονται απ’ αυτές:</a:t>
            </a:r>
            <a:endParaRPr lang="el-GR" sz="2400" dirty="0">
              <a:solidFill>
                <a:srgbClr val="2F2B20"/>
              </a:solidFill>
            </a:endParaRP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84686"/>
              </p:ext>
            </p:extLst>
          </p:nvPr>
        </p:nvGraphicFramePr>
        <p:xfrm>
          <a:off x="1007533" y="2281436"/>
          <a:ext cx="7128934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7"/>
                <a:gridCol w="356446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Κανονική έκφραση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L(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κανονική έκφραση)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 για κάθε </a:t>
                      </a:r>
                      <a:r>
                        <a:rPr lang="el-G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l-G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</a:t>
                      </a:r>
                      <a:r>
                        <a:rPr lang="el-GR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{x}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{ε}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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{}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)*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42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27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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Δημιουργώντας Κανονικές Εκφράσεις (1/4)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Παρακάτω </a:t>
            </a:r>
            <a:r>
              <a:rPr lang="el-GR" sz="2400" dirty="0">
                <a:solidFill>
                  <a:srgbClr val="2F2B20"/>
                </a:solidFill>
              </a:rPr>
              <a:t>υπάρχουν κάποιες οδηγίες για την δημιουργία κανονικών εκφράσεων </a:t>
            </a:r>
          </a:p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Θα </a:t>
            </a:r>
            <a:r>
              <a:rPr lang="el-GR" sz="2400" dirty="0">
                <a:solidFill>
                  <a:srgbClr val="2F2B20"/>
                </a:solidFill>
              </a:rPr>
              <a:t>θεωρήσουμε ότι </a:t>
            </a:r>
            <a:r>
              <a:rPr lang="el-GR" sz="2400" b="1" dirty="0">
                <a:solidFill>
                  <a:srgbClr val="2F2B20"/>
                </a:solidFill>
              </a:rPr>
              <a:t>Σ= {a, b, c}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Κανένα ή περισσότερα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Το a* σημαίνει "</a:t>
            </a:r>
            <a:r>
              <a:rPr lang="el-GR" sz="2400" b="1" dirty="0">
                <a:solidFill>
                  <a:srgbClr val="2F2B20"/>
                </a:solidFill>
              </a:rPr>
              <a:t>κανένα ή περισσότερα a</a:t>
            </a:r>
            <a:r>
              <a:rPr lang="el-GR" sz="2400" dirty="0">
                <a:solidFill>
                  <a:srgbClr val="2F2B20"/>
                </a:solidFill>
              </a:rPr>
              <a:t>" 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Αν πούμε "</a:t>
            </a:r>
            <a:r>
              <a:rPr lang="el-GR" sz="2400" b="1" dirty="0">
                <a:solidFill>
                  <a:srgbClr val="2F2B20"/>
                </a:solidFill>
              </a:rPr>
              <a:t>κανένα ή περισσότερα ab</a:t>
            </a:r>
            <a:r>
              <a:rPr lang="el-GR" sz="2400" dirty="0">
                <a:solidFill>
                  <a:srgbClr val="2F2B20"/>
                </a:solidFill>
              </a:rPr>
              <a:t>", αυτό σημαίνει, </a:t>
            </a:r>
            <a:r>
              <a:rPr lang="el-GR" sz="2400" b="1" dirty="0">
                <a:solidFill>
                  <a:srgbClr val="2F2B20"/>
                </a:solidFill>
              </a:rPr>
              <a:t>{ε, ab, </a:t>
            </a:r>
            <a:r>
              <a:rPr lang="el-GR" sz="2400" b="1" dirty="0" err="1">
                <a:solidFill>
                  <a:srgbClr val="2F2B20"/>
                </a:solidFill>
              </a:rPr>
              <a:t>abab</a:t>
            </a:r>
            <a:r>
              <a:rPr lang="el-GR" sz="2400" b="1" dirty="0">
                <a:solidFill>
                  <a:srgbClr val="2F2B20"/>
                </a:solidFill>
              </a:rPr>
              <a:t>, </a:t>
            </a:r>
            <a:r>
              <a:rPr lang="el-GR" sz="2400" b="1" dirty="0" err="1">
                <a:solidFill>
                  <a:srgbClr val="2F2B20"/>
                </a:solidFill>
              </a:rPr>
              <a:t>ababab</a:t>
            </a:r>
            <a:r>
              <a:rPr lang="el-GR" sz="2400" b="1" dirty="0">
                <a:solidFill>
                  <a:srgbClr val="2F2B20"/>
                </a:solidFill>
              </a:rPr>
              <a:t>, ...}</a:t>
            </a:r>
            <a:r>
              <a:rPr lang="el-GR" sz="2400" dirty="0">
                <a:solidFill>
                  <a:srgbClr val="2F2B20"/>
                </a:solidFill>
              </a:rPr>
              <a:t>, και συμβολίζεται (</a:t>
            </a:r>
            <a:r>
              <a:rPr lang="el-GR" sz="2400" b="1" dirty="0">
                <a:solidFill>
                  <a:srgbClr val="2F2B20"/>
                </a:solidFill>
              </a:rPr>
              <a:t>ab)</a:t>
            </a:r>
            <a:r>
              <a:rPr lang="el-GR" sz="2400" dirty="0">
                <a:solidFill>
                  <a:srgbClr val="2F2B20"/>
                </a:solidFill>
              </a:rPr>
              <a:t>*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Το </a:t>
            </a:r>
            <a:r>
              <a:rPr lang="el-GR" sz="2400" b="1" dirty="0">
                <a:solidFill>
                  <a:srgbClr val="2F2B20"/>
                </a:solidFill>
              </a:rPr>
              <a:t>ab* </a:t>
            </a:r>
            <a:r>
              <a:rPr lang="el-GR" sz="2400" dirty="0">
                <a:solidFill>
                  <a:srgbClr val="2F2B20"/>
                </a:solidFill>
              </a:rPr>
              <a:t>δεν είναι σωστό επειδή περιγράφει την γλώσσα </a:t>
            </a:r>
            <a:r>
              <a:rPr lang="el-GR" sz="2400" b="1" dirty="0">
                <a:solidFill>
                  <a:srgbClr val="2F2B20"/>
                </a:solidFill>
              </a:rPr>
              <a:t>a(b)*</a:t>
            </a:r>
            <a:r>
              <a:rPr lang="el-GR" sz="2400" dirty="0">
                <a:solidFill>
                  <a:srgbClr val="2F2B20"/>
                </a:solidFill>
              </a:rPr>
              <a:t>, δηλαδή την </a:t>
            </a:r>
            <a:r>
              <a:rPr lang="el-GR" sz="2400" b="1" dirty="0">
                <a:solidFill>
                  <a:srgbClr val="2F2B20"/>
                </a:solidFill>
              </a:rPr>
              <a:t>{a, ab, </a:t>
            </a:r>
            <a:r>
              <a:rPr lang="el-GR" sz="2400" b="1" dirty="0" err="1">
                <a:solidFill>
                  <a:srgbClr val="2F2B20"/>
                </a:solidFill>
              </a:rPr>
              <a:t>abb</a:t>
            </a:r>
            <a:r>
              <a:rPr lang="el-GR" sz="2400" b="1" dirty="0">
                <a:solidFill>
                  <a:srgbClr val="2F2B20"/>
                </a:solidFill>
              </a:rPr>
              <a:t>, </a:t>
            </a:r>
            <a:r>
              <a:rPr lang="el-GR" sz="2400" b="1" dirty="0" err="1">
                <a:solidFill>
                  <a:srgbClr val="2F2B20"/>
                </a:solidFill>
              </a:rPr>
              <a:t>abbb</a:t>
            </a:r>
            <a:r>
              <a:rPr lang="el-GR" sz="2400" b="1" dirty="0">
                <a:solidFill>
                  <a:srgbClr val="2F2B20"/>
                </a:solidFill>
              </a:rPr>
              <a:t>, </a:t>
            </a:r>
            <a:r>
              <a:rPr lang="el-GR" sz="2400" b="1" dirty="0" err="1">
                <a:solidFill>
                  <a:srgbClr val="2F2B20"/>
                </a:solidFill>
              </a:rPr>
              <a:t>abbbb</a:t>
            </a:r>
            <a:r>
              <a:rPr lang="el-GR" sz="2400" b="1" dirty="0">
                <a:solidFill>
                  <a:srgbClr val="2F2B20"/>
                </a:solidFill>
              </a:rPr>
              <a:t>, ...}</a:t>
            </a:r>
            <a:endParaRPr lang="el-GR" sz="2400" i="1" u="sng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Δημιουργώντας Κανονικές Εκφράσεις (2/4)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Ένα ή περισσότερα</a:t>
            </a:r>
            <a:endParaRPr lang="el-GR" sz="2400" dirty="0">
              <a:solidFill>
                <a:srgbClr val="2F2B20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Εφόσον το </a:t>
            </a:r>
            <a:r>
              <a:rPr lang="el-GR" sz="2400" b="1" dirty="0">
                <a:solidFill>
                  <a:srgbClr val="2F2B20"/>
                </a:solidFill>
              </a:rPr>
              <a:t>a*</a:t>
            </a:r>
            <a:r>
              <a:rPr lang="el-GR" sz="2400" dirty="0">
                <a:solidFill>
                  <a:srgbClr val="2F2B20"/>
                </a:solidFill>
              </a:rPr>
              <a:t> σημαίνει "</a:t>
            </a:r>
            <a:r>
              <a:rPr lang="el-GR" sz="2400" b="1" dirty="0">
                <a:solidFill>
                  <a:srgbClr val="2F2B20"/>
                </a:solidFill>
              </a:rPr>
              <a:t>κανένα ή περισσότερα a</a:t>
            </a:r>
            <a:r>
              <a:rPr lang="el-GR" sz="2400" dirty="0">
                <a:solidFill>
                  <a:srgbClr val="2F2B20"/>
                </a:solidFill>
              </a:rPr>
              <a:t>", μπορούμε να χρησιμοποιήσουμε το </a:t>
            </a:r>
            <a:r>
              <a:rPr lang="el-GR" sz="2400" b="1" dirty="0" err="1">
                <a:solidFill>
                  <a:srgbClr val="2F2B20"/>
                </a:solidFill>
              </a:rPr>
              <a:t>aa</a:t>
            </a:r>
            <a:r>
              <a:rPr lang="el-GR" sz="2400" b="1" dirty="0">
                <a:solidFill>
                  <a:srgbClr val="2F2B20"/>
                </a:solidFill>
              </a:rPr>
              <a:t>*</a:t>
            </a:r>
            <a:r>
              <a:rPr lang="el-GR" sz="2400" dirty="0">
                <a:solidFill>
                  <a:srgbClr val="2F2B20"/>
                </a:solidFill>
              </a:rPr>
              <a:t> (ή </a:t>
            </a:r>
            <a:r>
              <a:rPr lang="el-GR" sz="2400" b="1" dirty="0">
                <a:solidFill>
                  <a:srgbClr val="2F2B20"/>
                </a:solidFill>
              </a:rPr>
              <a:t>ισοδύναμα, a*a</a:t>
            </a:r>
            <a:r>
              <a:rPr lang="el-GR" sz="2400" dirty="0">
                <a:solidFill>
                  <a:srgbClr val="2F2B20"/>
                </a:solidFill>
              </a:rPr>
              <a:t>) για να γράψουμε "</a:t>
            </a:r>
            <a:r>
              <a:rPr lang="el-GR" sz="2400" b="1" dirty="0">
                <a:solidFill>
                  <a:srgbClr val="2F2B20"/>
                </a:solidFill>
              </a:rPr>
              <a:t>ένα ή περισσότερα a</a:t>
            </a:r>
            <a:r>
              <a:rPr lang="el-GR" sz="2400" dirty="0">
                <a:solidFill>
                  <a:srgbClr val="2F2B20"/>
                </a:solidFill>
              </a:rPr>
              <a:t>" 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Ομοίως, για να περιγράψουμε "</a:t>
            </a:r>
            <a:r>
              <a:rPr lang="el-GR" sz="2400" b="1" dirty="0">
                <a:solidFill>
                  <a:srgbClr val="2F2B20"/>
                </a:solidFill>
              </a:rPr>
              <a:t>ένα ή περισσότερα ab</a:t>
            </a:r>
            <a:r>
              <a:rPr lang="el-GR" sz="2400" dirty="0">
                <a:solidFill>
                  <a:srgbClr val="2F2B20"/>
                </a:solidFill>
              </a:rPr>
              <a:t>", δηλαδή, </a:t>
            </a:r>
            <a:r>
              <a:rPr lang="el-GR" sz="2400" b="1" dirty="0">
                <a:solidFill>
                  <a:srgbClr val="2F2B20"/>
                </a:solidFill>
              </a:rPr>
              <a:t>{ab, </a:t>
            </a:r>
            <a:r>
              <a:rPr lang="el-GR" sz="2400" b="1" dirty="0" err="1">
                <a:solidFill>
                  <a:srgbClr val="2F2B20"/>
                </a:solidFill>
              </a:rPr>
              <a:t>abab</a:t>
            </a:r>
            <a:r>
              <a:rPr lang="el-GR" sz="2400" b="1" dirty="0">
                <a:solidFill>
                  <a:srgbClr val="2F2B20"/>
                </a:solidFill>
              </a:rPr>
              <a:t>, </a:t>
            </a:r>
            <a:r>
              <a:rPr lang="el-GR" sz="2400" b="1" dirty="0" err="1">
                <a:solidFill>
                  <a:srgbClr val="2F2B20"/>
                </a:solidFill>
              </a:rPr>
              <a:t>ababab</a:t>
            </a:r>
            <a:r>
              <a:rPr lang="el-GR" sz="2400" b="1" dirty="0">
                <a:solidFill>
                  <a:srgbClr val="2F2B20"/>
                </a:solidFill>
              </a:rPr>
              <a:t>, ...}</a:t>
            </a:r>
            <a:r>
              <a:rPr lang="el-GR" sz="2400" dirty="0">
                <a:solidFill>
                  <a:srgbClr val="2F2B20"/>
                </a:solidFill>
              </a:rPr>
              <a:t>, γράφουμε </a:t>
            </a:r>
            <a:r>
              <a:rPr lang="el-GR" sz="2400" b="1" dirty="0">
                <a:solidFill>
                  <a:srgbClr val="2F2B20"/>
                </a:solidFill>
              </a:rPr>
              <a:t>ab(ab)*</a:t>
            </a:r>
            <a:endParaRPr lang="el-GR" sz="2400" dirty="0">
              <a:solidFill>
                <a:srgbClr val="2F2B2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Κανένα ή ένα</a:t>
            </a:r>
            <a:endParaRPr lang="el-GR" sz="2400" dirty="0">
              <a:solidFill>
                <a:srgbClr val="2F2B20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Μπορούμε να περιγράψουμε ένα ή κανένα </a:t>
            </a:r>
            <a:r>
              <a:rPr lang="el-GR" sz="2400" b="1" dirty="0">
                <a:solidFill>
                  <a:srgbClr val="2F2B20"/>
                </a:solidFill>
              </a:rPr>
              <a:t>a</a:t>
            </a:r>
            <a:r>
              <a:rPr lang="el-GR" sz="2400" dirty="0">
                <a:solidFill>
                  <a:srgbClr val="2F2B20"/>
                </a:solidFill>
              </a:rPr>
              <a:t> ως </a:t>
            </a:r>
            <a:r>
              <a:rPr lang="el-GR" sz="2400" b="1" dirty="0">
                <a:solidFill>
                  <a:srgbClr val="2F2B20"/>
                </a:solidFill>
              </a:rPr>
              <a:t>(</a:t>
            </a:r>
            <a:r>
              <a:rPr lang="el-GR" sz="2400" b="1" dirty="0" err="1">
                <a:solidFill>
                  <a:srgbClr val="2F2B20"/>
                </a:solidFill>
              </a:rPr>
              <a:t>a+ε</a:t>
            </a:r>
            <a:r>
              <a:rPr lang="el-GR" sz="2400" b="1" dirty="0">
                <a:solidFill>
                  <a:srgbClr val="2F2B20"/>
                </a:solidFill>
              </a:rPr>
              <a:t>)</a:t>
            </a:r>
            <a:endParaRPr lang="el-GR" sz="24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Δημιουργώντας Κανονικές Εκφράσεις (3/4)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Οποιαδήποτε συμβολοσειρά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Για να περιγράψουμε οποιαδήποτε συμβολοσειρά </a:t>
            </a:r>
          </a:p>
          <a:p>
            <a:pPr marL="914400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(</a:t>
            </a:r>
            <a:r>
              <a:rPr lang="el-GR" sz="2400" b="1" dirty="0">
                <a:solidFill>
                  <a:srgbClr val="2F2B20"/>
                </a:solidFill>
              </a:rPr>
              <a:t>με Σ = {a, b, c}</a:t>
            </a:r>
            <a:r>
              <a:rPr lang="el-GR" sz="2400" dirty="0">
                <a:solidFill>
                  <a:srgbClr val="2F2B20"/>
                </a:solidFill>
              </a:rPr>
              <a:t>), χρησιμοποιούμε την έκφραση (</a:t>
            </a:r>
            <a:r>
              <a:rPr lang="el-GR" sz="2400" b="1" dirty="0" err="1">
                <a:solidFill>
                  <a:srgbClr val="2F2B20"/>
                </a:solidFill>
              </a:rPr>
              <a:t>a+b+c</a:t>
            </a:r>
            <a:r>
              <a:rPr lang="el-GR" sz="2400" b="1" dirty="0">
                <a:solidFill>
                  <a:srgbClr val="2F2B20"/>
                </a:solidFill>
              </a:rPr>
              <a:t>)*</a:t>
            </a:r>
          </a:p>
          <a:p>
            <a:pPr marL="457200" lvl="1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l-GR" sz="2400" b="1" dirty="0">
                <a:solidFill>
                  <a:srgbClr val="2F2B20"/>
                </a:solidFill>
              </a:rPr>
              <a:t>Οποιαδήποτε μη κενή συμβολοσειρά.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Αυτό μπορεί να γραφεί σαν οποιοδήποτε σύμβολο του Σ ακολουθούμενο από οποιαδήποτε συμβολοσειρά: </a:t>
            </a:r>
            <a:r>
              <a:rPr lang="el-GR" sz="2400" b="1" dirty="0">
                <a:solidFill>
                  <a:srgbClr val="2F2B20"/>
                </a:solidFill>
              </a:rPr>
              <a:t>(</a:t>
            </a:r>
            <a:r>
              <a:rPr lang="el-GR" sz="2400" b="1" dirty="0" err="1">
                <a:solidFill>
                  <a:srgbClr val="2F2B20"/>
                </a:solidFill>
              </a:rPr>
              <a:t>a+b+c</a:t>
            </a:r>
            <a:r>
              <a:rPr lang="el-GR" sz="2400" b="1" dirty="0">
                <a:solidFill>
                  <a:srgbClr val="2F2B20"/>
                </a:solidFill>
              </a:rPr>
              <a:t>)(</a:t>
            </a:r>
            <a:r>
              <a:rPr lang="el-GR" sz="2400" b="1" dirty="0" err="1">
                <a:solidFill>
                  <a:srgbClr val="2F2B20"/>
                </a:solidFill>
              </a:rPr>
              <a:t>a+b+c</a:t>
            </a:r>
            <a:r>
              <a:rPr lang="el-GR" sz="2400" b="1" dirty="0">
                <a:solidFill>
                  <a:srgbClr val="2F2B20"/>
                </a:solidFill>
              </a:rPr>
              <a:t>)*</a:t>
            </a:r>
          </a:p>
        </p:txBody>
      </p:sp>
    </p:spTree>
    <p:extLst>
      <p:ext uri="{BB962C8B-B14F-4D97-AF65-F5344CB8AC3E}">
        <p14:creationId xmlns:p14="http://schemas.microsoft.com/office/powerpoint/2010/main" val="23676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Δημιουργώντας Κανονικές Εκφράσεις (4/4)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0" lvl="1" indent="0" defTabSz="1042782">
              <a:spcBef>
                <a:spcPct val="20000"/>
              </a:spcBef>
              <a:buClr>
                <a:srgbClr val="9CBEBD"/>
              </a:buClr>
              <a:buNone/>
            </a:pPr>
            <a:r>
              <a:rPr lang="el-GR" sz="2400" b="1" dirty="0">
                <a:solidFill>
                  <a:srgbClr val="2F2B20"/>
                </a:solidFill>
              </a:rPr>
              <a:t>Οποιαδήποτε συμβολοσειρά δεν περιέχει....</a:t>
            </a:r>
          </a:p>
          <a:p>
            <a:pPr marL="729947" lvl="1" indent="-260695" defTabSz="1042782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400" dirty="0">
                <a:solidFill>
                  <a:srgbClr val="2F2B20"/>
                </a:solidFill>
              </a:rPr>
              <a:t>Για να περιγράψουμε οποιαδήποτε συμβολοσειρά δεν περιέχει το a (</a:t>
            </a:r>
            <a:r>
              <a:rPr lang="el-GR" sz="2400" b="1" dirty="0">
                <a:solidFill>
                  <a:srgbClr val="2F2B20"/>
                </a:solidFill>
              </a:rPr>
              <a:t>με Σ= {a, b, c}</a:t>
            </a:r>
            <a:r>
              <a:rPr lang="el-GR" sz="2400" dirty="0">
                <a:solidFill>
                  <a:srgbClr val="2F2B20"/>
                </a:solidFill>
              </a:rPr>
              <a:t>), χρησιμοποιούμε την έκφραση </a:t>
            </a:r>
            <a:r>
              <a:rPr lang="el-GR" sz="2400" b="1" dirty="0">
                <a:solidFill>
                  <a:srgbClr val="2F2B20"/>
                </a:solidFill>
              </a:rPr>
              <a:t>(</a:t>
            </a:r>
            <a:r>
              <a:rPr lang="el-GR" sz="2400" b="1" dirty="0" err="1">
                <a:solidFill>
                  <a:srgbClr val="2F2B20"/>
                </a:solidFill>
              </a:rPr>
              <a:t>b+c</a:t>
            </a:r>
            <a:r>
              <a:rPr lang="el-GR" sz="2400" b="1" dirty="0">
                <a:solidFill>
                  <a:srgbClr val="2F2B20"/>
                </a:solidFill>
              </a:rPr>
              <a:t>)*</a:t>
            </a:r>
          </a:p>
          <a:p>
            <a:pPr marL="0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400" b="1" dirty="0">
                <a:solidFill>
                  <a:srgbClr val="2F2B20"/>
                </a:solidFill>
              </a:rPr>
              <a:t>Οποιαδήποτε συμβολοσειρά περιέχει ακριβώς ένα...</a:t>
            </a:r>
          </a:p>
          <a:p>
            <a:pPr marL="746125" lvl="0" indent="-228600" defTabSz="1042782">
              <a:spcBef>
                <a:spcPct val="20000"/>
              </a:spcBef>
            </a:pPr>
            <a:r>
              <a:rPr lang="el-GR" sz="2400" dirty="0">
                <a:solidFill>
                  <a:srgbClr val="2F2B20"/>
                </a:solidFill>
              </a:rPr>
              <a:t>Για να περιγράψουμε οποιαδήποτε συμβολοσειρά περιέχει ακριβώς ένα a, τοποθετούμε "</a:t>
            </a:r>
            <a:r>
              <a:rPr lang="el-GR" sz="2400" b="1" dirty="0">
                <a:solidFill>
                  <a:srgbClr val="2F2B20"/>
                </a:solidFill>
              </a:rPr>
              <a:t>οποιαδήποτε συμβολοσειρά δεν περιέχει ένα a</a:t>
            </a:r>
            <a:r>
              <a:rPr lang="el-GR" sz="2400" dirty="0">
                <a:solidFill>
                  <a:srgbClr val="2F2B20"/>
                </a:solidFill>
              </a:rPr>
              <a:t>", σε κάθε μεριά του a, με αυτόν τον τρόπο: </a:t>
            </a:r>
            <a:r>
              <a:rPr lang="el-GR" sz="2400" b="1" dirty="0">
                <a:solidFill>
                  <a:srgbClr val="2F2B20"/>
                </a:solidFill>
              </a:rPr>
              <a:t>(</a:t>
            </a:r>
            <a:r>
              <a:rPr lang="el-GR" sz="2400" b="1" dirty="0" err="1">
                <a:solidFill>
                  <a:srgbClr val="2F2B20"/>
                </a:solidFill>
              </a:rPr>
              <a:t>b+c</a:t>
            </a:r>
            <a:r>
              <a:rPr lang="el-GR" sz="2400" b="1" dirty="0">
                <a:solidFill>
                  <a:srgbClr val="2F2B20"/>
                </a:solidFill>
              </a:rPr>
              <a:t>)*a(</a:t>
            </a:r>
            <a:r>
              <a:rPr lang="el-GR" sz="2400" b="1" dirty="0" err="1">
                <a:solidFill>
                  <a:srgbClr val="2F2B20"/>
                </a:solidFill>
              </a:rPr>
              <a:t>b+c</a:t>
            </a:r>
            <a:r>
              <a:rPr lang="el-GR" sz="2400" b="1" dirty="0">
                <a:solidFill>
                  <a:srgbClr val="2F2B20"/>
                </a:solidFill>
              </a:rPr>
              <a:t>)*</a:t>
            </a:r>
            <a:endParaRPr lang="el-GR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Παραδείγματα Κανονικών Εκφράσεων (</a:t>
            </a:r>
            <a:r>
              <a:rPr lang="el-GR" sz="3200" dirty="0" smtClean="0"/>
              <a:t>1/</a:t>
            </a:r>
            <a:r>
              <a:rPr lang="en-US" sz="3200" dirty="0" smtClean="0"/>
              <a:t>4</a:t>
            </a:r>
            <a:r>
              <a:rPr lang="el-GR" sz="32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391043" lvl="0" indent="-260695" defTabSz="1042782">
              <a:spcBef>
                <a:spcPct val="20000"/>
              </a:spcBef>
            </a:pPr>
            <a:r>
              <a:rPr lang="el-GR" sz="2800" dirty="0">
                <a:solidFill>
                  <a:srgbClr val="2F2B20"/>
                </a:solidFill>
              </a:rPr>
              <a:t>Δημιουργήστε τις κανονικές εκφράσεις για τις παρακάτω γλώσσες στο αλφάβητο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800" b="1" dirty="0">
                <a:solidFill>
                  <a:srgbClr val="2F2B20"/>
                </a:solidFill>
              </a:rPr>
              <a:t>Σ</a:t>
            </a:r>
            <a:r>
              <a:rPr lang="en-US" sz="2800" b="1" dirty="0">
                <a:solidFill>
                  <a:srgbClr val="2F2B20"/>
                </a:solidFill>
              </a:rPr>
              <a:t>= {a, b, c}</a:t>
            </a:r>
          </a:p>
          <a:p>
            <a:pPr marL="130348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800" b="1" dirty="0">
                <a:solidFill>
                  <a:srgbClr val="2F2B20"/>
                </a:solidFill>
              </a:rPr>
              <a:t>Όλες οι συμβολοσειρές που περιέχουν ακριβώς ένα a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</a:rPr>
              <a:t>(</a:t>
            </a:r>
            <a:r>
              <a:rPr lang="en-US" sz="2800" dirty="0" err="1">
                <a:solidFill>
                  <a:srgbClr val="2F2B20"/>
                </a:solidFill>
              </a:rPr>
              <a:t>b+c</a:t>
            </a:r>
            <a:r>
              <a:rPr lang="en-US" sz="2800" dirty="0">
                <a:solidFill>
                  <a:srgbClr val="2F2B20"/>
                </a:solidFill>
              </a:rPr>
              <a:t>)*a(</a:t>
            </a:r>
            <a:r>
              <a:rPr lang="en-US" sz="2800" dirty="0" err="1">
                <a:solidFill>
                  <a:srgbClr val="2F2B20"/>
                </a:solidFill>
              </a:rPr>
              <a:t>b+c</a:t>
            </a:r>
            <a:r>
              <a:rPr lang="en-US" sz="2800" dirty="0">
                <a:solidFill>
                  <a:srgbClr val="2F2B20"/>
                </a:solidFill>
              </a:rPr>
              <a:t>)*</a:t>
            </a:r>
            <a:endParaRPr lang="en-US" sz="25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Παραδείγματα Κανονικών Εκφράσεων (</a:t>
            </a:r>
            <a:r>
              <a:rPr lang="el-GR" sz="3200" dirty="0" smtClean="0"/>
              <a:t>2/</a:t>
            </a:r>
            <a:r>
              <a:rPr lang="en-US" sz="3200" dirty="0" smtClean="0"/>
              <a:t>4</a:t>
            </a:r>
            <a:r>
              <a:rPr lang="el-GR" sz="32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391043" lvl="0" indent="-260695" defTabSz="1042782">
              <a:spcBef>
                <a:spcPct val="20000"/>
              </a:spcBef>
            </a:pPr>
            <a:r>
              <a:rPr lang="el-GR" sz="2000" dirty="0">
                <a:solidFill>
                  <a:srgbClr val="2F2B20"/>
                </a:solidFill>
              </a:rPr>
              <a:t>Δημιουργήστε τις κανονικές εκφράσεις για τις παρακάτω γλώσσες στο αλφάβητο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000" b="1" dirty="0">
                <a:solidFill>
                  <a:srgbClr val="2F2B20"/>
                </a:solidFill>
              </a:rPr>
              <a:t>Σ</a:t>
            </a:r>
            <a:r>
              <a:rPr lang="en-US" sz="2000" b="1" dirty="0">
                <a:solidFill>
                  <a:srgbClr val="2F2B20"/>
                </a:solidFill>
              </a:rPr>
              <a:t>= {a, b, c}</a:t>
            </a:r>
          </a:p>
          <a:p>
            <a:pPr marL="130348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000" b="1" dirty="0">
                <a:solidFill>
                  <a:srgbClr val="2F2B20"/>
                </a:solidFill>
              </a:rPr>
              <a:t>Όλες οι συμβολοσειρές που δεν περιέχουν περισσότερα από τρία a.</a:t>
            </a:r>
          </a:p>
          <a:p>
            <a:pPr marL="391043" lvl="0" indent="-260695" defTabSz="1042782">
              <a:spcBef>
                <a:spcPct val="20000"/>
              </a:spcBef>
            </a:pPr>
            <a:r>
              <a:rPr lang="el-GR" sz="2000" dirty="0">
                <a:solidFill>
                  <a:srgbClr val="2F2B20"/>
                </a:solidFill>
              </a:rPr>
              <a:t>Μπορούμε να περιγράψουμε την συμβολοσειρά που περιέχει μηδέν, ένα, δύο ή τρία a (και τίποτα άλλο) ως εξής</a:t>
            </a:r>
          </a:p>
          <a:p>
            <a:pPr marL="130348" lvl="0" indent="0" algn="ctr" defTabSz="1042782">
              <a:spcBef>
                <a:spcPct val="20000"/>
              </a:spcBef>
              <a:buNone/>
            </a:pPr>
            <a:r>
              <a:rPr lang="pt-BR" sz="2000" b="1" dirty="0">
                <a:solidFill>
                  <a:srgbClr val="2F2B20"/>
                </a:solidFill>
              </a:rPr>
              <a:t>(ε+a)(ε +a)(ε +a)</a:t>
            </a:r>
          </a:p>
          <a:p>
            <a:pPr marL="391043" lvl="0" indent="-260695" defTabSz="1042782">
              <a:spcBef>
                <a:spcPct val="20000"/>
              </a:spcBef>
            </a:pPr>
            <a:r>
              <a:rPr lang="el-GR" sz="2000" dirty="0">
                <a:solidFill>
                  <a:srgbClr val="2F2B20"/>
                </a:solidFill>
              </a:rPr>
              <a:t>Τώρα θέλουμε να συμπεριλάβουμε συμβολοσειρές που δεν περιέχουν a όπου βρίσκονται τα </a:t>
            </a:r>
            <a:r>
              <a:rPr lang="en-US" sz="2000" dirty="0">
                <a:solidFill>
                  <a:srgbClr val="2F2B20"/>
                </a:solidFill>
              </a:rPr>
              <a:t>X:</a:t>
            </a:r>
          </a:p>
          <a:p>
            <a:pPr marL="130348" lvl="0" indent="0" algn="ctr" defTabSz="1042782">
              <a:spcBef>
                <a:spcPct val="20000"/>
              </a:spcBef>
              <a:buNone/>
            </a:pPr>
            <a:r>
              <a:rPr lang="en-US" sz="2000" b="1" dirty="0">
                <a:solidFill>
                  <a:srgbClr val="2F2B20"/>
                </a:solidFill>
              </a:rPr>
              <a:t>X(</a:t>
            </a:r>
            <a:r>
              <a:rPr lang="el-GR" sz="2000" b="1" dirty="0">
                <a:solidFill>
                  <a:srgbClr val="2F2B20"/>
                </a:solidFill>
              </a:rPr>
              <a:t>ε+</a:t>
            </a:r>
            <a:r>
              <a:rPr lang="en-US" sz="2000" b="1" dirty="0">
                <a:solidFill>
                  <a:srgbClr val="2F2B20"/>
                </a:solidFill>
              </a:rPr>
              <a:t>a)X(</a:t>
            </a:r>
            <a:r>
              <a:rPr lang="el-GR" sz="2000" b="1" dirty="0">
                <a:solidFill>
                  <a:srgbClr val="2F2B20"/>
                </a:solidFill>
              </a:rPr>
              <a:t>ε+</a:t>
            </a:r>
            <a:r>
              <a:rPr lang="en-US" sz="2000" b="1" dirty="0">
                <a:solidFill>
                  <a:srgbClr val="2F2B20"/>
                </a:solidFill>
              </a:rPr>
              <a:t>a)X(</a:t>
            </a:r>
            <a:r>
              <a:rPr lang="el-GR" sz="2000" b="1" dirty="0">
                <a:solidFill>
                  <a:srgbClr val="2F2B20"/>
                </a:solidFill>
              </a:rPr>
              <a:t>ε+</a:t>
            </a:r>
            <a:r>
              <a:rPr lang="en-US" sz="2000" b="1" dirty="0">
                <a:solidFill>
                  <a:srgbClr val="2F2B20"/>
                </a:solidFill>
              </a:rPr>
              <a:t>a)X</a:t>
            </a:r>
          </a:p>
          <a:p>
            <a:pPr marL="391043" lvl="0" indent="-260695" defTabSz="1042782">
              <a:spcBef>
                <a:spcPct val="20000"/>
              </a:spcBef>
            </a:pPr>
            <a:r>
              <a:rPr lang="el-GR" sz="2000" dirty="0">
                <a:solidFill>
                  <a:srgbClr val="2F2B20"/>
                </a:solidFill>
              </a:rPr>
              <a:t>έτσι τοποθετούμε όπου Χ το (</a:t>
            </a:r>
            <a:r>
              <a:rPr lang="el-GR" sz="2000" dirty="0" err="1">
                <a:solidFill>
                  <a:srgbClr val="2F2B20"/>
                </a:solidFill>
              </a:rPr>
              <a:t>b+c</a:t>
            </a:r>
            <a:r>
              <a:rPr lang="el-GR" sz="2000" dirty="0">
                <a:solidFill>
                  <a:srgbClr val="2F2B20"/>
                </a:solidFill>
              </a:rPr>
              <a:t>)* :</a:t>
            </a:r>
          </a:p>
          <a:p>
            <a:pPr marL="130348" lvl="0" indent="0" algn="ctr" defTabSz="1042782">
              <a:spcBef>
                <a:spcPct val="20000"/>
              </a:spcBef>
              <a:buNone/>
            </a:pPr>
            <a:r>
              <a:rPr lang="pt-BR" sz="2000" b="1" dirty="0">
                <a:solidFill>
                  <a:srgbClr val="2F2B20"/>
                </a:solidFill>
              </a:rPr>
              <a:t>(b+c)*(ε +a)(b+c)*(ε +a)(b+c)*(ε +a)(b+c)*</a:t>
            </a:r>
            <a:endParaRPr lang="en-US" sz="20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Παραδείγματα Κανονικών Εκφράσεων </a:t>
            </a:r>
            <a:r>
              <a:rPr lang="el-GR" sz="3200" dirty="0" smtClean="0"/>
              <a:t>(</a:t>
            </a:r>
            <a:r>
              <a:rPr lang="en-US" sz="3200" dirty="0" smtClean="0"/>
              <a:t>3</a:t>
            </a:r>
            <a:r>
              <a:rPr lang="el-GR" sz="3200" dirty="0" smtClean="0"/>
              <a:t>/</a:t>
            </a:r>
            <a:r>
              <a:rPr lang="en-US" sz="3200" dirty="0" smtClean="0"/>
              <a:t>4</a:t>
            </a:r>
            <a:r>
              <a:rPr lang="el-GR" sz="32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130348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b="1" dirty="0">
                <a:solidFill>
                  <a:srgbClr val="2F2B20"/>
                </a:solidFill>
              </a:rPr>
              <a:t>Τελικά, αντικαθιστώντας τα X με (a+b+c)* έχουμε την λύση: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dirty="0">
                <a:solidFill>
                  <a:srgbClr val="2F2B20"/>
                </a:solidFill>
              </a:rPr>
              <a:t>(a+b+c)*a(a+b+c)*b(a+b+c)*c(a+b+c)* +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dirty="0">
                <a:solidFill>
                  <a:srgbClr val="2F2B20"/>
                </a:solidFill>
              </a:rPr>
              <a:t>(a+b+c)*a(a+b+c)*c(a+b+c)*b(a+b+c)* +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dirty="0">
                <a:solidFill>
                  <a:srgbClr val="2F2B20"/>
                </a:solidFill>
              </a:rPr>
              <a:t>(a+b+c)*b(a+b+c)*a(a+b+c)*c(a+b+c)* +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dirty="0">
                <a:solidFill>
                  <a:srgbClr val="2F2B20"/>
                </a:solidFill>
              </a:rPr>
              <a:t>(a+b+c)*b(a+b+c)*c(a+b+c)*a(a+b+c)* +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dirty="0">
                <a:solidFill>
                  <a:srgbClr val="2F2B20"/>
                </a:solidFill>
              </a:rPr>
              <a:t>(a+b+c)*c(a+b+c)*a(a+b+c)*b(a+b+c)* +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pt-BR" sz="2400" dirty="0">
                <a:solidFill>
                  <a:srgbClr val="2F2B20"/>
                </a:solidFill>
              </a:rPr>
              <a:t>(a+b+c)*c(a+b+c)*b(a+b+c)*a(a+b+c)*</a:t>
            </a:r>
            <a:endParaRPr lang="en-US" sz="2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Κανονικές </a:t>
            </a:r>
            <a:r>
              <a:rPr lang="el-GR" sz="2800" dirty="0" smtClean="0"/>
              <a:t>Εκφράσεις</a:t>
            </a:r>
            <a:endParaRPr lang="en-US" sz="2800" dirty="0" smtClean="0"/>
          </a:p>
          <a:p>
            <a:pPr algn="l"/>
            <a:endParaRPr lang="en-US" sz="2800" dirty="0"/>
          </a:p>
          <a:p>
            <a:pPr algn="l"/>
            <a:endParaRPr lang="en-US" sz="1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Παραδείγματα Κανονικών Εκφράσεων </a:t>
            </a:r>
            <a:r>
              <a:rPr lang="el-GR" sz="3200" dirty="0" smtClean="0"/>
              <a:t>(</a:t>
            </a:r>
            <a:r>
              <a:rPr lang="en-US" sz="3200" dirty="0" smtClean="0"/>
              <a:t>4</a:t>
            </a:r>
            <a:r>
              <a:rPr lang="el-GR" sz="3200" dirty="0" smtClean="0"/>
              <a:t>/</a:t>
            </a:r>
            <a:r>
              <a:rPr lang="en-US" sz="3200" dirty="0" smtClean="0"/>
              <a:t>4</a:t>
            </a:r>
            <a:r>
              <a:rPr lang="el-GR" sz="32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130348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b="1" dirty="0">
                <a:solidFill>
                  <a:srgbClr val="2F2B20"/>
                </a:solidFill>
              </a:rPr>
              <a:t>Όλες τις συμβολοσειρές που δεν περιέχουν το a πάνω από δύο φορές συνεχόμενα</a:t>
            </a:r>
          </a:p>
          <a:p>
            <a:pPr marL="391043" lvl="0" indent="-260695" defTabSz="1042782">
              <a:spcBef>
                <a:spcPct val="20000"/>
              </a:spcBef>
            </a:pPr>
            <a:r>
              <a:rPr lang="el-GR" sz="2200" dirty="0">
                <a:solidFill>
                  <a:srgbClr val="2F2B20"/>
                </a:solidFill>
              </a:rPr>
              <a:t>Μπορούμε πολύ εύκολα να δημιουργήσουμε μια έκφραση, που να περιέχει κανένα a, ένα a, ή ένα </a:t>
            </a:r>
            <a:r>
              <a:rPr lang="el-GR" sz="2200" dirty="0" err="1">
                <a:solidFill>
                  <a:srgbClr val="2F2B20"/>
                </a:solidFill>
              </a:rPr>
              <a:t>aa</a:t>
            </a:r>
            <a:r>
              <a:rPr lang="el-GR" sz="2200" dirty="0">
                <a:solidFill>
                  <a:srgbClr val="2F2B20"/>
                </a:solidFill>
              </a:rPr>
              <a:t>:</a:t>
            </a:r>
          </a:p>
          <a:p>
            <a:pPr marL="130348" lvl="0" indent="0" algn="ctr" defTabSz="1042782">
              <a:spcBef>
                <a:spcPct val="20000"/>
              </a:spcBef>
              <a:buNone/>
            </a:pPr>
            <a:r>
              <a:rPr lang="en-US" sz="2200" dirty="0">
                <a:solidFill>
                  <a:srgbClr val="2F2B20"/>
                </a:solidFill>
              </a:rPr>
              <a:t>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)*(</a:t>
            </a:r>
            <a:r>
              <a:rPr lang="el-GR" sz="2200" dirty="0">
                <a:solidFill>
                  <a:srgbClr val="2F2B20"/>
                </a:solidFill>
              </a:rPr>
              <a:t>ε +</a:t>
            </a:r>
            <a:r>
              <a:rPr lang="en-US" sz="2200" dirty="0" err="1">
                <a:solidFill>
                  <a:srgbClr val="2F2B20"/>
                </a:solidFill>
              </a:rPr>
              <a:t>a+aa</a:t>
            </a:r>
            <a:r>
              <a:rPr lang="en-US" sz="2200" dirty="0">
                <a:solidFill>
                  <a:srgbClr val="2F2B20"/>
                </a:solidFill>
              </a:rPr>
              <a:t>)(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)*</a:t>
            </a:r>
          </a:p>
          <a:p>
            <a:pPr marL="391043" lvl="0" indent="-260695" defTabSz="1042782">
              <a:spcBef>
                <a:spcPct val="20000"/>
              </a:spcBef>
            </a:pPr>
            <a:r>
              <a:rPr lang="el-GR" sz="2200" dirty="0">
                <a:solidFill>
                  <a:srgbClr val="2F2B20"/>
                </a:solidFill>
              </a:rPr>
              <a:t>αλλά αν θέλουμε να το επαναλάβουμε, πρέπει να είμαστε σίγουροι ότι έχουμε τουλάχιστον ένα μη-a σύμβολο μεταξύ των επαναλήψεων:</a:t>
            </a:r>
          </a:p>
          <a:p>
            <a:pPr marL="130348" lvl="0" indent="0" algn="ctr" defTabSz="1042782">
              <a:spcBef>
                <a:spcPct val="20000"/>
              </a:spcBef>
              <a:buNone/>
            </a:pPr>
            <a:r>
              <a:rPr lang="en-US" sz="2200" dirty="0">
                <a:solidFill>
                  <a:srgbClr val="2F2B20"/>
                </a:solidFill>
              </a:rPr>
              <a:t>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)*(</a:t>
            </a:r>
            <a:r>
              <a:rPr lang="el-GR" sz="2200" dirty="0">
                <a:solidFill>
                  <a:srgbClr val="2F2B20"/>
                </a:solidFill>
              </a:rPr>
              <a:t>ε+</a:t>
            </a:r>
            <a:r>
              <a:rPr lang="en-US" sz="2200" dirty="0" err="1">
                <a:solidFill>
                  <a:srgbClr val="2F2B20"/>
                </a:solidFill>
              </a:rPr>
              <a:t>a+aa</a:t>
            </a:r>
            <a:r>
              <a:rPr lang="en-US" sz="2200" dirty="0">
                <a:solidFill>
                  <a:srgbClr val="2F2B20"/>
                </a:solidFill>
              </a:rPr>
              <a:t>)(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)*((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)*(</a:t>
            </a:r>
            <a:r>
              <a:rPr lang="el-GR" sz="2200" dirty="0">
                <a:solidFill>
                  <a:srgbClr val="2F2B20"/>
                </a:solidFill>
              </a:rPr>
              <a:t>ε+</a:t>
            </a:r>
            <a:r>
              <a:rPr lang="en-US" sz="2200" dirty="0" err="1">
                <a:solidFill>
                  <a:srgbClr val="2F2B20"/>
                </a:solidFill>
              </a:rPr>
              <a:t>a+aa</a:t>
            </a:r>
            <a:r>
              <a:rPr lang="en-US" sz="2200" dirty="0">
                <a:solidFill>
                  <a:srgbClr val="2F2B20"/>
                </a:solidFill>
              </a:rPr>
              <a:t>)(</a:t>
            </a:r>
            <a:r>
              <a:rPr lang="en-US" sz="2200" dirty="0" err="1">
                <a:solidFill>
                  <a:srgbClr val="2F2B20"/>
                </a:solidFill>
              </a:rPr>
              <a:t>b+c</a:t>
            </a:r>
            <a:r>
              <a:rPr lang="en-US" sz="2200" dirty="0">
                <a:solidFill>
                  <a:srgbClr val="2F2B20"/>
                </a:solidFill>
              </a:rPr>
              <a:t>)*)*</a:t>
            </a:r>
            <a:endParaRPr lang="el-GR" sz="2200" dirty="0">
              <a:solidFill>
                <a:srgbClr val="2F2B20"/>
              </a:solidFill>
            </a:endParaRPr>
          </a:p>
          <a:p>
            <a:pPr marL="130348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endParaRPr lang="el-GR" sz="2200" b="1" dirty="0">
              <a:solidFill>
                <a:srgbClr val="2F2B20"/>
              </a:solidFill>
            </a:endParaRPr>
          </a:p>
          <a:p>
            <a:pPr marL="130348" lvl="0" indent="0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b="1" dirty="0">
                <a:solidFill>
                  <a:srgbClr val="2F2B20"/>
                </a:solidFill>
              </a:rPr>
              <a:t>Όλες τις συμβολοσειρές που περιέχουν το a εις τριπλούν</a:t>
            </a:r>
          </a:p>
          <a:p>
            <a:pPr marL="130348" lvl="0" indent="0" algn="ctr" defTabSz="1042782">
              <a:spcBef>
                <a:spcPct val="20000"/>
              </a:spcBef>
              <a:buClr>
                <a:srgbClr val="A9A57C"/>
              </a:buClr>
              <a:buNone/>
            </a:pPr>
            <a:r>
              <a:rPr lang="en-US" sz="2200" dirty="0">
                <a:solidFill>
                  <a:srgbClr val="2F2B20"/>
                </a:solidFill>
              </a:rPr>
              <a:t>(</a:t>
            </a:r>
            <a:r>
              <a:rPr lang="en-US" sz="2200" dirty="0" err="1">
                <a:solidFill>
                  <a:srgbClr val="2F2B20"/>
                </a:solidFill>
              </a:rPr>
              <a:t>aaa+b+c</a:t>
            </a:r>
            <a:r>
              <a:rPr lang="en-US" sz="2200" dirty="0">
                <a:solidFill>
                  <a:srgbClr val="2F2B20"/>
                </a:solidFill>
              </a:rPr>
              <a:t>)*</a:t>
            </a:r>
            <a:endParaRPr lang="en-US" sz="22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92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Κανονικές Εκφράσεις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675E47"/>
                </a:solidFill>
              </a:rPr>
              <a:t>Κανονικές Εκφράσεις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dirty="0">
                <a:solidFill>
                  <a:srgbClr val="2F2B20"/>
                </a:solidFill>
              </a:rPr>
              <a:t>Στοιχειώδεις Κανονικές Εκφράσεις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Κανονικές </a:t>
            </a:r>
            <a:r>
              <a:rPr lang="el-GR" sz="2800" dirty="0">
                <a:solidFill>
                  <a:srgbClr val="2F2B20"/>
                </a:solidFill>
              </a:rPr>
              <a:t>Εκφράσεις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Γλώσσες </a:t>
            </a:r>
            <a:r>
              <a:rPr lang="el-GR" sz="2800" dirty="0">
                <a:solidFill>
                  <a:srgbClr val="2F2B20"/>
                </a:solidFill>
              </a:rPr>
              <a:t>που περιγράφονται από Κανονικές Εκφράσεις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Δημιουργία </a:t>
            </a:r>
            <a:r>
              <a:rPr lang="el-GR" sz="2800" dirty="0">
                <a:solidFill>
                  <a:srgbClr val="2F2B20"/>
                </a:solidFill>
              </a:rPr>
              <a:t>Κανονικών Εκφράσεων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Παραδείγματα </a:t>
            </a:r>
            <a:r>
              <a:rPr lang="el-GR" sz="2800" dirty="0">
                <a:solidFill>
                  <a:srgbClr val="2F2B20"/>
                </a:solidFill>
              </a:rPr>
              <a:t>Κανονικών Εκφράσεων</a:t>
            </a:r>
            <a:endParaRPr lang="el-GR" sz="2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Στοιχειώδης Κανονικές Εκφράσεις (1/3)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</a:pPr>
            <a:r>
              <a:rPr lang="el-GR" sz="2800" b="1" dirty="0">
                <a:solidFill>
                  <a:srgbClr val="2F2B20"/>
                </a:solidFill>
              </a:rPr>
              <a:t>Μία κανονική έκφραση </a:t>
            </a:r>
            <a:r>
              <a:rPr lang="el-GR" sz="2800" dirty="0">
                <a:solidFill>
                  <a:srgbClr val="2F2B20"/>
                </a:solidFill>
              </a:rPr>
              <a:t>χρησιμοποιείται για να περιγράψει </a:t>
            </a:r>
            <a:r>
              <a:rPr lang="el-GR" sz="2800" b="1" dirty="0">
                <a:solidFill>
                  <a:srgbClr val="2F2B20"/>
                </a:solidFill>
              </a:rPr>
              <a:t>μία κανονική γλώσσα </a:t>
            </a:r>
          </a:p>
          <a:p>
            <a:pPr marL="457200" lvl="0" indent="-457200">
              <a:spcBef>
                <a:spcPts val="0"/>
              </a:spcBef>
            </a:pPr>
            <a:r>
              <a:rPr lang="el-GR" sz="2800" b="1" dirty="0">
                <a:solidFill>
                  <a:srgbClr val="2F2B20"/>
                </a:solidFill>
              </a:rPr>
              <a:t>Η κανονική έκφραση </a:t>
            </a:r>
            <a:r>
              <a:rPr lang="el-GR" sz="2800" dirty="0">
                <a:solidFill>
                  <a:srgbClr val="2F2B20"/>
                </a:solidFill>
              </a:rPr>
              <a:t>αναπαριστά ένα </a:t>
            </a:r>
            <a:r>
              <a:rPr lang="el-GR" sz="2800" b="1" dirty="0">
                <a:solidFill>
                  <a:srgbClr val="2F2B20"/>
                </a:solidFill>
              </a:rPr>
              <a:t>"μοντέλο"</a:t>
            </a:r>
            <a:r>
              <a:rPr lang="el-GR" sz="2800" dirty="0">
                <a:solidFill>
                  <a:srgbClr val="2F2B20"/>
                </a:solidFill>
              </a:rPr>
              <a:t>: συμβολοσειρές που ταιριάζουν σ’ αυτό το μοντέλο ανήκουν στην γλώσσα, που αυτό περιγράφει, όσες δεν ταιριάζουν, δεν ανήκουν στην γλώσσα αυτή</a:t>
            </a:r>
          </a:p>
          <a:p>
            <a:pPr marL="457200" lvl="0" indent="-45720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Οι συμβολοσειρές αναφέρονται σε κάποιο αλφάβητο </a:t>
            </a:r>
            <a:r>
              <a:rPr lang="el-GR" sz="2800" b="1" dirty="0">
                <a:solidFill>
                  <a:srgbClr val="2F2B20"/>
                </a:solidFill>
              </a:rPr>
              <a:t>Σ</a:t>
            </a:r>
            <a:endParaRPr lang="el-GR" sz="2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Στοιχειώδης Κανονικές Εκφράσεις (2/3)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800" b="1" dirty="0">
                <a:solidFill>
                  <a:srgbClr val="2F2B20"/>
                </a:solidFill>
              </a:rPr>
              <a:t>Τονίζεται: </a:t>
            </a:r>
            <a:r>
              <a:rPr lang="el-GR" sz="2800" dirty="0">
                <a:solidFill>
                  <a:srgbClr val="2F2B20"/>
                </a:solidFill>
              </a:rPr>
              <a:t>Τα παρακάτω αποτελούν </a:t>
            </a:r>
            <a:r>
              <a:rPr lang="el-GR" sz="2800" b="1" dirty="0">
                <a:solidFill>
                  <a:srgbClr val="2F2B20"/>
                </a:solidFill>
              </a:rPr>
              <a:t>στοιχειώδης κανονικές εκφράσεις</a:t>
            </a:r>
            <a:r>
              <a:rPr lang="el-GR" sz="2800" dirty="0">
                <a:solidFill>
                  <a:srgbClr val="2F2B20"/>
                </a:solidFill>
              </a:rPr>
              <a:t>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dirty="0">
                <a:solidFill>
                  <a:srgbClr val="2F2B20"/>
                </a:solidFill>
              </a:rPr>
              <a:t>• </a:t>
            </a:r>
            <a:r>
              <a:rPr lang="el-GR" b="1" dirty="0">
                <a:solidFill>
                  <a:srgbClr val="2F2B20"/>
                </a:solidFill>
              </a:rPr>
              <a:t>x</a:t>
            </a:r>
            <a:r>
              <a:rPr lang="el-GR" dirty="0">
                <a:solidFill>
                  <a:srgbClr val="2F2B20"/>
                </a:solidFill>
              </a:rPr>
              <a:t>, για κάθε </a:t>
            </a:r>
            <a:r>
              <a:rPr lang="el-GR" b="1" dirty="0">
                <a:solidFill>
                  <a:srgbClr val="2F2B20"/>
                </a:solidFill>
              </a:rPr>
              <a:t>x </a:t>
            </a:r>
            <a:r>
              <a:rPr lang="el-GR" dirty="0">
                <a:solidFill>
                  <a:srgbClr val="2F2B20"/>
                </a:solidFill>
              </a:rPr>
              <a:t>∈ </a:t>
            </a:r>
            <a:r>
              <a:rPr lang="el-GR" b="1" dirty="0">
                <a:solidFill>
                  <a:srgbClr val="2F2B20"/>
                </a:solidFill>
              </a:rPr>
              <a:t>Σ</a:t>
            </a:r>
            <a:r>
              <a:rPr lang="el-GR" dirty="0">
                <a:solidFill>
                  <a:srgbClr val="2F2B20"/>
                </a:solidFill>
              </a:rPr>
              <a:t>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dirty="0">
                <a:solidFill>
                  <a:srgbClr val="2F2B20"/>
                </a:solidFill>
              </a:rPr>
              <a:t>• </a:t>
            </a:r>
            <a:r>
              <a:rPr lang="el-GR" b="1" dirty="0">
                <a:solidFill>
                  <a:srgbClr val="2F2B20"/>
                </a:solidFill>
              </a:rPr>
              <a:t>ε</a:t>
            </a:r>
            <a:r>
              <a:rPr lang="el-GR" dirty="0">
                <a:solidFill>
                  <a:srgbClr val="2F2B20"/>
                </a:solidFill>
              </a:rPr>
              <a:t>, η κενή συμβολοσειρά, και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l-GR" dirty="0">
                <a:solidFill>
                  <a:srgbClr val="2F2B20"/>
                </a:solidFill>
              </a:rPr>
              <a:t>• ∅, παριστάνει την καμία συμβολοσειρά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Έτσι, αν </a:t>
            </a:r>
            <a:r>
              <a:rPr lang="el-GR" sz="2800" b="1" dirty="0">
                <a:solidFill>
                  <a:srgbClr val="2F2B20"/>
                </a:solidFill>
              </a:rPr>
              <a:t>| Σ | = n</a:t>
            </a:r>
            <a:r>
              <a:rPr lang="el-GR" sz="2800" dirty="0">
                <a:solidFill>
                  <a:srgbClr val="2F2B20"/>
                </a:solidFill>
              </a:rPr>
              <a:t>, τότε υπάρχουν </a:t>
            </a:r>
            <a:r>
              <a:rPr lang="el-GR" sz="2800" b="1" dirty="0">
                <a:solidFill>
                  <a:srgbClr val="2F2B20"/>
                </a:solidFill>
              </a:rPr>
              <a:t>n+2 </a:t>
            </a:r>
            <a:r>
              <a:rPr lang="el-GR" sz="2800" dirty="0">
                <a:solidFill>
                  <a:srgbClr val="2F2B20"/>
                </a:solidFill>
              </a:rPr>
              <a:t>στοιχειώδης κανονικές εκφράσεις που ανήκουν σε ένα αλφάβητο </a:t>
            </a:r>
            <a:r>
              <a:rPr lang="el-GR" sz="2800" b="1" dirty="0">
                <a:solidFill>
                  <a:srgbClr val="2F2B20"/>
                </a:solidFill>
              </a:rPr>
              <a:t>Σ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endParaRPr lang="el-GR" sz="2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Στοιχειώδης Κανονικές Εκφράσεις (3/3)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Γλώσσες, που ορίζονται από τις στοιχειώδεις κανονικές εκφράσεις:</a:t>
            </a:r>
          </a:p>
          <a:p>
            <a:pPr marL="288925" lvl="0" indent="-28892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Για κάθε </a:t>
            </a:r>
            <a:r>
              <a:rPr lang="el-GR" sz="2400" b="1" dirty="0">
                <a:solidFill>
                  <a:srgbClr val="2F2B20"/>
                </a:solidFill>
              </a:rPr>
              <a:t>x </a:t>
            </a:r>
            <a:r>
              <a:rPr lang="el-GR" sz="2400" dirty="0">
                <a:solidFill>
                  <a:srgbClr val="2F2B20"/>
                </a:solidFill>
              </a:rPr>
              <a:t>∈ </a:t>
            </a:r>
            <a:r>
              <a:rPr lang="el-GR" sz="2400" b="1" dirty="0">
                <a:solidFill>
                  <a:srgbClr val="2F2B20"/>
                </a:solidFill>
              </a:rPr>
              <a:t>Σ</a:t>
            </a:r>
            <a:r>
              <a:rPr lang="el-GR" sz="2400" dirty="0">
                <a:solidFill>
                  <a:srgbClr val="2F2B20"/>
                </a:solidFill>
              </a:rPr>
              <a:t>, η στοιχειώδης κανονική έκφραση x περιγράφει την γλώσσα </a:t>
            </a:r>
            <a:r>
              <a:rPr lang="el-GR" sz="2400" b="1" dirty="0">
                <a:solidFill>
                  <a:srgbClr val="2F2B20"/>
                </a:solidFill>
              </a:rPr>
              <a:t>{x}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  <a:r>
              <a:rPr lang="el-GR" sz="2400" i="1" dirty="0">
                <a:solidFill>
                  <a:srgbClr val="2F2B20"/>
                </a:solidFill>
              </a:rPr>
              <a:t>(Δηλαδή την γλώσσα που έχει μια μοναδική συμβολοσειρά </a:t>
            </a:r>
            <a:r>
              <a:rPr lang="el-GR" sz="2400" b="1" i="1" dirty="0">
                <a:solidFill>
                  <a:srgbClr val="2F2B20"/>
                </a:solidFill>
              </a:rPr>
              <a:t>"x", </a:t>
            </a:r>
            <a:r>
              <a:rPr lang="el-GR" sz="2400" i="1" dirty="0">
                <a:solidFill>
                  <a:srgbClr val="2F2B20"/>
                </a:solidFill>
              </a:rPr>
              <a:t>που περιέχει ένα μοναδικό σύμβολο, το </a:t>
            </a:r>
            <a:r>
              <a:rPr lang="el-GR" sz="2400" b="1" i="1" dirty="0">
                <a:solidFill>
                  <a:srgbClr val="2F2B20"/>
                </a:solidFill>
              </a:rPr>
              <a:t>'x‘</a:t>
            </a:r>
            <a:r>
              <a:rPr lang="el-GR" sz="2400" i="1" dirty="0">
                <a:solidFill>
                  <a:srgbClr val="2F2B20"/>
                </a:solidFill>
              </a:rPr>
              <a:t>)</a:t>
            </a:r>
          </a:p>
          <a:p>
            <a:pPr marL="288925" lvl="0" indent="-28892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Η στοιχειώδης κανονική έκφραση </a:t>
            </a:r>
            <a:r>
              <a:rPr lang="el-GR" sz="2400" b="1" dirty="0">
                <a:solidFill>
                  <a:srgbClr val="2F2B20"/>
                </a:solidFill>
              </a:rPr>
              <a:t>ε </a:t>
            </a:r>
            <a:r>
              <a:rPr lang="el-GR" sz="2400" dirty="0">
                <a:solidFill>
                  <a:srgbClr val="2F2B20"/>
                </a:solidFill>
              </a:rPr>
              <a:t>περιγράφει την γλώσσα </a:t>
            </a:r>
            <a:r>
              <a:rPr lang="el-GR" sz="2400" b="1" dirty="0">
                <a:solidFill>
                  <a:srgbClr val="2F2B20"/>
                </a:solidFill>
              </a:rPr>
              <a:t>{ε} </a:t>
            </a:r>
            <a:r>
              <a:rPr lang="el-GR" sz="2400" i="1" dirty="0">
                <a:solidFill>
                  <a:srgbClr val="2F2B20"/>
                </a:solidFill>
              </a:rPr>
              <a:t>(Η μοναδική συμβολοσειρά που υπάρχει στη γλώσσα αυτή είναι η κενή συμβολοσειρά)</a:t>
            </a:r>
          </a:p>
          <a:p>
            <a:pPr marL="288925" lvl="0" indent="-288925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Η στοιχειώδης κανονική έκφραση ∅ περιγράφει την γλώσσα </a:t>
            </a:r>
            <a:r>
              <a:rPr lang="el-GR" sz="2400" b="1" dirty="0">
                <a:solidFill>
                  <a:srgbClr val="2F2B20"/>
                </a:solidFill>
              </a:rPr>
              <a:t>{}</a:t>
            </a:r>
            <a:r>
              <a:rPr lang="el-GR" sz="2400" dirty="0">
                <a:solidFill>
                  <a:srgbClr val="2F2B20"/>
                </a:solidFill>
              </a:rPr>
              <a:t> </a:t>
            </a:r>
            <a:r>
              <a:rPr lang="el-GR" sz="2400" i="1" dirty="0">
                <a:solidFill>
                  <a:srgbClr val="2F2B20"/>
                </a:solidFill>
              </a:rPr>
              <a:t>(Κενή γλώσσα, δεν υπάρχουν συμβολοσειρές στην γλώσσα αυτή)</a:t>
            </a:r>
            <a:endParaRPr lang="el-GR" sz="2400" b="1" i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675E47"/>
                </a:solidFill>
              </a:rPr>
              <a:t>Κανονικές Εκφράσεις (1/3)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706216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Κάθε </a:t>
            </a:r>
            <a:r>
              <a:rPr lang="el-GR" sz="2400" b="1" dirty="0">
                <a:solidFill>
                  <a:srgbClr val="2F2B20"/>
                </a:solidFill>
              </a:rPr>
              <a:t>στοιχειώδης κανονική έκφραση </a:t>
            </a:r>
            <a:r>
              <a:rPr lang="el-GR" sz="2400" dirty="0">
                <a:solidFill>
                  <a:srgbClr val="2F2B20"/>
                </a:solidFill>
              </a:rPr>
              <a:t>είναι μία </a:t>
            </a:r>
            <a:r>
              <a:rPr lang="el-GR" sz="2400" b="1" dirty="0">
                <a:solidFill>
                  <a:srgbClr val="2F2B20"/>
                </a:solidFill>
              </a:rPr>
              <a:t>κανονική έκφραση</a:t>
            </a:r>
          </a:p>
          <a:p>
            <a:pPr>
              <a:spcBef>
                <a:spcPts val="0"/>
              </a:spcBef>
            </a:pPr>
            <a:r>
              <a:rPr lang="el-GR" sz="2400" b="1" dirty="0">
                <a:solidFill>
                  <a:srgbClr val="2F2B20"/>
                </a:solidFill>
              </a:rPr>
              <a:t>Τονίζεται: </a:t>
            </a:r>
            <a:r>
              <a:rPr lang="el-GR" sz="2400" dirty="0">
                <a:solidFill>
                  <a:srgbClr val="2F2B20"/>
                </a:solidFill>
              </a:rPr>
              <a:t>Χρησιμοποιώντας τους παρακάτω κανόνες, πεπερασμένου αριθμού φορές, μπορούμε να συνθέσουμε </a:t>
            </a:r>
            <a:r>
              <a:rPr lang="el-GR" sz="2400" b="1" dirty="0">
                <a:solidFill>
                  <a:srgbClr val="2F2B20"/>
                </a:solidFill>
              </a:rPr>
              <a:t>νέες κανονικές εκφράσεις</a:t>
            </a:r>
            <a:r>
              <a:rPr lang="el-GR" sz="2400" dirty="0">
                <a:solidFill>
                  <a:srgbClr val="2F2B20"/>
                </a:solidFill>
              </a:rPr>
              <a:t>:</a:t>
            </a:r>
          </a:p>
          <a:p>
            <a:pPr marL="860425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Αν </a:t>
            </a:r>
            <a:r>
              <a:rPr lang="el-GR" sz="2400" dirty="0">
                <a:solidFill>
                  <a:srgbClr val="2F2B20"/>
                </a:solidFill>
              </a:rPr>
              <a:t>το </a:t>
            </a:r>
            <a:r>
              <a:rPr lang="el-GR" sz="2400" b="1" dirty="0">
                <a:solidFill>
                  <a:srgbClr val="2F2B20"/>
                </a:solidFill>
              </a:rPr>
              <a:t>r </a:t>
            </a:r>
            <a:r>
              <a:rPr lang="el-GR" sz="2400" dirty="0">
                <a:solidFill>
                  <a:srgbClr val="2F2B20"/>
                </a:solidFill>
              </a:rPr>
              <a:t>είναι μία κανονική έκφραση, τότε είναι και η </a:t>
            </a:r>
            <a:r>
              <a:rPr lang="el-GR" sz="2400" b="1" dirty="0">
                <a:solidFill>
                  <a:srgbClr val="2F2B20"/>
                </a:solidFill>
              </a:rPr>
              <a:t>(r)</a:t>
            </a:r>
          </a:p>
          <a:p>
            <a:pPr marL="860425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Αν </a:t>
            </a:r>
            <a:r>
              <a:rPr lang="el-GR" sz="2400" dirty="0">
                <a:solidFill>
                  <a:srgbClr val="2F2B20"/>
                </a:solidFill>
              </a:rPr>
              <a:t>το </a:t>
            </a:r>
            <a:r>
              <a:rPr lang="el-GR" sz="2400" b="1" dirty="0">
                <a:solidFill>
                  <a:srgbClr val="2F2B20"/>
                </a:solidFill>
              </a:rPr>
              <a:t>r </a:t>
            </a:r>
            <a:r>
              <a:rPr lang="el-GR" sz="2400" dirty="0">
                <a:solidFill>
                  <a:srgbClr val="2F2B20"/>
                </a:solidFill>
              </a:rPr>
              <a:t>είναι μία κανονική έκφραση, τότε είναι και η </a:t>
            </a:r>
            <a:r>
              <a:rPr lang="el-GR" sz="2400" b="1" dirty="0">
                <a:solidFill>
                  <a:srgbClr val="2F2B20"/>
                </a:solidFill>
              </a:rPr>
              <a:t>r*</a:t>
            </a:r>
            <a:endParaRPr lang="el-GR" sz="2400" dirty="0">
              <a:solidFill>
                <a:srgbClr val="2F2B20"/>
              </a:solidFill>
            </a:endParaRPr>
          </a:p>
          <a:p>
            <a:pPr marL="860425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Αν </a:t>
            </a:r>
            <a:r>
              <a:rPr lang="el-GR" sz="2400" dirty="0">
                <a:solidFill>
                  <a:srgbClr val="2F2B20"/>
                </a:solidFill>
              </a:rPr>
              <a:t>τα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και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είναι κανονικές εκφράσεις, τότε είναι και η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endParaRPr lang="el-GR" sz="2400" baseline="-25000" dirty="0">
              <a:solidFill>
                <a:srgbClr val="2F2B20"/>
              </a:solidFill>
            </a:endParaRPr>
          </a:p>
          <a:p>
            <a:pPr marL="860425">
              <a:spcBef>
                <a:spcPts val="0"/>
              </a:spcBef>
            </a:pPr>
            <a:r>
              <a:rPr lang="el-GR" sz="2400" dirty="0" smtClean="0">
                <a:solidFill>
                  <a:srgbClr val="2F2B20"/>
                </a:solidFill>
              </a:rPr>
              <a:t>Αν </a:t>
            </a:r>
            <a:r>
              <a:rPr lang="el-GR" sz="2400" dirty="0">
                <a:solidFill>
                  <a:srgbClr val="2F2B20"/>
                </a:solidFill>
              </a:rPr>
              <a:t>τα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και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r>
              <a:rPr lang="el-GR" sz="2400" b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είναι κανονικές εκφράσεις, τότε είναι και η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+r</a:t>
            </a:r>
            <a:r>
              <a:rPr lang="el-GR" sz="2400" b="1" baseline="-25000" dirty="0">
                <a:solidFill>
                  <a:srgbClr val="2F2B20"/>
                </a:solidFill>
              </a:rPr>
              <a:t>2</a:t>
            </a:r>
            <a:endParaRPr lang="el-GR" sz="2400" b="1" i="1" baseline="-25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6959</TotalTime>
  <Words>1649</Words>
  <Application>Microsoft Office PowerPoint</Application>
  <PresentationFormat>Προβολή στην οθόνη (16:10)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Κανονικές Εκφράσεις</vt:lpstr>
      <vt:lpstr>Στοιχειώδης Κανονικές Εκφράσεις (1/3)</vt:lpstr>
      <vt:lpstr>Στοιχειώδης Κανονικές Εκφράσεις (2/3)</vt:lpstr>
      <vt:lpstr>Στοιχειώδης Κανονικές Εκφράσεις (3/3)</vt:lpstr>
      <vt:lpstr>Κανονικές Εκφράσεις (1/3)</vt:lpstr>
      <vt:lpstr>Κανονικές Εκφράσεις (2/3)</vt:lpstr>
      <vt:lpstr>Κανονικές Εκφράσεις (3/3)</vt:lpstr>
      <vt:lpstr>Γλώσσες που περιγράφονται από  κανονικές εκφράσεις</vt:lpstr>
      <vt:lpstr>Δημιουργώντας Κανονικές Εκφράσεις (1/4)</vt:lpstr>
      <vt:lpstr>Δημιουργώντας Κανονικές Εκφράσεις (2/4)</vt:lpstr>
      <vt:lpstr>Δημιουργώντας Κανονικές Εκφράσεις (3/4)</vt:lpstr>
      <vt:lpstr>Δημιουργώντας Κανονικές Εκφράσεις (4/4)</vt:lpstr>
      <vt:lpstr>Παραδείγματα Κανονικών Εκφράσεων (1/4)</vt:lpstr>
      <vt:lpstr>Παραδείγματα Κανονικών Εκφράσεων (2/4)</vt:lpstr>
      <vt:lpstr>Παραδείγματα Κανονικών Εκφράσεων (3/4)</vt:lpstr>
      <vt:lpstr>Παραδείγματα Κανονικών Εκφράσεων (4/4)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281</cp:revision>
  <dcterms:created xsi:type="dcterms:W3CDTF">2012-09-06T09:03:05Z</dcterms:created>
  <dcterms:modified xsi:type="dcterms:W3CDTF">2015-09-20T21:18:01Z</dcterms:modified>
</cp:coreProperties>
</file>