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5" r:id="rId8"/>
    <p:sldId id="296" r:id="rId9"/>
    <p:sldId id="332" r:id="rId10"/>
    <p:sldId id="297" r:id="rId11"/>
    <p:sldId id="333" r:id="rId12"/>
    <p:sldId id="335" r:id="rId13"/>
    <p:sldId id="334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</p:sldIdLst>
  <p:sldSz cx="9144000" cy="5715000" type="screen16x10"/>
  <p:notesSz cx="6858000" cy="9144000"/>
  <p:custDataLst>
    <p:tags r:id="rId6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9309" autoAdjust="0"/>
  </p:normalViewPr>
  <p:slideViewPr>
    <p:cSldViewPr>
      <p:cViewPr varScale="1">
        <p:scale>
          <a:sx n="89" d="100"/>
          <a:sy n="89" d="100"/>
        </p:scale>
        <p:origin x="100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4/12/2015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06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47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55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4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96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82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73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278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636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2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492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592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493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785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169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35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22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1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Περιγραφική Στατιστική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900" dirty="0" smtClean="0">
                <a:solidFill>
                  <a:schemeClr val="bg1"/>
                </a:solidFill>
              </a:rPr>
              <a:t>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Περιγραφική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Στατιστική 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Περιγραφική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Στατιστική Ι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7"/>
    </mc:Choice>
    <mc:Fallback xmlns="">
      <p:transition spd="slow" advTm="1090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6" objId="6"/>
        <p14:stopEvt time="10542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είδος της μεταβλητής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/>
              <a:t> Σ</a:t>
            </a:r>
            <a:r>
              <a:rPr lang="el-GR" altLang="el-GR" sz="2800" dirty="0" smtClean="0"/>
              <a:t>τη </a:t>
            </a:r>
            <a:r>
              <a:rPr lang="el-GR" altLang="el-GR" sz="2800" dirty="0"/>
              <a:t>στατιστική πρακτική αντιμετωπίζουμε ως</a:t>
            </a:r>
            <a:r>
              <a:rPr lang="el-GR" altLang="el-GR" sz="2800" dirty="0" smtClean="0"/>
              <a:t>:</a:t>
            </a:r>
          </a:p>
          <a:p>
            <a:r>
              <a:rPr lang="el-GR" sz="2400" b="1" dirty="0" smtClean="0"/>
              <a:t>συνεχείς: </a:t>
            </a:r>
            <a:r>
              <a:rPr lang="el-GR" sz="2400" dirty="0" smtClean="0"/>
              <a:t>τις </a:t>
            </a:r>
            <a:r>
              <a:rPr lang="el-GR" sz="2400" dirty="0"/>
              <a:t>μεταβλητές οι οποίες μπορούν να πάρουν μεγάλο πλήθος τιμών  </a:t>
            </a:r>
          </a:p>
          <a:p>
            <a:r>
              <a:rPr lang="el-GR" sz="2400" b="1" dirty="0"/>
              <a:t>διακριτές: </a:t>
            </a:r>
            <a:r>
              <a:rPr lang="el-GR" sz="2400" dirty="0"/>
              <a:t>τις μεταβλητές οι οποίες μπορούν να πάρουν λίγες σχετικά  τιμές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8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8"/>
    </mc:Choice>
    <mc:Fallback xmlns="">
      <p:transition spd="slow" advTm="174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6" objId="5"/>
        <p14:stopEvt time="17222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είδος της μεταβλητής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Παράδειγμα:</a:t>
            </a:r>
          </a:p>
          <a:p>
            <a:pPr marL="0" indent="0">
              <a:buNone/>
            </a:pPr>
            <a:r>
              <a:rPr lang="el-GR" sz="2400" dirty="0" smtClean="0"/>
              <a:t>H </a:t>
            </a:r>
            <a:r>
              <a:rPr lang="el-GR" sz="2400" dirty="0"/>
              <a:t>ηλικία είναι μια μεταβλητή </a:t>
            </a:r>
            <a:r>
              <a:rPr lang="el-GR" sz="2400" dirty="0" smtClean="0"/>
              <a:t>συνεχής. Όμως, όταν </a:t>
            </a:r>
            <a:r>
              <a:rPr lang="el-GR" sz="2400" dirty="0"/>
              <a:t>συλλέγονται στατιστικά δεδομένα π.χ. σε παιδιά, η ηλικία </a:t>
            </a:r>
            <a:r>
              <a:rPr lang="el-GR" sz="2400" dirty="0" smtClean="0"/>
              <a:t>συνήθως καταγράφεται </a:t>
            </a:r>
            <a:r>
              <a:rPr lang="el-GR" sz="2400" dirty="0"/>
              <a:t>σε έτη οπότε μπορεί να πάρει μόνον </a:t>
            </a:r>
            <a:r>
              <a:rPr lang="el-GR" sz="2400" dirty="0" smtClean="0"/>
              <a:t>λίγες, ακέραιες </a:t>
            </a:r>
            <a:r>
              <a:rPr lang="el-GR" sz="2400" dirty="0"/>
              <a:t>τιμές. Έτσι, στη στατιστική επεξεργασία, η </a:t>
            </a:r>
            <a:r>
              <a:rPr lang="el-GR" sz="2400" dirty="0" smtClean="0"/>
              <a:t>σχετική μεταβλητή </a:t>
            </a:r>
            <a:r>
              <a:rPr lang="el-GR" sz="2400" dirty="0"/>
              <a:t>θα αντιμετωπιστεί ως </a:t>
            </a:r>
            <a:r>
              <a:rPr lang="el-GR" sz="2400" dirty="0" smtClean="0"/>
              <a:t>διακριτή. </a:t>
            </a:r>
            <a:endParaRPr lang="el-GR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18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1"/>
    </mc:Choice>
    <mc:Fallback xmlns="">
      <p:transition spd="slow" advTm="2745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stopEvt time="27451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Διάκριση του είδους των δεδομένων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Κλίμακα μέτρησης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34" y="1201316"/>
            <a:ext cx="6279518" cy="29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7"/>
    </mc:Choice>
    <mc:Fallback xmlns="">
      <p:transition spd="slow" advTm="242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3"/>
        <p14:stopEvt time="24113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Κλίμακα μέτρησης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Παραδείγματα:</a:t>
            </a:r>
          </a:p>
          <a:p>
            <a:r>
              <a:rPr lang="el-GR" sz="2400" b="1" dirty="0"/>
              <a:t>ονομαστικά </a:t>
            </a:r>
            <a:r>
              <a:rPr lang="el-GR" sz="2400" b="1" dirty="0" smtClean="0"/>
              <a:t>δεδομένα</a:t>
            </a:r>
          </a:p>
          <a:p>
            <a:pPr lvl="1"/>
            <a:r>
              <a:rPr lang="el-GR" sz="2000" dirty="0" smtClean="0"/>
              <a:t>άνδρας</a:t>
            </a:r>
            <a:r>
              <a:rPr lang="el-GR" sz="2000" dirty="0"/>
              <a:t>, γυναίκα </a:t>
            </a:r>
          </a:p>
          <a:p>
            <a:r>
              <a:rPr lang="el-GR" sz="2400" b="1" dirty="0"/>
              <a:t>διατακτικά </a:t>
            </a:r>
            <a:r>
              <a:rPr lang="el-GR" sz="2400" b="1" dirty="0" smtClean="0"/>
              <a:t>δεδομένα</a:t>
            </a:r>
          </a:p>
          <a:p>
            <a:pPr lvl="1"/>
            <a:r>
              <a:rPr lang="el-GR" sz="2000" dirty="0" smtClean="0"/>
              <a:t>ποτέ</a:t>
            </a:r>
            <a:r>
              <a:rPr lang="el-GR" sz="2000" dirty="0"/>
              <a:t>, μερικές φορές, συχνά, </a:t>
            </a:r>
            <a:r>
              <a:rPr lang="el-GR" sz="2000" dirty="0" smtClean="0"/>
              <a:t>πολύ συχνά, πάντα</a:t>
            </a:r>
          </a:p>
          <a:p>
            <a:pPr lvl="1"/>
            <a:r>
              <a:rPr lang="el-GR" sz="2000" dirty="0" smtClean="0"/>
              <a:t>χαμηλό</a:t>
            </a:r>
            <a:r>
              <a:rPr lang="el-GR" sz="2000" dirty="0"/>
              <a:t>, μεσαίο, ανώτερο, ανώτατο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0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0"/>
    </mc:Choice>
    <mc:Fallback xmlns="">
      <p:transition spd="slow" advTm="2121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3" objId="5"/>
        <p14:stopEvt time="20911" objId="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Κλίμακα μέτρησης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διαστηματικά</a:t>
            </a:r>
            <a:r>
              <a:rPr lang="el-GR" sz="2400" b="1" dirty="0"/>
              <a:t> δεδομένα</a:t>
            </a:r>
          </a:p>
          <a:p>
            <a:pPr marL="0" indent="0">
              <a:buNone/>
            </a:pPr>
            <a:r>
              <a:rPr lang="el-GR" sz="2000" dirty="0" smtClean="0"/>
              <a:t>Δείκτης Τιμών </a:t>
            </a:r>
            <a:r>
              <a:rPr lang="el-GR" sz="2000" dirty="0"/>
              <a:t>Καταναλωτή, </a:t>
            </a:r>
            <a:r>
              <a:rPr lang="el-GR" sz="2000" dirty="0" smtClean="0"/>
              <a:t>ΙQ </a:t>
            </a:r>
            <a:r>
              <a:rPr lang="el-GR" sz="2000" dirty="0"/>
              <a:t>(Δείκτης </a:t>
            </a:r>
            <a:r>
              <a:rPr lang="el-GR" sz="2000" dirty="0" err="1"/>
              <a:t>ευφυϊας</a:t>
            </a:r>
            <a:r>
              <a:rPr lang="el-GR" sz="2000" dirty="0" smtClean="0"/>
              <a:t>), Θερμοκρασία </a:t>
            </a:r>
            <a:r>
              <a:rPr lang="el-GR" sz="2000" dirty="0"/>
              <a:t>σε βαθμούς της κλίμακας </a:t>
            </a:r>
            <a:r>
              <a:rPr lang="el-GR" sz="2000" dirty="0" smtClean="0"/>
              <a:t>Κελσίου</a:t>
            </a:r>
            <a:endParaRPr lang="el-GR" sz="2000" dirty="0"/>
          </a:p>
          <a:p>
            <a:r>
              <a:rPr lang="el-GR" sz="2400" b="1" dirty="0" smtClean="0"/>
              <a:t>αναλογικά </a:t>
            </a:r>
            <a:r>
              <a:rPr lang="el-GR" sz="2400" b="1" dirty="0"/>
              <a:t>δεδομένα</a:t>
            </a:r>
          </a:p>
          <a:p>
            <a:pPr marL="0" indent="0">
              <a:buNone/>
            </a:pPr>
            <a:r>
              <a:rPr lang="el-GR" sz="2000" dirty="0" smtClean="0"/>
              <a:t>Ηλικία, Εισόδημα, Βάρος, Έκταση </a:t>
            </a:r>
            <a:endParaRPr lang="el-GR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9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3"/>
    </mc:Choice>
    <mc:Fallback xmlns="">
      <p:transition spd="slow" advTm="188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5"/>
        <p14:stopEvt time="18803" objId="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Κλίμακα μέτρησης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Εκτός </a:t>
            </a:r>
            <a:r>
              <a:rPr lang="el-GR" sz="2800" dirty="0" smtClean="0"/>
              <a:t>από </a:t>
            </a:r>
            <a:r>
              <a:rPr lang="el-GR" sz="2800" dirty="0"/>
              <a:t>τις περιπτώσεις όπου ρητά αναφέρεται, οι τεχνικές που θα αναπτύξουμε εδώ </a:t>
            </a:r>
            <a:r>
              <a:rPr lang="el-GR" sz="2800" dirty="0" smtClean="0"/>
              <a:t>δε </a:t>
            </a:r>
            <a:r>
              <a:rPr lang="el-GR" sz="2800" dirty="0"/>
              <a:t>διαφοροποιούνται στα αναλογικά και </a:t>
            </a:r>
            <a:r>
              <a:rPr lang="el-GR" sz="2800" dirty="0" err="1"/>
              <a:t>διαστηματικά</a:t>
            </a:r>
            <a:r>
              <a:rPr lang="el-GR" sz="2800" dirty="0"/>
              <a:t> </a:t>
            </a:r>
            <a:r>
              <a:rPr lang="el-GR" sz="2800" dirty="0" smtClean="0"/>
              <a:t>δεδομένα γι’ αυτό...</a:t>
            </a: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4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4"/>
    </mc:Choice>
    <mc:Fallback xmlns="">
      <p:transition spd="slow" advTm="1667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8" objId="5"/>
        <p14:stopEvt time="16674" objId="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Διάκριση του είδους των δεδομένων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Κλίμακα μέτρησης απλοποιημένη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90" y="1127513"/>
            <a:ext cx="4945019" cy="31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9"/>
    </mc:Choice>
    <mc:Fallback xmlns="">
      <p:transition spd="slow" advTm="1451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0" objId="2"/>
        <p14:stopEvt time="1433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Κλίμακα μέτρησης απλοποιημένη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/>
              <a:t>Από την παρατήρηση μιας </a:t>
            </a:r>
            <a:r>
              <a:rPr lang="el-GR" sz="3000" dirty="0" smtClean="0"/>
              <a:t>ποιοτικής μεταβλητής μπορούμε </a:t>
            </a:r>
            <a:r>
              <a:rPr lang="el-GR" sz="3000" dirty="0"/>
              <a:t>να πάρουμε </a:t>
            </a:r>
            <a:r>
              <a:rPr lang="el-GR" sz="3000" dirty="0" smtClean="0"/>
              <a:t>μόνο </a:t>
            </a:r>
            <a:r>
              <a:rPr lang="el-GR" sz="3000" b="1" dirty="0"/>
              <a:t>κατηγορικά</a:t>
            </a:r>
            <a:r>
              <a:rPr lang="el-GR" sz="3000" dirty="0"/>
              <a:t> </a:t>
            </a:r>
            <a:r>
              <a:rPr lang="el-GR" sz="3000" dirty="0" smtClean="0"/>
              <a:t>δεδομένα ενώ </a:t>
            </a:r>
            <a:r>
              <a:rPr lang="el-GR" sz="3000" dirty="0"/>
              <a:t>α</a:t>
            </a:r>
            <a:r>
              <a:rPr lang="el-GR" sz="3000" dirty="0" smtClean="0"/>
              <a:t>πό </a:t>
            </a:r>
            <a:r>
              <a:rPr lang="el-GR" sz="3000" dirty="0"/>
              <a:t>την παρατήρηση μιας ποσοτικής μεταβλητής μπορούμε να πάρουμε δεδομένα:    </a:t>
            </a:r>
            <a:endParaRPr lang="el-GR" sz="3000" dirty="0" smtClean="0"/>
          </a:p>
          <a:p>
            <a:r>
              <a:rPr lang="el-GR" sz="2600" dirty="0"/>
              <a:t>είτε </a:t>
            </a:r>
            <a:r>
              <a:rPr lang="el-GR" sz="2600" b="1" dirty="0"/>
              <a:t>κατηγορικά</a:t>
            </a:r>
            <a:r>
              <a:rPr lang="el-GR" sz="2600" dirty="0"/>
              <a:t> (διατακτικά</a:t>
            </a:r>
            <a:r>
              <a:rPr lang="el-GR" sz="2600" dirty="0" smtClean="0"/>
              <a:t>)</a:t>
            </a:r>
          </a:p>
          <a:p>
            <a:r>
              <a:rPr lang="el-GR" sz="2600" dirty="0"/>
              <a:t>είτε μετρήσεις δηλαδή </a:t>
            </a:r>
            <a:r>
              <a:rPr lang="el-GR" sz="2600" b="1" dirty="0"/>
              <a:t>αριθμητικά</a:t>
            </a:r>
            <a:r>
              <a:rPr lang="el-GR" sz="2600" dirty="0"/>
              <a:t> δεδομένα</a:t>
            </a:r>
          </a:p>
          <a:p>
            <a:pPr marL="0" indent="0">
              <a:buNone/>
            </a:pPr>
            <a:r>
              <a:rPr lang="el-GR" sz="2800" dirty="0" smtClean="0"/>
              <a:t>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2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4"/>
    </mc:Choice>
    <mc:Fallback xmlns="">
      <p:transition spd="slow" advTm="223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stopEvt time="22314" objId="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Κλίμακα μέτρησης απλοποιημένη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Παράδειγμα </a:t>
            </a:r>
          </a:p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παρατηρήσεις εισοδήματος μπορεί να </a:t>
            </a:r>
            <a:r>
              <a:rPr lang="el-GR" sz="2800" dirty="0" smtClean="0"/>
              <a:t>είναι:</a:t>
            </a:r>
          </a:p>
          <a:p>
            <a:r>
              <a:rPr lang="el-GR" sz="2400" dirty="0"/>
              <a:t>είτε οι </a:t>
            </a:r>
            <a:r>
              <a:rPr lang="el-GR" sz="2400" b="1" dirty="0"/>
              <a:t>κατηγορίες</a:t>
            </a:r>
            <a:r>
              <a:rPr lang="el-GR" sz="2400" dirty="0"/>
              <a:t>  χαμηλό,  μεσαίο, </a:t>
            </a:r>
            <a:r>
              <a:rPr lang="el-GR" sz="2400" dirty="0" smtClean="0"/>
              <a:t>ανώτερο   	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dirty="0" smtClean="0"/>
              <a:t>οπότε </a:t>
            </a:r>
            <a:r>
              <a:rPr lang="el-GR" sz="2400" dirty="0"/>
              <a:t>→ δεδομένα </a:t>
            </a:r>
            <a:r>
              <a:rPr lang="el-GR" sz="2400" b="1" dirty="0" smtClean="0"/>
              <a:t>διατακτικά</a:t>
            </a:r>
          </a:p>
          <a:p>
            <a:r>
              <a:rPr lang="el-GR" sz="2400" dirty="0" smtClean="0"/>
              <a:t>είτε </a:t>
            </a:r>
            <a:r>
              <a:rPr lang="el-GR" sz="2400" b="1" dirty="0"/>
              <a:t>αριθμητικές</a:t>
            </a:r>
            <a:r>
              <a:rPr lang="el-GR" sz="2400" dirty="0"/>
              <a:t> </a:t>
            </a:r>
            <a:r>
              <a:rPr lang="el-GR" sz="2400" dirty="0" smtClean="0"/>
              <a:t>τιμές</a:t>
            </a:r>
          </a:p>
          <a:p>
            <a:pPr marL="457200" lvl="1" indent="0">
              <a:buNone/>
            </a:pPr>
            <a:r>
              <a:rPr lang="el-GR" sz="2400" dirty="0"/>
              <a:t>	</a:t>
            </a:r>
            <a:r>
              <a:rPr lang="el-GR" sz="2400" dirty="0" smtClean="0"/>
              <a:t>οπότε </a:t>
            </a:r>
            <a:r>
              <a:rPr lang="el-GR" sz="2400" dirty="0"/>
              <a:t>→ </a:t>
            </a:r>
            <a:r>
              <a:rPr lang="el-GR" sz="2400" b="1" dirty="0"/>
              <a:t>μετρήσεις</a:t>
            </a:r>
            <a:endParaRPr lang="en-US" sz="2400" b="1" dirty="0"/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2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8"/>
    </mc:Choice>
    <mc:Fallback xmlns="">
      <p:transition spd="slow" advTm="1840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2" objId="5"/>
        <p14:stopEvt time="18230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Δεδομένα πληθυσμού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/>
              <a:t>Η ανάλυση περιορίζεται σε κατανομές συχνοτήτων, γραφικές παραστάσεις </a:t>
            </a:r>
            <a:r>
              <a:rPr lang="el-GR" sz="3000" dirty="0" smtClean="0"/>
              <a:t>και περιληπτικά </a:t>
            </a:r>
            <a:r>
              <a:rPr lang="el-GR" sz="3000" dirty="0"/>
              <a:t>μέτρα </a:t>
            </a:r>
            <a:r>
              <a:rPr lang="el-GR" sz="3000" dirty="0" smtClean="0"/>
              <a:t>όπως είναι: </a:t>
            </a:r>
          </a:p>
          <a:p>
            <a:r>
              <a:rPr lang="el-GR" sz="2600" dirty="0"/>
              <a:t>ο </a:t>
            </a:r>
            <a:r>
              <a:rPr lang="el-GR" sz="2600" dirty="0" smtClean="0"/>
              <a:t>αριθμητικός μέσος</a:t>
            </a:r>
          </a:p>
          <a:p>
            <a:r>
              <a:rPr lang="el-GR" sz="2600" dirty="0" smtClean="0"/>
              <a:t>η </a:t>
            </a:r>
            <a:r>
              <a:rPr lang="el-GR" sz="2600" dirty="0"/>
              <a:t>επικρατούσα ή τυπική τιμή </a:t>
            </a:r>
            <a:endParaRPr lang="el-GR" sz="2600" dirty="0" smtClean="0"/>
          </a:p>
          <a:p>
            <a:r>
              <a:rPr lang="el-GR" sz="2600" dirty="0" smtClean="0"/>
              <a:t>Η διάμεση τιμή</a:t>
            </a:r>
          </a:p>
          <a:p>
            <a:r>
              <a:rPr lang="el-GR" sz="2600" dirty="0" smtClean="0"/>
              <a:t>το εύρος</a:t>
            </a:r>
          </a:p>
          <a:p>
            <a:r>
              <a:rPr lang="el-GR" sz="2600" dirty="0"/>
              <a:t>η</a:t>
            </a:r>
            <a:r>
              <a:rPr lang="el-GR" sz="2600" dirty="0" smtClean="0"/>
              <a:t> διακύμανση</a:t>
            </a:r>
            <a:endParaRPr lang="el-GR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2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5"/>
    </mc:Choice>
    <mc:Fallback xmlns="">
      <p:transition spd="slow" advTm="2152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stopEvt time="21525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 smtClean="0"/>
              <a:t>Περιγραφική Στατιστική Ι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"/>
    </mc:Choice>
    <mc:Fallback xmlns="">
      <p:transition spd="slow" advTm="419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Περιγράφονται ομοίως με γραφικές παραστάσεις και  περιληπτικά μέτρα </a:t>
            </a:r>
            <a:r>
              <a:rPr lang="el-GR" sz="2800" dirty="0" smtClean="0"/>
              <a:t>όμως, η </a:t>
            </a:r>
            <a:r>
              <a:rPr lang="el-GR" sz="2800" dirty="0"/>
              <a:t>περιγραφή είναι </a:t>
            </a:r>
            <a:r>
              <a:rPr lang="el-GR" sz="2800" dirty="0" smtClean="0"/>
              <a:t>προκαταρκτικό στάδιο</a:t>
            </a:r>
            <a:r>
              <a:rPr lang="el-GR" sz="2800" dirty="0"/>
              <a:t>. </a:t>
            </a:r>
            <a:endParaRPr lang="el-GR" sz="2800" dirty="0" smtClean="0"/>
          </a:p>
          <a:p>
            <a:r>
              <a:rPr lang="el-GR" sz="2800" dirty="0" smtClean="0"/>
              <a:t>Ο </a:t>
            </a:r>
            <a:r>
              <a:rPr lang="el-GR" sz="2800" dirty="0"/>
              <a:t>σκοπός της ανάλυσης είναι η εξαγωγή  συμπερασμάτων για τον πληθυσμό!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4"/>
    </mc:Choice>
    <mc:Fallback xmlns="">
      <p:transition spd="slow" advTm="1869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69" objId="5"/>
        <p14:stopEvt time="18694" objId="5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Κατανομές συχνοτήτων και γραφικές παραστάσεις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Ονομαστικά δεδομένα: </a:t>
            </a:r>
            <a:r>
              <a:rPr lang="el-GR" sz="2800" dirty="0" smtClean="0"/>
              <a:t>Οι τιμές είναι κατηγορίες</a:t>
            </a:r>
          </a:p>
          <a:p>
            <a:r>
              <a:rPr lang="el-GR" sz="2800" b="1" dirty="0" smtClean="0"/>
              <a:t>Συχνότητες</a:t>
            </a:r>
            <a:r>
              <a:rPr lang="el-GR" sz="2800" b="1" dirty="0"/>
              <a:t>: </a:t>
            </a:r>
            <a:r>
              <a:rPr lang="el-GR" sz="2800" dirty="0"/>
              <a:t>είναι το πλήθος των παρατηρήσεων της   κάθε </a:t>
            </a:r>
            <a:r>
              <a:rPr lang="el-GR" sz="2800" dirty="0" smtClean="0"/>
              <a:t>κατηγορίας</a:t>
            </a:r>
          </a:p>
          <a:p>
            <a:r>
              <a:rPr lang="el-GR" sz="2800" dirty="0" smtClean="0"/>
              <a:t>Διακρίνουμε:</a:t>
            </a:r>
          </a:p>
          <a:p>
            <a:pPr lvl="1"/>
            <a:r>
              <a:rPr lang="el-GR" sz="2600" dirty="0" smtClean="0"/>
              <a:t>Κατανομή συχνοτήτων</a:t>
            </a:r>
          </a:p>
          <a:p>
            <a:pPr lvl="1"/>
            <a:r>
              <a:rPr lang="el-GR" sz="2600" dirty="0" smtClean="0"/>
              <a:t>Ποσοστιαία ή κατανομή σχετικών συχνοτήτων</a:t>
            </a:r>
          </a:p>
          <a:p>
            <a:pPr lvl="1"/>
            <a:r>
              <a:rPr lang="el-GR" sz="2600" dirty="0" smtClean="0"/>
              <a:t>επί </a:t>
            </a:r>
            <a:r>
              <a:rPr lang="el-GR" sz="2600" dirty="0"/>
              <a:t>τοις εκατό ποσοστιαία </a:t>
            </a:r>
            <a:r>
              <a:rPr lang="el-GR" sz="2600" dirty="0" smtClean="0"/>
              <a:t>κατανομή</a:t>
            </a:r>
            <a:endParaRPr lang="el-GR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7"/>
    </mc:Choice>
    <mc:Fallback xmlns="">
      <p:transition spd="slow" advTm="2801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3" objId="5"/>
        <p14:stopEvt time="28017" objId="5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Γραφικές παραστάσεις για ονομαστικά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Κυκλικά διαγράμματα ή πίτες</a:t>
            </a:r>
          </a:p>
          <a:p>
            <a:r>
              <a:rPr lang="el-GR" sz="2800" dirty="0" err="1" smtClean="0"/>
              <a:t>Ραβδογράμματα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72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7"/>
    </mc:Choice>
    <mc:Fallback xmlns="">
      <p:transition spd="slow" advTm="1114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2" objId="6"/>
        <p14:stopEvt time="11041" objId="6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dirty="0"/>
              <a:t>Τα 2450 άτομα δειγματοληπτικής έρευνας που έγινε στη Θεσσαλονίκη ταξινομήθηκαν, ως προς το </a:t>
            </a:r>
            <a:r>
              <a:rPr lang="el-GR" sz="2400" dirty="0" smtClean="0"/>
              <a:t>θρήσκευμα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78" y="1253433"/>
            <a:ext cx="5648950" cy="32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3"/>
    </mc:Choice>
    <mc:Fallback xmlns="">
      <p:transition spd="slow" advTm="3609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7"/>
        <p14:stopEvt time="36030" objId="7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dirty="0" err="1" smtClean="0"/>
              <a:t>ραβδόγραμμα</a:t>
            </a:r>
            <a:r>
              <a:rPr lang="el-GR" sz="2400" dirty="0" smtClean="0"/>
              <a:t> των συχνοτήτων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28" y="1129308"/>
            <a:ext cx="5102352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5"/>
    </mc:Choice>
    <mc:Fallback xmlns="">
      <p:transition spd="slow" advTm="1469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4" objId="5"/>
        <p14:stopEvt time="14695" objId="5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Η πίτα των συχνοτήτων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πίτα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1515"/>
            <a:ext cx="5805889" cy="27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9"/>
    </mc:Choice>
    <mc:Fallback xmlns="">
      <p:transition spd="slow" advTm="2050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5" objId="3"/>
        <p14:stopEvt time="2050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πίτα της ποσοστιαίας κατανομής των   γραπτών στη Στατιστική Ι,  ανάλογα  </a:t>
            </a:r>
            <a:r>
              <a:rPr lang="el-GR" sz="2400" dirty="0" smtClean="0"/>
              <a:t>με </a:t>
            </a:r>
            <a:r>
              <a:rPr lang="el-GR" sz="2400" dirty="0"/>
              <a:t>την κατεύθυνση στο Λύκειο.  Σ</a:t>
            </a:r>
            <a:r>
              <a:rPr lang="el-GR" sz="2400" dirty="0" smtClean="0"/>
              <a:t>ημειώστε</a:t>
            </a:r>
            <a:r>
              <a:rPr lang="el-GR" sz="2400" dirty="0"/>
              <a:t>: </a:t>
            </a:r>
            <a:endParaRPr lang="el-GR" sz="2400" dirty="0" smtClean="0"/>
          </a:p>
          <a:p>
            <a:r>
              <a:rPr lang="el-GR" sz="2000" dirty="0" smtClean="0"/>
              <a:t>THEOR=Θεωρητική</a:t>
            </a:r>
          </a:p>
          <a:p>
            <a:r>
              <a:rPr lang="en-US" sz="2000" dirty="0" smtClean="0"/>
              <a:t>SCIEN</a:t>
            </a:r>
            <a:r>
              <a:rPr lang="el-GR" sz="2000" dirty="0" smtClean="0"/>
              <a:t>=Θετική</a:t>
            </a:r>
          </a:p>
          <a:p>
            <a:r>
              <a:rPr lang="el-GR" sz="2000" dirty="0" smtClean="0"/>
              <a:t>TECHNO=Τεχνολογική</a:t>
            </a:r>
          </a:p>
          <a:p>
            <a:r>
              <a:rPr lang="el-GR" sz="2000" dirty="0"/>
              <a:t>Το τέταρτο κομμάτι της πίτας είναι τα </a:t>
            </a:r>
            <a:r>
              <a:rPr lang="el-GR" sz="2000" dirty="0" smtClean="0"/>
              <a:t>γραπτά</a:t>
            </a:r>
            <a:r>
              <a:rPr lang="en-US" sz="2000" dirty="0" smtClean="0"/>
              <a:t> </a:t>
            </a:r>
            <a:r>
              <a:rPr lang="el-GR" sz="2000" dirty="0" smtClean="0"/>
              <a:t>παλαιότερων </a:t>
            </a:r>
            <a:r>
              <a:rPr lang="el-GR" sz="2000" dirty="0"/>
              <a:t>συστημάτων εισαγωγής και αυτά που δεν προσδιόριζαν  </a:t>
            </a:r>
            <a:r>
              <a:rPr lang="el-GR" sz="2000" dirty="0" smtClean="0"/>
              <a:t>κατεύθυνση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5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5"/>
    </mc:Choice>
    <mc:Fallback xmlns="">
      <p:transition spd="slow" advTm="2724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5"/>
        <p14:stopEvt time="26862" objId="5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dirty="0"/>
              <a:t>Η πίτα της ποσοστιαίας κατανομής των   γραπτών στη Στατιστική Ι,  ανάλογα  με την κατεύθυνση στο Λύκειο.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πίτα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943676"/>
            <a:ext cx="4252007" cy="33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6"/>
    </mc:Choice>
    <mc:Fallback xmlns="">
      <p:transition spd="slow" advTm="2188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4" objId="2"/>
        <p14:stopEvt time="21703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z="2400" dirty="0">
                <a:solidFill>
                  <a:srgbClr val="000000"/>
                </a:solidFill>
              </a:rPr>
              <a:t>Η πίτα </a:t>
            </a:r>
            <a:r>
              <a:rPr lang="el-GR" altLang="el-GR" sz="2400" dirty="0" smtClean="0">
                <a:solidFill>
                  <a:srgbClr val="000000"/>
                </a:solidFill>
              </a:rPr>
              <a:t>της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ποσοστιαίας</a:t>
            </a:r>
            <a:r>
              <a:rPr lang="en-GB" altLang="el-GR" sz="2400" dirty="0" smtClean="0">
                <a:solidFill>
                  <a:srgbClr val="000000"/>
                </a:solidFill>
              </a:rPr>
              <a:t> κατανομής </a:t>
            </a:r>
            <a:r>
              <a:rPr lang="en-GB" altLang="el-GR" sz="2400" dirty="0">
                <a:solidFill>
                  <a:srgbClr val="000000"/>
                </a:solidFill>
              </a:rPr>
              <a:t>των γραπτών στα δυο φύλα</a:t>
            </a:r>
            <a:r>
              <a:rPr lang="el-GR" altLang="el-GR" sz="2400" dirty="0">
                <a:solidFill>
                  <a:srgbClr val="000000"/>
                </a:solidFill>
              </a:rPr>
              <a:t> (τα </a:t>
            </a:r>
            <a:r>
              <a:rPr lang="el-GR" altLang="el-GR" sz="2400" dirty="0" smtClean="0">
                <a:solidFill>
                  <a:srgbClr val="000000"/>
                </a:solidFill>
              </a:rPr>
              <a:t>ίδια </a:t>
            </a:r>
            <a:r>
              <a:rPr lang="el-GR" altLang="el-GR" sz="2400" dirty="0">
                <a:solidFill>
                  <a:srgbClr val="000000"/>
                </a:solidFill>
              </a:rPr>
              <a:t>γραπτά με το προηγούμενο παράδειγμα)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πίτα (2)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47409"/>
            <a:ext cx="4960213" cy="31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3"/>
    </mc:Choice>
    <mc:Fallback xmlns="">
      <p:transition spd="slow" advTm="284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0" objId="12"/>
        <p14:stopEvt time="28403" objId="1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γραφική παράσταση μπορεί να παραπλανήσει</a:t>
            </a:r>
            <a:r>
              <a:rPr lang="el-GR" sz="2800" dirty="0" smtClean="0"/>
              <a:t>!</a:t>
            </a:r>
          </a:p>
          <a:p>
            <a:pPr>
              <a:buNone/>
            </a:pPr>
            <a:r>
              <a:rPr lang="el-GR" altLang="el-GR" sz="2400" dirty="0" smtClean="0"/>
              <a:t>Παράδειγμα</a:t>
            </a:r>
          </a:p>
          <a:p>
            <a:pPr>
              <a:buNone/>
            </a:pPr>
            <a:r>
              <a:rPr lang="el-GR" altLang="el-GR" sz="2400" dirty="0" smtClean="0"/>
              <a:t>Δείτε </a:t>
            </a:r>
            <a:r>
              <a:rPr lang="el-GR" altLang="el-GR" sz="2400" dirty="0"/>
              <a:t>στην επόμενη διαφάνεια το </a:t>
            </a:r>
            <a:r>
              <a:rPr lang="el-GR" altLang="el-GR" sz="2400" dirty="0" err="1"/>
              <a:t>ραβδόγραμμα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της ποσοστιαίας </a:t>
            </a:r>
            <a:r>
              <a:rPr lang="en-GB" altLang="el-GR" sz="2400" dirty="0" smtClean="0"/>
              <a:t>κατα</a:t>
            </a:r>
            <a:r>
              <a:rPr lang="el-GR" altLang="el-GR" sz="2400" dirty="0" smtClean="0"/>
              <a:t>νομής των γραπτών στη </a:t>
            </a:r>
            <a:r>
              <a:rPr lang="el-GR" altLang="el-GR" sz="2400" dirty="0"/>
              <a:t>Στατιστική Ι </a:t>
            </a:r>
            <a:r>
              <a:rPr lang="el-GR" altLang="el-GR" sz="2400" dirty="0" smtClean="0"/>
              <a:t>ανά διδάσκοντα  </a:t>
            </a:r>
            <a:r>
              <a:rPr lang="el-GR" altLang="el-GR" sz="2400" dirty="0"/>
              <a:t>(</a:t>
            </a:r>
            <a:r>
              <a:rPr lang="el-GR" altLang="el-GR" sz="2400" i="1" dirty="0"/>
              <a:t>τα   ίδια γραπτά με το </a:t>
            </a:r>
            <a:r>
              <a:rPr lang="el-GR" altLang="el-GR" sz="2400" i="1" dirty="0" smtClean="0"/>
              <a:t>προηγούμενο παράδειγμα</a:t>
            </a:r>
            <a:r>
              <a:rPr lang="el-GR" altLang="el-GR" sz="2400" dirty="0"/>
              <a:t>)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7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3"/>
    </mc:Choice>
    <mc:Fallback xmlns="">
      <p:transition spd="slow" advTm="190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5"/>
        <p14:stopEvt time="1875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"/>
    </mc:Choice>
    <mc:Fallback xmlns="">
      <p:transition spd="slow" advTm="407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altLang="el-GR" b="1" dirty="0" smtClean="0"/>
              <a:t>Παρατηρήστε </a:t>
            </a:r>
            <a:r>
              <a:rPr lang="el-GR" altLang="el-GR" b="1" dirty="0"/>
              <a:t>την </a:t>
            </a:r>
            <a:r>
              <a:rPr lang="el-GR" altLang="el-GR" b="1" dirty="0" smtClean="0"/>
              <a:t>κλίμακα</a:t>
            </a:r>
            <a:r>
              <a:rPr lang="el-GR" altLang="el-GR" b="1" dirty="0"/>
              <a:t>,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l-GR" altLang="el-GR" b="1" dirty="0">
                <a:solidFill>
                  <a:srgbClr val="000000"/>
                </a:solidFill>
              </a:rPr>
              <a:t>τ</a:t>
            </a:r>
            <a:r>
              <a:rPr lang="en-GB" altLang="el-GR" b="1" dirty="0" smtClean="0">
                <a:solidFill>
                  <a:srgbClr val="000000"/>
                </a:solidFill>
              </a:rPr>
              <a:t>ο</a:t>
            </a:r>
            <a:r>
              <a:rPr lang="el-GR" altLang="el-GR" b="1" dirty="0" smtClean="0">
                <a:solidFill>
                  <a:srgbClr val="000000"/>
                </a:solidFill>
              </a:rPr>
              <a:t> ύψος</a:t>
            </a:r>
            <a:r>
              <a:rPr lang="el-GR" altLang="el-GR" b="1" dirty="0">
                <a:solidFill>
                  <a:srgbClr val="000000"/>
                </a:solidFill>
              </a:rPr>
              <a:t>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υπερτετραπλάσιο</a:t>
            </a:r>
            <a:r>
              <a:rPr lang="el-GR" altLang="el-GR" b="1" dirty="0" smtClean="0">
                <a:solidFill>
                  <a:srgbClr val="000000"/>
                </a:solidFill>
              </a:rPr>
              <a:t> και </a:t>
            </a:r>
            <a:r>
              <a:rPr lang="en-GB" altLang="el-GR" b="1" dirty="0" smtClean="0">
                <a:solidFill>
                  <a:srgbClr val="000000"/>
                </a:solidFill>
              </a:rPr>
              <a:t>τα </a:t>
            </a:r>
            <a:r>
              <a:rPr lang="el-GR" altLang="el-GR" b="1" dirty="0" smtClean="0">
                <a:solidFill>
                  <a:srgbClr val="000000"/>
                </a:solidFill>
              </a:rPr>
              <a:t>γραπτά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>
                <a:solidFill>
                  <a:srgbClr val="000000"/>
                </a:solidFill>
              </a:rPr>
              <a:t>ούτε καν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δι</a:t>
            </a:r>
            <a:r>
              <a:rPr lang="en-GB" altLang="el-GR" b="1" dirty="0" smtClean="0">
                <a:solidFill>
                  <a:srgbClr val="000000"/>
                </a:solidFill>
              </a:rPr>
              <a:t>πλάσια</a:t>
            </a:r>
            <a:r>
              <a:rPr lang="el-GR" altLang="el-GR" b="1" dirty="0" smtClean="0">
                <a:solidFill>
                  <a:srgbClr val="000000"/>
                </a:solidFill>
              </a:rPr>
              <a:t>!</a:t>
            </a:r>
            <a:endParaRPr lang="en-US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60761"/>
              </p:ext>
            </p:extLst>
          </p:nvPr>
        </p:nvGraphicFramePr>
        <p:xfrm>
          <a:off x="2339752" y="1057300"/>
          <a:ext cx="4185712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" r:id="rId4" imgW="3594240" imgH="3665880" progId="StaticEnhancedMetafile">
                  <p:embed/>
                </p:oleObj>
              </mc:Choice>
              <mc:Fallback>
                <p:oleObj r:id="rId4" imgW="3594240" imgH="3665880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057300"/>
                        <a:ext cx="4185712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4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8"/>
    </mc:Choice>
    <mc:Fallback xmlns="">
      <p:transition spd="slow" advTm="326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9" objId="2"/>
        <p14:stopEvt time="32440" objId="2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Ιδιαίτερα, τα</a:t>
            </a:r>
            <a:r>
              <a:rPr lang="en-GB" altLang="el-GR" dirty="0"/>
              <a:t> </a:t>
            </a:r>
            <a:r>
              <a:rPr lang="en-GB" altLang="el-GR" dirty="0" err="1"/>
              <a:t>τριδιάστ</a:t>
            </a:r>
            <a:r>
              <a:rPr lang="en-GB" altLang="el-GR" dirty="0"/>
              <a:t>ατα κυκλικά </a:t>
            </a:r>
            <a:r>
              <a:rPr lang="en-GB" altLang="el-GR" dirty="0" smtClean="0"/>
              <a:t>διαγράμματα</a:t>
            </a:r>
            <a:r>
              <a:rPr lang="el-GR" altLang="el-GR" dirty="0" smtClean="0"/>
              <a:t> προσφέρονται</a:t>
            </a:r>
            <a:r>
              <a:rPr lang="en-GB" altLang="el-GR" dirty="0" smtClean="0"/>
              <a:t> </a:t>
            </a:r>
            <a:r>
              <a:rPr lang="en-GB" altLang="el-GR" dirty="0"/>
              <a:t>για </a:t>
            </a:r>
            <a:r>
              <a:rPr lang="en-GB" altLang="el-GR" dirty="0" smtClean="0"/>
              <a:t>λαθεμένες εντυπώσεις</a:t>
            </a:r>
            <a:r>
              <a:rPr lang="en-GB" altLang="el-GR" dirty="0"/>
              <a:t>!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1151273"/>
            <a:ext cx="5868144" cy="29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0"/>
    </mc:Choice>
    <mc:Fallback xmlns="">
      <p:transition spd="slow" advTm="374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2"/>
        <p14:stopEvt time="37420" objId="2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dirty="0" err="1" smtClean="0"/>
              <a:t>ραβδόγραμμα</a:t>
            </a:r>
            <a:r>
              <a:rPr lang="el-GR" sz="2400" dirty="0" smtClean="0"/>
              <a:t> των συχνοτήτων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ραβδόγραμμα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9" y="1254756"/>
            <a:ext cx="6198932" cy="29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5"/>
    </mc:Choice>
    <mc:Fallback xmlns="">
      <p:transition spd="slow" advTm="1818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29" objId="5"/>
        <p14:stopEvt time="18003" objId="5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Στην </a:t>
            </a:r>
            <a:r>
              <a:rPr lang="el-GR" altLang="el-GR" dirty="0" smtClean="0"/>
              <a:t>τρισδιάστατη </a:t>
            </a:r>
            <a:r>
              <a:rPr lang="el-GR" altLang="el-GR" dirty="0"/>
              <a:t>πίτα υπερεκτιμάται η συμβολή των </a:t>
            </a:r>
            <a:r>
              <a:rPr lang="el-GR" altLang="el-GR" dirty="0" smtClean="0"/>
              <a:t>αγροτικών προϊόντων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τρισδιάστατη πίτα</a:t>
            </a:r>
            <a:endParaRPr lang="en-US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4" y="1129308"/>
            <a:ext cx="5234196" cy="28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3"/>
    </mc:Choice>
    <mc:Fallback xmlns="">
      <p:transition spd="slow" advTm="2823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2" objId="2"/>
        <p14:stopEvt time="28233" objId="2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</a:t>
            </a:r>
            <a:r>
              <a:rPr lang="el-GR" altLang="el-GR" dirty="0" smtClean="0"/>
              <a:t>ατάλληλα </a:t>
            </a:r>
            <a:r>
              <a:rPr lang="el-GR" altLang="el-GR" dirty="0"/>
              <a:t>περιληπτικά </a:t>
            </a:r>
            <a:r>
              <a:rPr lang="el-GR" altLang="el-GR" dirty="0" smtClean="0"/>
              <a:t>μέτρα για </a:t>
            </a:r>
            <a:r>
              <a:rPr lang="el-GR" altLang="el-GR" dirty="0"/>
              <a:t>ονομαστικά </a:t>
            </a:r>
            <a:r>
              <a:rPr lang="el-GR" altLang="el-GR" dirty="0" smtClean="0"/>
              <a:t>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l-GR" sz="2800" dirty="0"/>
              <a:t>Τα </a:t>
            </a:r>
            <a:r>
              <a:rPr lang="el-GR" altLang="el-GR" sz="2800" dirty="0" smtClean="0"/>
              <a:t>ονομαστικά δεδομένα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μπορούν </a:t>
            </a:r>
            <a:r>
              <a:rPr lang="en-GB" altLang="el-GR" sz="2800" dirty="0" smtClean="0"/>
              <a:t>να</a:t>
            </a:r>
            <a:r>
              <a:rPr lang="el-GR" altLang="el-GR" sz="2800" dirty="0" smtClean="0"/>
              <a:t> αντιπροσωπευτούν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από την τιμή με την μεγαλύτερη συχνότητα που ονομάζεται επικρατούσα ή τυπική τιμή </a:t>
            </a:r>
            <a:r>
              <a:rPr lang="en-GB" altLang="el-GR" sz="2800" dirty="0" smtClean="0"/>
              <a:t>αρκεί:</a:t>
            </a:r>
            <a:endParaRPr lang="el-GR" altLang="el-GR" sz="2800" dirty="0"/>
          </a:p>
          <a:p>
            <a:r>
              <a:rPr lang="en-GB" altLang="el-GR" sz="2400" dirty="0" smtClean="0">
                <a:solidFill>
                  <a:srgbClr val="000000"/>
                </a:solidFill>
              </a:rPr>
              <a:t>να </a:t>
            </a:r>
            <a:r>
              <a:rPr lang="el-GR" altLang="el-GR" sz="2400" dirty="0" smtClean="0">
                <a:solidFill>
                  <a:srgbClr val="000000"/>
                </a:solidFill>
              </a:rPr>
              <a:t>είναι</a:t>
            </a:r>
            <a:r>
              <a:rPr lang="el-GR" altLang="el-GR" sz="2400" dirty="0">
                <a:solidFill>
                  <a:srgbClr val="000000"/>
                </a:solidFill>
              </a:rPr>
              <a:t> </a:t>
            </a:r>
            <a:r>
              <a:rPr lang="en-GB" altLang="el-GR" sz="2400" dirty="0" smtClean="0">
                <a:solidFill>
                  <a:srgbClr val="000000"/>
                </a:solidFill>
              </a:rPr>
              <a:t>μ</a:t>
            </a:r>
            <a:r>
              <a:rPr lang="el-GR" altLang="el-GR" sz="2400" dirty="0">
                <a:solidFill>
                  <a:srgbClr val="000000"/>
                </a:solidFill>
              </a:rPr>
              <a:t>ί</a:t>
            </a:r>
            <a:r>
              <a:rPr lang="en-GB" altLang="el-GR" sz="2400" dirty="0">
                <a:solidFill>
                  <a:srgbClr val="000000"/>
                </a:solidFill>
              </a:rPr>
              <a:t>α </a:t>
            </a:r>
            <a:r>
              <a:rPr lang="el-GR" altLang="el-GR" sz="2400" dirty="0" smtClean="0">
                <a:solidFill>
                  <a:srgbClr val="000000"/>
                </a:solidFill>
              </a:rPr>
              <a:t>και </a:t>
            </a:r>
          </a:p>
          <a:p>
            <a:r>
              <a:rPr lang="en-GB" altLang="el-GR" sz="2400" dirty="0" smtClean="0">
                <a:solidFill>
                  <a:srgbClr val="000000"/>
                </a:solidFill>
              </a:rPr>
              <a:t>να </a:t>
            </a:r>
            <a:r>
              <a:rPr lang="el-GR" altLang="el-GR" sz="2400" dirty="0" smtClean="0">
                <a:solidFill>
                  <a:srgbClr val="000000"/>
                </a:solidFill>
              </a:rPr>
              <a:t>έχει συχνότητα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αισθητά</a:t>
            </a:r>
            <a:r>
              <a:rPr lang="en-GB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μεγαλύτερη</a:t>
            </a:r>
            <a:r>
              <a:rPr lang="en-GB" altLang="el-GR" sz="2400" dirty="0" smtClean="0">
                <a:solidFill>
                  <a:srgbClr val="000000"/>
                </a:solidFill>
              </a:rPr>
              <a:t> από </a:t>
            </a:r>
            <a:r>
              <a:rPr lang="en-GB" altLang="el-GR" sz="2400" dirty="0" err="1">
                <a:solidFill>
                  <a:srgbClr val="000000"/>
                </a:solidFill>
              </a:rPr>
              <a:t>τις</a:t>
            </a:r>
            <a:r>
              <a:rPr lang="en-GB" altLang="el-GR" sz="2400" dirty="0">
                <a:solidFill>
                  <a:srgbClr val="000000"/>
                </a:solidFill>
              </a:rPr>
              <a:t> </a:t>
            </a:r>
            <a:r>
              <a:rPr lang="en-GB" altLang="el-GR" sz="2400" dirty="0" err="1" smtClean="0">
                <a:solidFill>
                  <a:srgbClr val="000000"/>
                </a:solidFill>
              </a:rPr>
              <a:t>άλλες</a:t>
            </a:r>
            <a:r>
              <a:rPr lang="en-GB" altLang="el-GR" sz="2400" dirty="0" smtClean="0">
                <a:solidFill>
                  <a:srgbClr val="000000"/>
                </a:solidFill>
              </a:rPr>
              <a:t>   </a:t>
            </a:r>
            <a:endParaRPr lang="en-GB" alt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0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6"/>
    </mc:Choice>
    <mc:Fallback xmlns="">
      <p:transition spd="slow" advTm="2328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3" objId="5"/>
        <p14:stopEvt time="23286" objId="5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Κατάλληλα περιληπτικά </a:t>
            </a:r>
            <a:r>
              <a:rPr lang="el-GR" altLang="el-GR" dirty="0" smtClean="0"/>
              <a:t>μέτρα για </a:t>
            </a:r>
            <a:r>
              <a:rPr lang="el-GR" altLang="el-GR" dirty="0"/>
              <a:t>ονομαστικά </a:t>
            </a:r>
            <a:r>
              <a:rPr lang="el-GR" altLang="el-GR" dirty="0" smtClean="0"/>
              <a:t>δεδομένα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Παραδείγματα:</a:t>
            </a: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στους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κατοίκους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της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Ελλάδας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το τυπικό θρήσκευμα είναι “χριστιανός ορθόδοξος</a:t>
            </a:r>
            <a:r>
              <a:rPr lang="en-GB" altLang="el-GR" sz="2400" dirty="0" smtClean="0">
                <a:solidFill>
                  <a:srgbClr val="000000"/>
                </a:solidFill>
              </a:rPr>
              <a:t>”</a:t>
            </a:r>
            <a:endParaRPr lang="el-GR" altLang="el-GR" sz="2400" dirty="0" smtClean="0">
              <a:solidFill>
                <a:srgbClr val="000000"/>
              </a:solidFill>
            </a:endParaRP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στους φοιτητές </a:t>
            </a:r>
            <a:r>
              <a:rPr lang="en-GB" altLang="el-GR" sz="2400" dirty="0" smtClean="0">
                <a:solidFill>
                  <a:srgbClr val="000000"/>
                </a:solidFill>
              </a:rPr>
              <a:t>η </a:t>
            </a:r>
            <a:r>
              <a:rPr lang="el-GR" altLang="el-GR" sz="2400" dirty="0" smtClean="0">
                <a:solidFill>
                  <a:srgbClr val="000000"/>
                </a:solidFill>
              </a:rPr>
              <a:t>τυπική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οικογενειακή κατάσταση είναι “ανύπαντρος</a:t>
            </a:r>
            <a:r>
              <a:rPr lang="en-GB" altLang="el-GR" sz="2400" dirty="0" smtClean="0">
                <a:solidFill>
                  <a:srgbClr val="000000"/>
                </a:solidFill>
              </a:rPr>
              <a:t>”</a:t>
            </a:r>
            <a:endParaRPr lang="el-GR" altLang="el-G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altLang="el-GR" sz="2800" b="1" dirty="0" smtClean="0">
                <a:solidFill>
                  <a:srgbClr val="000000"/>
                </a:solidFill>
              </a:rPr>
              <a:t>Προσοχή: </a:t>
            </a:r>
            <a:r>
              <a:rPr lang="el-GR" altLang="el-GR" sz="2800" dirty="0" smtClean="0">
                <a:solidFill>
                  <a:srgbClr val="000000"/>
                </a:solidFill>
              </a:rPr>
              <a:t>Η τυπική τιμή εξαρτάται πολύ από το είδος της κατηγοριοποίησης</a:t>
            </a:r>
            <a:endParaRPr lang="en-GB" altLang="el-GR" sz="2800" dirty="0">
              <a:solidFill>
                <a:srgbClr val="000000"/>
              </a:solidFill>
            </a:endParaRPr>
          </a:p>
          <a:p>
            <a:endParaRPr lang="el-GR" altLang="el-GR" sz="2800" dirty="0" smtClean="0"/>
          </a:p>
          <a:p>
            <a:endParaRPr lang="el-GR" altLang="el-GR" sz="2800" dirty="0" smtClean="0"/>
          </a:p>
          <a:p>
            <a:pPr marL="0" indent="0">
              <a:buNone/>
            </a:pPr>
            <a:endParaRPr lang="en-GB" alt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41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0"/>
    </mc:Choice>
    <mc:Fallback xmlns="">
      <p:transition spd="slow" advTm="2291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1" objId="5"/>
        <p14:stopEvt time="22910" objId="5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Κατάλληλα </a:t>
            </a:r>
            <a:r>
              <a:rPr lang="el-GR" altLang="el-GR" dirty="0" smtClean="0"/>
              <a:t>περιληπτικά μέτρα για </a:t>
            </a:r>
            <a:r>
              <a:rPr lang="el-GR" altLang="el-GR" dirty="0"/>
              <a:t>ονομαστικά </a:t>
            </a:r>
            <a:r>
              <a:rPr lang="el-GR" altLang="el-GR" dirty="0" smtClean="0"/>
              <a:t>δεδομένα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Παράδειγμα:</a:t>
            </a:r>
          </a:p>
          <a:p>
            <a:pPr marL="0" indent="0">
              <a:buNone/>
            </a:pPr>
            <a:r>
              <a:rPr lang="el-GR" altLang="el-GR" sz="2400" dirty="0"/>
              <a:t>Σε έρευνα των κοινωνικοοικονομικών χαρακτηριστικών των φοιτητών του ΑΠΘ,  το επίπεδο εκπαίδευσης του πατέρα κατηγοριοποιήθηκε ως  </a:t>
            </a:r>
            <a:r>
              <a:rPr lang="el-GR" altLang="el-GR" sz="2400" dirty="0" smtClean="0"/>
              <a:t>δημοτικό,  </a:t>
            </a:r>
            <a:r>
              <a:rPr lang="el-GR" altLang="el-GR" sz="2400" dirty="0"/>
              <a:t>γυμνάσιο,  </a:t>
            </a:r>
            <a:r>
              <a:rPr lang="el-GR" altLang="el-GR" sz="2400" dirty="0" smtClean="0"/>
              <a:t>λύκειο,  </a:t>
            </a:r>
            <a:r>
              <a:rPr lang="el-GR" altLang="el-GR" sz="2400" dirty="0"/>
              <a:t>τουλάχιστον </a:t>
            </a:r>
            <a:r>
              <a:rPr lang="el-GR" altLang="el-GR" sz="2400" dirty="0" smtClean="0"/>
              <a:t>ανώτερη.</a:t>
            </a:r>
          </a:p>
          <a:p>
            <a:r>
              <a:rPr lang="el-GR" altLang="el-GR" sz="2000" dirty="0"/>
              <a:t>Η  </a:t>
            </a:r>
            <a:r>
              <a:rPr lang="el-GR" altLang="el-GR" sz="2000" b="1" dirty="0" smtClean="0"/>
              <a:t>τυπική </a:t>
            </a:r>
            <a:r>
              <a:rPr lang="el-GR" altLang="el-GR" sz="2000" b="1" dirty="0"/>
              <a:t>τιμή </a:t>
            </a:r>
            <a:r>
              <a:rPr lang="el-GR" altLang="el-GR" sz="2000" dirty="0"/>
              <a:t>της μεταβλητής «εκπαίδευση του πατέρα» </a:t>
            </a:r>
            <a:r>
              <a:rPr lang="el-GR" altLang="el-GR" sz="2000" dirty="0" smtClean="0"/>
              <a:t>ήταν λύκειο </a:t>
            </a:r>
          </a:p>
          <a:p>
            <a:r>
              <a:rPr lang="el-GR" altLang="el-GR" sz="2000" dirty="0"/>
              <a:t>Γι’ αυτούς που οπωσδήποτε σκόπευαν να κάνουν μεταπτυχιακές σπουδές, η </a:t>
            </a:r>
            <a:r>
              <a:rPr lang="el-GR" altLang="el-GR" sz="2000" b="1" dirty="0"/>
              <a:t>τυπική τιμή </a:t>
            </a:r>
            <a:r>
              <a:rPr lang="el-GR" altLang="el-GR" sz="2000" dirty="0"/>
              <a:t>της μεταβλητής «εκπαίδευση του πατέρα» ήταν τουλάχιστον ανώτερη </a:t>
            </a:r>
          </a:p>
          <a:p>
            <a:endParaRPr lang="el-GR" altLang="el-GR" sz="2400" dirty="0"/>
          </a:p>
          <a:p>
            <a:pPr marL="0" indent="0">
              <a:buNone/>
            </a:pPr>
            <a:endParaRPr lang="el-GR" altLang="el-GR" sz="2800" dirty="0" smtClean="0"/>
          </a:p>
          <a:p>
            <a:endParaRPr lang="el-GR" altLang="el-GR" sz="2800" dirty="0" smtClean="0"/>
          </a:p>
          <a:p>
            <a:pPr marL="0" indent="0">
              <a:buNone/>
            </a:pPr>
            <a:endParaRPr lang="en-GB" alt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94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1"/>
    </mc:Choice>
    <mc:Fallback xmlns="">
      <p:transition spd="slow" advTm="3086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stopEvt time="30861" objId="5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Κατάλληλα μέτρα </a:t>
            </a:r>
            <a:r>
              <a:rPr lang="el-GR" altLang="el-GR" dirty="0" smtClean="0"/>
              <a:t>για </a:t>
            </a:r>
            <a:r>
              <a:rPr lang="el-GR" altLang="el-GR" dirty="0"/>
              <a:t>ονομαστικά </a:t>
            </a:r>
            <a:r>
              <a:rPr lang="el-GR" altLang="el-GR" dirty="0" smtClean="0"/>
              <a:t>δεδομένα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</a:rPr>
              <a:t>Σε </a:t>
            </a:r>
            <a:r>
              <a:rPr lang="el-GR" altLang="el-GR" sz="2400" dirty="0">
                <a:solidFill>
                  <a:srgbClr val="000000"/>
                </a:solidFill>
              </a:rPr>
              <a:t>διαφορετική κατηγοριοποίηση (των ίδιων δεδομένων)  αντί για την κατηγορία  τουλάχιστον ανώτερη , χρησιμοποιήθηκαν δύο κατηγορίες:  ανώτερη-ανώτατη   και  μεταπτυχιακές σπουδές </a:t>
            </a:r>
            <a:endParaRPr lang="el-GR" altLang="el-GR" sz="2400" dirty="0" smtClean="0">
              <a:solidFill>
                <a:srgbClr val="000000"/>
              </a:solidFill>
            </a:endParaRPr>
          </a:p>
          <a:p>
            <a:r>
              <a:rPr lang="el-GR" altLang="el-GR" sz="2000" dirty="0" smtClean="0"/>
              <a:t>Τότε</a:t>
            </a:r>
            <a:r>
              <a:rPr lang="el-GR" altLang="el-GR" sz="2000" dirty="0"/>
              <a:t>, η </a:t>
            </a:r>
            <a:r>
              <a:rPr lang="el-GR" altLang="el-GR" sz="2000" b="1" dirty="0" smtClean="0"/>
              <a:t>τυπική </a:t>
            </a:r>
            <a:r>
              <a:rPr lang="el-GR" altLang="el-GR" sz="2000" b="1" dirty="0"/>
              <a:t>τιμή </a:t>
            </a:r>
            <a:r>
              <a:rPr lang="el-GR" altLang="el-GR" sz="2000" dirty="0"/>
              <a:t>της μεταβλητής «εκπαίδευση του πατέρα» </a:t>
            </a:r>
            <a:r>
              <a:rPr lang="el-GR" altLang="el-GR" sz="2000" dirty="0" smtClean="0"/>
              <a:t>ήταν λύκειο</a:t>
            </a:r>
            <a:endParaRPr lang="el-GR" altLang="el-GR" sz="2000" dirty="0"/>
          </a:p>
          <a:p>
            <a:pPr marL="0" indent="0">
              <a:buNone/>
            </a:pPr>
            <a:endParaRPr lang="el-GR" altLang="el-G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6"/>
    </mc:Choice>
    <mc:Fallback xmlns="">
      <p:transition spd="slow" advTm="2441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4" objId="6"/>
        <p14:stopEvt time="24016" objId="6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Διατακτικά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Οι τιμές είναι είτε κατηγορίες σε </a:t>
            </a:r>
            <a:r>
              <a:rPr lang="el-GR" sz="2800" dirty="0" smtClean="0"/>
              <a:t>διάταξη, </a:t>
            </a:r>
            <a:r>
              <a:rPr lang="el-GR" sz="2800" dirty="0"/>
              <a:t>είτε ακέραιοι αριθμοί που δηλώνουν κατάταξη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6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2"/>
    </mc:Choice>
    <mc:Fallback xmlns="">
      <p:transition spd="slow" advTm="1383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9" objId="5"/>
        <p14:stopEvt time="13551" objId="5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Κατανομές συχνοτήτων για διατακτικά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κατανομή </a:t>
            </a:r>
            <a:r>
              <a:rPr lang="el-GR" sz="2800" dirty="0"/>
              <a:t>συχνοτήτων</a:t>
            </a:r>
          </a:p>
          <a:p>
            <a:r>
              <a:rPr lang="el-GR" sz="2800" dirty="0" smtClean="0"/>
              <a:t>κατανομή </a:t>
            </a:r>
            <a:r>
              <a:rPr lang="el-GR" sz="2800" dirty="0"/>
              <a:t>σχετικών συχνοτήτων</a:t>
            </a:r>
          </a:p>
          <a:p>
            <a:r>
              <a:rPr lang="el-GR" sz="2800" dirty="0" smtClean="0"/>
              <a:t>επί </a:t>
            </a:r>
            <a:r>
              <a:rPr lang="el-GR" sz="2800" dirty="0"/>
              <a:t>τοις εκατό ποσοστιαία κατανομή</a:t>
            </a:r>
          </a:p>
          <a:p>
            <a:pPr marL="0" indent="0">
              <a:buNone/>
            </a:pPr>
            <a:r>
              <a:rPr lang="el-GR" sz="2800" dirty="0" smtClean="0"/>
              <a:t>	αλλά και</a:t>
            </a:r>
            <a:endParaRPr lang="el-GR" sz="2800" dirty="0"/>
          </a:p>
          <a:p>
            <a:r>
              <a:rPr lang="el-GR" sz="2800" dirty="0" smtClean="0"/>
              <a:t>κατανομή </a:t>
            </a:r>
            <a:r>
              <a:rPr lang="el-GR" sz="2800" dirty="0"/>
              <a:t>αθροιστικών συχνοτήτων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8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8"/>
    </mc:Choice>
    <mc:Fallback xmlns="">
      <p:transition spd="slow" advTm="2088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1" objId="5"/>
        <p14:stopEvt time="20720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"/>
    </mc:Choice>
    <mc:Fallback xmlns="">
      <p:transition spd="slow" advTm="435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Γραφικές παραστάσεις για διατακτικά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3850" indent="-323850" defTabSz="449263">
              <a:spcBef>
                <a:spcPts val="9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500" b="1" dirty="0"/>
              <a:t> </a:t>
            </a:r>
            <a:r>
              <a:rPr lang="el-GR" altLang="el-GR" sz="2800" dirty="0"/>
              <a:t>Μπορούμε να χρησιμοποιήσουμε και  </a:t>
            </a:r>
            <a:r>
              <a:rPr lang="el-GR" altLang="el-GR" sz="2800" dirty="0" smtClean="0"/>
              <a:t>κυκλικά διαγράμματα όμως</a:t>
            </a:r>
            <a:r>
              <a:rPr lang="el-GR" altLang="el-GR" sz="2800" dirty="0"/>
              <a:t>, </a:t>
            </a:r>
          </a:p>
          <a:p>
            <a:pPr marL="323850" indent="-323850" defTabSz="449263">
              <a:spcBef>
                <a:spcPts val="9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/>
              <a:t>   τα </a:t>
            </a:r>
            <a:r>
              <a:rPr lang="en-GB" altLang="el-GR" sz="2800" dirty="0"/>
              <a:t> </a:t>
            </a:r>
            <a:r>
              <a:rPr lang="en-GB" altLang="el-GR" sz="2800" b="1" dirty="0"/>
              <a:t>ραβ</a:t>
            </a:r>
            <a:r>
              <a:rPr lang="en-GB" altLang="el-GR" sz="2800" b="1" dirty="0" err="1"/>
              <a:t>δογράμμ</a:t>
            </a:r>
            <a:r>
              <a:rPr lang="en-GB" altLang="el-GR" sz="2800" b="1" dirty="0"/>
              <a:t>ατα</a:t>
            </a:r>
            <a:r>
              <a:rPr lang="el-GR" altLang="el-GR" sz="2800" dirty="0"/>
              <a:t> είναι προτιμότερα </a:t>
            </a:r>
            <a:r>
              <a:rPr lang="el-GR" altLang="el-GR" sz="2800" dirty="0" smtClean="0"/>
              <a:t>γιατί απεικονίζουν </a:t>
            </a:r>
            <a:r>
              <a:rPr lang="el-GR" altLang="el-GR" sz="2800" dirty="0"/>
              <a:t>και τη σχέση διάταξης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8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4"/>
    </mc:Choice>
    <mc:Fallback xmlns="">
      <p:transition spd="slow" advTm="1498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2" objId="5"/>
        <p14:stopEvt time="14984" objId="5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Κατάλληλα περιληπτικά μέτρα για διατακτικά δεδομένα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Τα </a:t>
            </a:r>
            <a:r>
              <a:rPr lang="el-GR" sz="2800" dirty="0" smtClean="0"/>
              <a:t>διατακτικά </a:t>
            </a:r>
            <a:r>
              <a:rPr lang="el-GR" sz="2800" dirty="0"/>
              <a:t>δεδομένα </a:t>
            </a:r>
            <a:r>
              <a:rPr lang="el-GR" sz="2800" dirty="0" smtClean="0"/>
              <a:t>μπορούν να αντιπροσωπευτούν από: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ην επικρατούσα </a:t>
            </a:r>
            <a:r>
              <a:rPr lang="el-GR" sz="2400" dirty="0"/>
              <a:t>ή τυπική </a:t>
            </a:r>
            <a:r>
              <a:rPr lang="el-GR" sz="2400" dirty="0" smtClean="0"/>
              <a:t>τιμή και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η διάμεση τιμή</a:t>
            </a:r>
          </a:p>
          <a:p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82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7"/>
    </mc:Choice>
    <mc:Fallback xmlns="">
      <p:transition spd="slow" advTm="1142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4" objId="5"/>
        <p14:stopEvt time="11427" objId="5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κατανομές (συχνοτήτων,…) των 850 παρατηρήσεων της μεταβλητής «επίπεδο εκπαίδευσης  850 δανειοληπτών της  τράπεζας Χ»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10" y="1260571"/>
            <a:ext cx="7221624" cy="30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3"/>
    </mc:Choice>
    <mc:Fallback xmlns="">
      <p:transition spd="slow" advTm="3521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7" objId="6"/>
        <p14:stopEvt time="34970" objId="6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ραβδόγραμμα</a:t>
            </a:r>
            <a:r>
              <a:rPr lang="el-GR" dirty="0"/>
              <a:t> της κατανομής συχνοτήτων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Ραβδόγραμμα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84" y="1306795"/>
            <a:ext cx="3471316" cy="27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6"/>
    </mc:Choice>
    <mc:Fallback xmlns="">
      <p:transition spd="slow" advTm="156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5" objId="2"/>
        <p14:stopEvt time="15626" objId="2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</a:t>
            </a:r>
            <a:r>
              <a:rPr lang="el-GR" altLang="el-GR" dirty="0" err="1"/>
              <a:t>ραβδόγραμμα</a:t>
            </a:r>
            <a:r>
              <a:rPr lang="el-GR" altLang="el-GR" dirty="0"/>
              <a:t> της αθροιστικής </a:t>
            </a:r>
            <a:r>
              <a:rPr lang="el-GR" altLang="el-GR" dirty="0" smtClean="0"/>
              <a:t>κατανομής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Ραβδόγραμμα</a:t>
            </a:r>
            <a:r>
              <a:rPr lang="el-GR" dirty="0" smtClean="0"/>
              <a:t> (2)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3" y="1360787"/>
            <a:ext cx="3742987" cy="27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3"/>
    </mc:Choice>
    <mc:Fallback xmlns="">
      <p:transition spd="slow" advTm="1829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4" objId="2"/>
        <p14:stopEvt time="18034" objId="2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Η τυπική εκπαίδευση αυτών των δανειοληπτών είναι το </a:t>
            </a:r>
            <a:r>
              <a:rPr lang="en-US" altLang="el-GR" sz="2800" dirty="0"/>
              <a:t>“</a:t>
            </a:r>
            <a:r>
              <a:rPr lang="el-GR" altLang="el-GR" sz="2800" dirty="0"/>
              <a:t>δημοτικό</a:t>
            </a:r>
            <a:r>
              <a:rPr lang="en-US" altLang="el-GR" sz="2800" dirty="0"/>
              <a:t>”</a:t>
            </a:r>
            <a:endParaRPr lang="el-GR" altLang="el-GR" sz="2800" dirty="0"/>
          </a:p>
          <a:p>
            <a:r>
              <a:rPr lang="el-GR" altLang="el-GR" sz="2800" dirty="0"/>
              <a:t>Ομοίως η διάμεση τιμή είναι το </a:t>
            </a:r>
            <a:r>
              <a:rPr lang="en-US" altLang="el-GR" sz="2800" dirty="0"/>
              <a:t>“</a:t>
            </a:r>
            <a:r>
              <a:rPr lang="el-GR" altLang="el-GR" sz="2800" dirty="0"/>
              <a:t>δημοτικό</a:t>
            </a:r>
            <a:r>
              <a:rPr lang="en-US" altLang="el-GR" sz="2800" dirty="0"/>
              <a:t>”</a:t>
            </a:r>
            <a:r>
              <a:rPr lang="el-GR" altLang="el-GR" sz="2800" dirty="0"/>
              <a:t> αφού οι μισοί δανειολήπτες έχουν εκπαίδευση μέχρι το δημοτικό και οι μισοί δημοτικό κι </a:t>
            </a:r>
            <a:r>
              <a:rPr lang="el-GR" altLang="el-GR" sz="2800" dirty="0" smtClean="0"/>
              <a:t>επάνω</a:t>
            </a: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80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07"/>
    </mc:Choice>
    <mc:Fallback xmlns="">
      <p:transition spd="slow" advTm="2670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2" objId="5"/>
        <p14:stopEvt time="26643" objId="5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διαμέσου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l-GR" sz="2800" dirty="0" smtClean="0"/>
              <a:t>Πώς προσδιορίζω τη διάμεσο στα διατακτικά δεδομένα;</a:t>
            </a:r>
          </a:p>
          <a:p>
            <a:pPr>
              <a:buFontTx/>
              <a:buChar char="-"/>
            </a:pPr>
            <a:r>
              <a:rPr lang="el-GR" sz="2800" dirty="0" smtClean="0"/>
              <a:t>Είναι η τιμή της μεσαίας παρατήρησης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8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8"/>
    </mc:Choice>
    <mc:Fallback xmlns="">
      <p:transition spd="slow" advTm="131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1" objId="5"/>
        <p14:stopEvt time="13043" objId="5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Εύρεση διαμέσου </a:t>
            </a:r>
            <a:r>
              <a:rPr lang="el-GR" dirty="0" smtClean="0"/>
              <a:t>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να </a:t>
            </a:r>
            <a:r>
              <a:rPr lang="el-GR" sz="2800" dirty="0" smtClean="0"/>
              <a:t>βρούμε τη διάμεσο (σε </a:t>
            </a:r>
            <a:r>
              <a:rPr lang="el-GR" sz="2800" dirty="0"/>
              <a:t>στάδια</a:t>
            </a:r>
            <a:r>
              <a:rPr lang="el-GR" sz="2800" dirty="0" smtClean="0"/>
              <a:t>):</a:t>
            </a:r>
          </a:p>
          <a:p>
            <a:r>
              <a:rPr lang="el-GR" sz="2400" dirty="0"/>
              <a:t>(</a:t>
            </a:r>
            <a:r>
              <a:rPr lang="el-GR" sz="2400" dirty="0" err="1"/>
              <a:t>Ξανα</a:t>
            </a:r>
            <a:r>
              <a:rPr lang="el-GR" sz="2400" dirty="0"/>
              <a:t>)γράφουμε τις παρατηρήσεις σε </a:t>
            </a:r>
            <a:r>
              <a:rPr lang="el-GR" sz="2400" dirty="0" smtClean="0"/>
              <a:t>αύξουσα </a:t>
            </a:r>
            <a:r>
              <a:rPr lang="el-GR" sz="2400" dirty="0"/>
              <a:t>σειρά </a:t>
            </a:r>
            <a:endParaRPr lang="el-GR" sz="2400" dirty="0" smtClean="0"/>
          </a:p>
          <a:p>
            <a:r>
              <a:rPr lang="el-GR" sz="2400" dirty="0" smtClean="0"/>
              <a:t>Βρίσκουμε </a:t>
            </a:r>
            <a:r>
              <a:rPr lang="el-GR" sz="2400" dirty="0"/>
              <a:t>τη μεσαία </a:t>
            </a:r>
            <a:r>
              <a:rPr lang="el-GR" sz="2400" dirty="0" smtClean="0"/>
              <a:t>θέση</a:t>
            </a:r>
          </a:p>
          <a:p>
            <a:r>
              <a:rPr lang="el-GR" sz="2400" dirty="0" smtClean="0"/>
              <a:t>Διάμεσος </a:t>
            </a:r>
            <a:r>
              <a:rPr lang="el-GR" sz="2400" dirty="0"/>
              <a:t>είναι η τιμή </a:t>
            </a:r>
            <a:r>
              <a:rPr lang="el-GR" sz="2400" dirty="0" smtClean="0"/>
              <a:t>της αντίστοιχης παρατήρησης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6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5"/>
    </mc:Choice>
    <mc:Fallback xmlns="">
      <p:transition spd="slow" advTm="1891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4" objId="6"/>
        <p14:stopEvt time="18915" objId="6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Διάμεσος με ζυγό πλήθος παρατηρήσεων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Πιο ειδικά, έστω ό</a:t>
            </a:r>
            <a:r>
              <a:rPr lang="el-GR" sz="2800" dirty="0" smtClean="0"/>
              <a:t>τι </a:t>
            </a:r>
            <a:r>
              <a:rPr lang="el-GR" sz="2800" dirty="0"/>
              <a:t>το πλήθος των παρατηρήσεων είναι n. </a:t>
            </a:r>
            <a:r>
              <a:rPr lang="el-GR" sz="2800" dirty="0" smtClean="0"/>
              <a:t>Διακρίνουμε:</a:t>
            </a:r>
          </a:p>
          <a:p>
            <a:r>
              <a:rPr lang="el-GR" sz="2400" dirty="0"/>
              <a:t>n ζυγό </a:t>
            </a:r>
          </a:p>
          <a:p>
            <a:pPr marL="0" indent="0">
              <a:buNone/>
            </a:pPr>
            <a:r>
              <a:rPr lang="el-GR" sz="2400" dirty="0" smtClean="0"/>
              <a:t>Διάμεσος </a:t>
            </a:r>
            <a:r>
              <a:rPr lang="el-GR" sz="2400" dirty="0"/>
              <a:t>είναι το </a:t>
            </a:r>
            <a:r>
              <a:rPr lang="el-GR" sz="2400" dirty="0" err="1"/>
              <a:t>ημιάθροισμα</a:t>
            </a:r>
            <a:r>
              <a:rPr lang="el-GR" sz="2400" dirty="0"/>
              <a:t> των παρατηρήσεων που βρίσκονται στη θέση n/2 και (n+1)/2.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2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1"/>
    </mc:Choice>
    <mc:Fallback xmlns="">
      <p:transition spd="slow" advTm="1947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0" objId="6"/>
        <p14:stopEvt time="19471" objId="6"/>
      </p14:showEvt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ζυγό πλήθος παρατηρήσεων </a:t>
            </a:r>
            <a:r>
              <a:rPr lang="el-GR" dirty="0" smtClean="0"/>
              <a:t>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Παράδειγμα:</a:t>
            </a: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Στον πίνακα της </a:t>
            </a:r>
            <a:r>
              <a:rPr lang="el-GR" altLang="el-GR" sz="2800" dirty="0">
                <a:solidFill>
                  <a:srgbClr val="000000"/>
                </a:solidFill>
              </a:rPr>
              <a:t>επόμενη διαφάνειας </a:t>
            </a:r>
            <a:r>
              <a:rPr lang="el-GR" altLang="el-GR" sz="2800" dirty="0" smtClean="0">
                <a:solidFill>
                  <a:srgbClr val="000000"/>
                </a:solidFill>
              </a:rPr>
              <a:t>δίνεται </a:t>
            </a:r>
            <a:r>
              <a:rPr lang="en-GB" altLang="el-GR" sz="2800" dirty="0" smtClean="0">
                <a:solidFill>
                  <a:srgbClr val="000000"/>
                </a:solidFill>
              </a:rPr>
              <a:t>η </a:t>
            </a:r>
            <a:r>
              <a:rPr lang="en-GB" altLang="el-GR" sz="2800" dirty="0">
                <a:solidFill>
                  <a:srgbClr val="000000"/>
                </a:solidFill>
              </a:rPr>
              <a:t>βαθμολογία ενός διδάσκοντα απο</a:t>
            </a:r>
            <a:r>
              <a:rPr lang="en-GB" altLang="el-G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20 </a:t>
            </a:r>
            <a:r>
              <a:rPr lang="en-GB" altLang="el-GR" sz="2800" dirty="0">
                <a:solidFill>
                  <a:srgbClr val="000000"/>
                </a:solidFill>
              </a:rPr>
              <a:t>φοιτητές σε μια κλίμακα από το </a:t>
            </a:r>
            <a:r>
              <a:rPr lang="en-GB" altLang="el-GR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l-GR" altLang="el-GR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για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το “κακός”, ως το</a:t>
            </a:r>
            <a:r>
              <a:rPr lang="en-GB" altLang="el-G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7</a:t>
            </a:r>
            <a:r>
              <a:rPr lang="el-GR" altLang="el-G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για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το  “εξαιρετικός”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7"/>
    </mc:Choice>
    <mc:Fallback xmlns="">
      <p:transition spd="slow" advTm="172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6"/>
        <p14:stopEvt time="17115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Επεξεργασία </a:t>
            </a:r>
            <a:r>
              <a:rPr lang="el-GR" sz="2800" dirty="0"/>
              <a:t>δειγματικών δεδομένων με σκοπό την εξαγωγή συμπερασμάτων για τον πληθυσμό.</a:t>
            </a:r>
            <a:endParaRPr lang="en-US" sz="2800" dirty="0"/>
          </a:p>
          <a:p>
            <a:r>
              <a:rPr lang="el-GR" sz="2800" dirty="0"/>
              <a:t>Παρατηρήσεις ποιοτικών – ποσοτικών μεταβλητών μέσω πινάκων</a:t>
            </a:r>
          </a:p>
          <a:p>
            <a:r>
              <a:rPr lang="el-GR" sz="2800" dirty="0"/>
              <a:t>Ερμηνεία-ανάλυση ονομαστικών  δεδομένων μέσω γραφικών παραστάσεων.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8"/>
    </mc:Choice>
    <mc:Fallback xmlns="">
      <p:transition spd="slow" advTm="254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9" objId="5"/>
        <p14:stopEvt time="25077" objId="5"/>
      </p14:showEvt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ζυγό πλήθος παρατηρήσεων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38954"/>
              </p:ext>
            </p:extLst>
          </p:nvPr>
        </p:nvGraphicFramePr>
        <p:xfrm>
          <a:off x="1619250" y="1851025"/>
          <a:ext cx="5713413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Document" r:id="rId3" imgW="5242495" imgH="2314496" progId="Word.Document.8">
                  <p:embed/>
                </p:oleObj>
              </mc:Choice>
              <mc:Fallback>
                <p:oleObj name="Document" r:id="rId3" imgW="5242495" imgH="231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51025"/>
                        <a:ext cx="5713413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4"/>
    </mc:Choice>
    <mc:Fallback xmlns="">
      <p:transition spd="slow" advTm="1400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3" objId="8"/>
        <p14:stopEvt time="14004" objId="8"/>
      </p14:showEvt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ζυγό πλήθος παρατηρήσεων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/>
              <a:t> </a:t>
            </a:r>
            <a:r>
              <a:rPr lang="el-GR" altLang="el-GR" sz="2800" dirty="0" smtClean="0"/>
              <a:t>Έχουμε:</a:t>
            </a:r>
          </a:p>
          <a:p>
            <a:r>
              <a:rPr lang="en-US" altLang="el-GR" sz="2400" dirty="0" smtClean="0"/>
              <a:t>n/2=10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και στη 10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θέση είναι η τιμή 2 </a:t>
            </a:r>
            <a:endParaRPr lang="el-GR" altLang="el-GR" sz="2400" dirty="0" smtClean="0"/>
          </a:p>
          <a:p>
            <a:r>
              <a:rPr lang="el-GR" altLang="el-GR" sz="2400" dirty="0" smtClean="0"/>
              <a:t>(</a:t>
            </a:r>
            <a:r>
              <a:rPr lang="en-US" altLang="el-GR" sz="2400" dirty="0"/>
              <a:t>n/2</a:t>
            </a:r>
            <a:r>
              <a:rPr lang="el-GR" altLang="el-GR" sz="2400" dirty="0"/>
              <a:t>)+1=11 και την ενδέκατη θέση είναι η τιμή 3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1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0"/>
    </mc:Choice>
    <mc:Fallback xmlns="">
      <p:transition spd="slow" advTm="1889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8" objId="5"/>
        <p14:stopEvt time="18322" objId="5"/>
      </p14:showEvt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ζυγό πλήθος παρατηρήσεων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Στην περίπτωση </a:t>
            </a:r>
            <a:r>
              <a:rPr lang="el-GR" altLang="el-GR" sz="2800" dirty="0" smtClean="0"/>
              <a:t>αυτή:</a:t>
            </a:r>
          </a:p>
          <a:p>
            <a:r>
              <a:rPr lang="el-GR" altLang="el-GR" sz="2400" dirty="0" smtClean="0"/>
              <a:t>είτε </a:t>
            </a:r>
            <a:r>
              <a:rPr lang="el-GR" altLang="el-GR" sz="2400" dirty="0"/>
              <a:t>θα πούμε </a:t>
            </a:r>
            <a:r>
              <a:rPr lang="el-GR" altLang="el-GR" sz="2400" dirty="0" smtClean="0"/>
              <a:t>ότι διάμεσος </a:t>
            </a:r>
            <a:r>
              <a:rPr lang="el-GR" altLang="el-GR" sz="2400" dirty="0"/>
              <a:t>είναι η τιμή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2+3)/2=2.5 </a:t>
            </a:r>
            <a:endParaRPr lang="el-GR" altLang="el-GR" sz="2400" dirty="0" smtClean="0"/>
          </a:p>
          <a:p>
            <a:r>
              <a:rPr lang="el-GR" altLang="el-GR" sz="2400" dirty="0" smtClean="0"/>
              <a:t>είτε </a:t>
            </a:r>
            <a:r>
              <a:rPr lang="el-GR" altLang="el-GR" sz="2400" dirty="0"/>
              <a:t>θα την προσδιορίσουμε λεκτικά:</a:t>
            </a:r>
            <a:br>
              <a:rPr lang="el-GR" altLang="el-GR" sz="2400" dirty="0"/>
            </a:br>
            <a:r>
              <a:rPr lang="el-GR" altLang="el-GR" sz="2400" dirty="0" smtClean="0"/>
              <a:t>"</a:t>
            </a:r>
            <a:r>
              <a:rPr lang="en-GB" altLang="el-GR" sz="2400" dirty="0">
                <a:solidFill>
                  <a:srgbClr val="000000"/>
                </a:solidFill>
              </a:rPr>
              <a:t>Η </a:t>
            </a:r>
            <a:r>
              <a:rPr lang="el-GR" altLang="el-GR" sz="2400" dirty="0" smtClean="0">
                <a:solidFill>
                  <a:srgbClr val="000000"/>
                </a:solidFill>
              </a:rPr>
              <a:t>βαθμολογία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των μισών </a:t>
            </a:r>
            <a:r>
              <a:rPr lang="en-GB" altLang="el-GR" sz="2400" dirty="0" smtClean="0">
                <a:solidFill>
                  <a:srgbClr val="000000"/>
                </a:solidFill>
              </a:rPr>
              <a:t>φοιτητών</a:t>
            </a:r>
            <a:r>
              <a:rPr lang="el-GR" altLang="el-GR" sz="2400" dirty="0" smtClean="0">
                <a:solidFill>
                  <a:srgbClr val="000000"/>
                </a:solidFill>
              </a:rPr>
              <a:t> ή</a:t>
            </a:r>
            <a:r>
              <a:rPr lang="en-GB" altLang="el-GR" sz="2400" dirty="0" smtClean="0">
                <a:solidFill>
                  <a:srgbClr val="000000"/>
                </a:solidFill>
              </a:rPr>
              <a:t>ταν </a:t>
            </a:r>
            <a:r>
              <a:rPr lang="en-GB" altLang="el-GR" sz="2400" dirty="0">
                <a:solidFill>
                  <a:srgbClr val="000000"/>
                </a:solidFill>
              </a:rPr>
              <a:t>μέχρι </a:t>
            </a:r>
            <a:r>
              <a:rPr lang="el-GR" altLang="el-GR" sz="2400" dirty="0">
                <a:solidFill>
                  <a:srgbClr val="000000"/>
                </a:solidFill>
              </a:rPr>
              <a:t>και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το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2 και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των μισών </a:t>
            </a:r>
            <a:r>
              <a:rPr lang="en-GB" altLang="el-GR" sz="2400" dirty="0" smtClean="0">
                <a:solidFill>
                  <a:srgbClr val="000000"/>
                </a:solidFill>
              </a:rPr>
              <a:t>από</a:t>
            </a:r>
            <a:r>
              <a:rPr lang="el-GR" altLang="el-GR" sz="2400" dirty="0" smtClean="0">
                <a:solidFill>
                  <a:srgbClr val="000000"/>
                </a:solidFill>
              </a:rPr>
              <a:t> το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3 και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πάνω</a:t>
            </a:r>
            <a:r>
              <a:rPr lang="en-GB" altLang="el-GR" sz="2400" dirty="0" smtClean="0">
                <a:solidFill>
                  <a:srgbClr val="000000"/>
                </a:solidFill>
              </a:rPr>
              <a:t>!”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39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1"/>
    </mc:Choice>
    <mc:Fallback xmlns="">
      <p:transition spd="slow" advTm="1875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3" objId="6"/>
        <p14:stopEvt time="18751" objId="6"/>
      </p14:showEvt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</a:t>
            </a:r>
            <a:r>
              <a:rPr lang="el-GR" dirty="0" smtClean="0"/>
              <a:t>μονό </a:t>
            </a:r>
            <a:r>
              <a:rPr lang="el-GR" dirty="0"/>
              <a:t>πλήθος </a:t>
            </a:r>
            <a:r>
              <a:rPr lang="el-GR" dirty="0" smtClean="0"/>
              <a:t>παρατηρήσεων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Δ</a:t>
            </a:r>
            <a:r>
              <a:rPr lang="en-GB" altLang="el-GR" sz="2800" dirty="0" err="1" smtClean="0">
                <a:solidFill>
                  <a:srgbClr val="000000"/>
                </a:solidFill>
              </a:rPr>
              <a:t>ιάμεσος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: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η </a:t>
            </a:r>
            <a:r>
              <a:rPr lang="en-GB" altLang="el-GR" sz="2800" dirty="0" err="1">
                <a:solidFill>
                  <a:srgbClr val="000000"/>
                </a:solidFill>
              </a:rPr>
              <a:t>τιμή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n-GB" altLang="el-GR" sz="2800" dirty="0" err="1">
                <a:solidFill>
                  <a:srgbClr val="000000"/>
                </a:solidFill>
              </a:rPr>
              <a:t>της</a:t>
            </a:r>
            <a:r>
              <a:rPr lang="en-GB" altLang="el-GR" sz="2800" dirty="0">
                <a:solidFill>
                  <a:srgbClr val="000000"/>
                </a:solidFill>
              </a:rPr>
              <a:t> παρα</a:t>
            </a:r>
            <a:r>
              <a:rPr lang="en-GB" altLang="el-GR" sz="2800" dirty="0" err="1">
                <a:solidFill>
                  <a:srgbClr val="000000"/>
                </a:solidFill>
              </a:rPr>
              <a:t>τήρησης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>
                <a:solidFill>
                  <a:srgbClr val="000000"/>
                </a:solidFill>
              </a:rPr>
              <a:t>που βρίσκεται στη θέση </a:t>
            </a:r>
            <a:r>
              <a:rPr lang="en-GB" altLang="el-GR" sz="2800" dirty="0">
                <a:solidFill>
                  <a:srgbClr val="000000"/>
                </a:solidFill>
              </a:rPr>
              <a:t>(n+1)/</a:t>
            </a:r>
            <a:r>
              <a:rPr lang="en-GB" altLang="el-GR" sz="2800" dirty="0" smtClean="0">
                <a:solidFill>
                  <a:srgbClr val="000000"/>
                </a:solidFill>
              </a:rPr>
              <a:t>2</a:t>
            </a:r>
            <a:endParaRPr lang="el-GR" altLang="el-G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altLang="el-G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Παράδειγμα:</a:t>
            </a: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Ζητήθηκε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από 11 </a:t>
            </a:r>
            <a:r>
              <a:rPr lang="el-GR" altLang="el-GR" sz="2800" dirty="0" smtClean="0">
                <a:solidFill>
                  <a:srgbClr val="000000"/>
                </a:solidFill>
              </a:rPr>
              <a:t>αθλητικούς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συντάκτες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να </a:t>
            </a:r>
            <a:r>
              <a:rPr lang="en-GB" altLang="el-GR" sz="2800" dirty="0" smtClean="0">
                <a:solidFill>
                  <a:srgbClr val="000000"/>
                </a:solidFill>
              </a:rPr>
              <a:t>βα</a:t>
            </a:r>
            <a:r>
              <a:rPr lang="el-GR" altLang="el-GR" sz="2800" dirty="0" err="1" smtClean="0">
                <a:solidFill>
                  <a:srgbClr val="000000"/>
                </a:solidFill>
              </a:rPr>
              <a:t>θμολογήσουν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έναν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προπονητή σε μια κλίμακα από το 1 ως το 10 και είχαμε τα ακόλουθα αποτελέσματα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39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4"/>
    </mc:Choice>
    <mc:Fallback xmlns="">
      <p:transition spd="slow" advTm="281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5" objId="5"/>
        <p14:stopEvt time="28154" objId="5"/>
      </p14:showEvt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</a:t>
            </a:r>
            <a:r>
              <a:rPr lang="el-GR" dirty="0" smtClean="0"/>
              <a:t>μονό </a:t>
            </a:r>
            <a:r>
              <a:rPr lang="el-GR" dirty="0"/>
              <a:t>πλήθος </a:t>
            </a:r>
            <a:r>
              <a:rPr lang="el-GR" dirty="0" smtClean="0"/>
              <a:t>παρατηρήσεων (2)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  <p:graphicFrame>
        <p:nvGraphicFramePr>
          <p:cNvPr id="5" name="Object 7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82620"/>
              </p:ext>
            </p:extLst>
          </p:nvPr>
        </p:nvGraphicFramePr>
        <p:xfrm>
          <a:off x="2257697" y="1576387"/>
          <a:ext cx="5554663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Document" r:id="rId3" imgW="5554095" imgH="3286198" progId="Word.Document.8">
                  <p:embed/>
                </p:oleObj>
              </mc:Choice>
              <mc:Fallback>
                <p:oleObj name="Document" r:id="rId3" imgW="5554095" imgH="32861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697" y="1576387"/>
                        <a:ext cx="5554663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3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"/>
    </mc:Choice>
    <mc:Fallback xmlns="">
      <p:transition spd="slow" advTm="1799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98" objId="6"/>
        <p14:stopEvt time="17771" objId="6"/>
      </p14:showEvtLst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με </a:t>
            </a:r>
            <a:r>
              <a:rPr lang="el-GR" dirty="0" smtClean="0"/>
              <a:t>μονό </a:t>
            </a:r>
            <a:r>
              <a:rPr lang="el-GR" dirty="0"/>
              <a:t>πλήθος </a:t>
            </a:r>
            <a:r>
              <a:rPr lang="el-GR" dirty="0" smtClean="0"/>
              <a:t>παρατηρήσεων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dirty="0" smtClean="0"/>
              <a:t>Επειδή</a:t>
            </a:r>
            <a:r>
              <a:rPr lang="el-GR" altLang="el-GR" sz="2800" dirty="0" smtClean="0">
                <a:solidFill>
                  <a:srgbClr val="23FF23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n</a:t>
            </a:r>
            <a:r>
              <a:rPr lang="el-GR" altLang="el-GR" sz="2800" dirty="0">
                <a:solidFill>
                  <a:srgbClr val="000000"/>
                </a:solidFill>
              </a:rPr>
              <a:t>=11 είναι μονός αριθμός βρίσκουμε </a:t>
            </a:r>
            <a:r>
              <a:rPr lang="el-GR" altLang="el-GR" sz="2800" dirty="0" smtClean="0">
                <a:solidFill>
                  <a:srgbClr val="000000"/>
                </a:solidFill>
              </a:rPr>
              <a:t>τη διάμεσο </a:t>
            </a:r>
            <a:r>
              <a:rPr lang="el-GR" altLang="el-GR" sz="2800" dirty="0">
                <a:solidFill>
                  <a:srgbClr val="000000"/>
                </a:solidFill>
              </a:rPr>
              <a:t>ως εξής</a:t>
            </a:r>
            <a:r>
              <a:rPr lang="el-GR" altLang="el-GR" sz="2800" dirty="0" smtClean="0">
                <a:solidFill>
                  <a:srgbClr val="000000"/>
                </a:solidFill>
              </a:rPr>
              <a:t>:</a:t>
            </a:r>
          </a:p>
          <a:p>
            <a:pPr marL="323850" indent="-323850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600" dirty="0"/>
              <a:t> </a:t>
            </a:r>
            <a:r>
              <a:rPr lang="el-GR" altLang="el-GR" sz="2600" dirty="0"/>
              <a:t>Θέση: </a:t>
            </a:r>
            <a:r>
              <a:rPr lang="en-GB" altLang="el-GR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(n+1)/2</a:t>
            </a:r>
            <a:r>
              <a:rPr lang="en-GB" altLang="el-GR" sz="2600" dirty="0">
                <a:solidFill>
                  <a:srgbClr val="000000"/>
                </a:solidFill>
              </a:rPr>
              <a:t>=6</a:t>
            </a:r>
            <a:r>
              <a:rPr lang="el-GR" altLang="el-GR" sz="2600" baseline="30000" dirty="0">
                <a:solidFill>
                  <a:srgbClr val="000000"/>
                </a:solidFill>
              </a:rPr>
              <a:t>η</a:t>
            </a:r>
            <a:r>
              <a:rPr lang="el-GR" altLang="el-GR" sz="2600" dirty="0">
                <a:solidFill>
                  <a:srgbClr val="000000"/>
                </a:solidFill>
              </a:rPr>
              <a:t>   </a:t>
            </a:r>
            <a:endParaRPr lang="en-GB" altLang="el-GR" sz="2600" dirty="0">
              <a:solidFill>
                <a:srgbClr val="000000"/>
              </a:solidFill>
            </a:endParaRPr>
          </a:p>
          <a:p>
            <a:pPr marL="323850" indent="-323850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>
                <a:solidFill>
                  <a:srgbClr val="000000"/>
                </a:solidFill>
              </a:rPr>
              <a:t>Η 6</a:t>
            </a:r>
            <a:r>
              <a:rPr lang="el-GR" altLang="el-GR" sz="2600" baseline="30000" dirty="0">
                <a:solidFill>
                  <a:srgbClr val="000000"/>
                </a:solidFill>
              </a:rPr>
              <a:t>η</a:t>
            </a:r>
            <a:r>
              <a:rPr lang="el-GR" altLang="el-GR" sz="2600" dirty="0">
                <a:solidFill>
                  <a:srgbClr val="000000"/>
                </a:solidFill>
              </a:rPr>
              <a:t>  </a:t>
            </a:r>
            <a:r>
              <a:rPr lang="en-GB" altLang="el-GR" sz="2600" dirty="0">
                <a:solidFill>
                  <a:srgbClr val="000000"/>
                </a:solidFill>
              </a:rPr>
              <a:t> παρα</a:t>
            </a:r>
            <a:r>
              <a:rPr lang="en-GB" altLang="el-GR" sz="2600" dirty="0" err="1">
                <a:solidFill>
                  <a:srgbClr val="000000"/>
                </a:solidFill>
              </a:rPr>
              <a:t>τήρηση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έχει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την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τιμή</a:t>
            </a:r>
            <a:r>
              <a:rPr lang="en-GB" altLang="el-GR" sz="2600" dirty="0">
                <a:solidFill>
                  <a:srgbClr val="000000"/>
                </a:solidFill>
              </a:rPr>
              <a:t> 4</a:t>
            </a:r>
          </a:p>
          <a:p>
            <a:pPr marL="323850" indent="-323850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l-GR" altLang="el-GR" sz="2600" dirty="0" smtClean="0">
                <a:solidFill>
                  <a:srgbClr val="000000"/>
                </a:solidFill>
              </a:rPr>
              <a:t>      Αυτό </a:t>
            </a:r>
            <a:r>
              <a:rPr lang="el-GR" altLang="el-GR" sz="2600" dirty="0">
                <a:solidFill>
                  <a:srgbClr val="000000"/>
                </a:solidFill>
              </a:rPr>
              <a:t>μπορεί να δηλωθεί ως</a:t>
            </a:r>
            <a:r>
              <a:rPr lang="en-GB" altLang="el-GR" sz="2600" dirty="0">
                <a:solidFill>
                  <a:srgbClr val="000000"/>
                </a:solidFill>
              </a:rPr>
              <a:t>:</a:t>
            </a:r>
            <a:r>
              <a:rPr lang="el-GR" altLang="el-GR" sz="2600" dirty="0">
                <a:solidFill>
                  <a:srgbClr val="000000"/>
                </a:solidFill>
              </a:rPr>
              <a:t> </a:t>
            </a:r>
            <a:endParaRPr lang="en-US" altLang="el-GR" sz="2600" dirty="0">
              <a:solidFill>
                <a:srgbClr val="000000"/>
              </a:solidFill>
            </a:endParaRPr>
          </a:p>
          <a:p>
            <a:pPr marL="323850" indent="-323850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l-GR" sz="2600" dirty="0">
                <a:solidFill>
                  <a:srgbClr val="000000"/>
                </a:solidFill>
              </a:rPr>
              <a:t>“</a:t>
            </a:r>
            <a:r>
              <a:rPr lang="el-GR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οι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μισοί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συντάκτες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είχ</a:t>
            </a:r>
            <a:r>
              <a:rPr lang="en-GB" altLang="el-GR" sz="2600" dirty="0">
                <a:solidFill>
                  <a:srgbClr val="000000"/>
                </a:solidFill>
              </a:rPr>
              <a:t>αν δώσει βαθμολογία</a:t>
            </a:r>
            <a:r>
              <a:rPr lang="el-GR" altLang="el-GR" sz="2600" dirty="0">
                <a:solidFill>
                  <a:srgbClr val="000000"/>
                </a:solidFill>
              </a:rPr>
              <a:t> πάνω </a:t>
            </a:r>
            <a:r>
              <a:rPr lang="el-GR" altLang="el-GR" sz="2600" dirty="0" err="1">
                <a:solidFill>
                  <a:srgbClr val="000000"/>
                </a:solidFill>
              </a:rPr>
              <a:t>απο</a:t>
            </a:r>
            <a:r>
              <a:rPr lang="el-GR" altLang="el-GR" sz="2600" dirty="0">
                <a:solidFill>
                  <a:srgbClr val="000000"/>
                </a:solidFill>
              </a:rPr>
              <a:t> 4</a:t>
            </a:r>
            <a:r>
              <a:rPr lang="en-GB" altLang="el-GR" sz="2600" dirty="0">
                <a:solidFill>
                  <a:srgbClr val="000000"/>
                </a:solidFill>
              </a:rPr>
              <a:t>”</a:t>
            </a:r>
            <a:endParaRPr lang="el-GR" altLang="el-GR" sz="2600" dirty="0">
              <a:solidFill>
                <a:srgbClr val="000000"/>
              </a:solidFill>
            </a:endParaRPr>
          </a:p>
          <a:p>
            <a:pPr marL="323850" indent="-323850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600" dirty="0">
                <a:solidFill>
                  <a:srgbClr val="000000"/>
                </a:solidFill>
              </a:rPr>
              <a:t>  είτε ως  </a:t>
            </a:r>
          </a:p>
          <a:p>
            <a:pPr marL="323850" indent="-323850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l-GR" sz="2600" dirty="0">
                <a:solidFill>
                  <a:srgbClr val="000000"/>
                </a:solidFill>
              </a:rPr>
              <a:t>“</a:t>
            </a:r>
            <a:r>
              <a:rPr lang="el-GR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οι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μισοί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συντάκτες</a:t>
            </a:r>
            <a:r>
              <a:rPr lang="en-GB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 err="1">
                <a:solidFill>
                  <a:srgbClr val="000000"/>
                </a:solidFill>
              </a:rPr>
              <a:t>είχ</a:t>
            </a:r>
            <a:r>
              <a:rPr lang="en-GB" altLang="el-GR" sz="2600" dirty="0">
                <a:solidFill>
                  <a:srgbClr val="000000"/>
                </a:solidFill>
              </a:rPr>
              <a:t>αν δώσει βαθμολογία </a:t>
            </a:r>
            <a:r>
              <a:rPr lang="el-GR" altLang="el-GR" sz="2600" dirty="0">
                <a:solidFill>
                  <a:srgbClr val="000000"/>
                </a:solidFill>
              </a:rPr>
              <a:t>κάτω </a:t>
            </a:r>
            <a:r>
              <a:rPr lang="el-GR" altLang="el-GR" sz="2600" dirty="0" err="1">
                <a:solidFill>
                  <a:srgbClr val="000000"/>
                </a:solidFill>
              </a:rPr>
              <a:t>απο</a:t>
            </a:r>
            <a:r>
              <a:rPr lang="el-GR" altLang="el-GR" sz="2600" dirty="0">
                <a:solidFill>
                  <a:srgbClr val="000000"/>
                </a:solidFill>
              </a:rPr>
              <a:t> </a:t>
            </a:r>
            <a:r>
              <a:rPr lang="en-GB" altLang="el-GR" sz="2600" dirty="0">
                <a:solidFill>
                  <a:srgbClr val="000000"/>
                </a:solidFill>
              </a:rPr>
              <a:t>4”</a:t>
            </a:r>
          </a:p>
          <a:p>
            <a:pPr marL="0" indent="0">
              <a:buNone/>
            </a:pPr>
            <a:endParaRPr lang="el-GR" altLang="el-G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2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7"/>
    </mc:Choice>
    <mc:Fallback xmlns="">
      <p:transition spd="slow" advTm="394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5"/>
        <p14:stopEvt time="39497" objId="5"/>
      </p14:showEvt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Πηγή συχνούς λάθους στις εξετάσεις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Για να προσδιοριστεί η τιμή της μεσαίας παρατήρησης πρέπει να προηγηθεί διάταξη των </a:t>
            </a:r>
            <a:r>
              <a:rPr lang="el-GR" altLang="el-GR" sz="2800" dirty="0" smtClean="0"/>
              <a:t>παρατηρήσεων</a:t>
            </a:r>
          </a:p>
          <a:p>
            <a:r>
              <a:rPr lang="el-GR" sz="2800" dirty="0"/>
              <a:t>Διάμεσος </a:t>
            </a:r>
            <a:r>
              <a:rPr lang="el-GR" sz="2800" dirty="0" smtClean="0"/>
              <a:t>δεν </a:t>
            </a:r>
            <a:r>
              <a:rPr lang="el-GR" sz="2800" dirty="0"/>
              <a:t>είναι η μεσαία θέση αλλά η τιμή της αντίστοιχης </a:t>
            </a:r>
            <a:r>
              <a:rPr lang="el-GR" sz="2800" dirty="0" smtClean="0"/>
              <a:t>παρατήρησης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95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8"/>
    </mc:Choice>
    <mc:Fallback xmlns="">
      <p:transition spd="slow" advTm="2981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pauseEvt time="23737" objId="5"/>
        <p14:seekEvt time="23737" objId="5" seek="23501"/>
        <p14:resumeEvt time="23937" objId="5"/>
        <p14:stopEvt time="24732" objId="5"/>
      </p14:showEvt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78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n-US" sz="900" dirty="0">
                <a:solidFill>
                  <a:schemeClr val="bg1"/>
                </a:solidFill>
              </a:rPr>
              <a:t>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/>
              <a:t>Περιγραφική Στατιστική</a:t>
            </a:r>
          </a:p>
          <a:p>
            <a:r>
              <a:rPr lang="el-GR" sz="3000" dirty="0"/>
              <a:t>Ποσοτικές μεταβλητές</a:t>
            </a:r>
          </a:p>
          <a:p>
            <a:r>
              <a:rPr lang="el-GR" sz="3000" dirty="0"/>
              <a:t>Ποιοτικές μεταβλητές</a:t>
            </a:r>
          </a:p>
          <a:p>
            <a:r>
              <a:rPr lang="el-GR" sz="3000" dirty="0"/>
              <a:t>Πίνακες</a:t>
            </a:r>
          </a:p>
          <a:p>
            <a:r>
              <a:rPr lang="el-GR" sz="3000" dirty="0"/>
              <a:t>Γραφικές Παραστάσεις</a:t>
            </a:r>
          </a:p>
          <a:p>
            <a:r>
              <a:rPr lang="el-GR" sz="3000" dirty="0"/>
              <a:t>Ονομαστικά δεδομένα</a:t>
            </a:r>
          </a:p>
          <a:p>
            <a:r>
              <a:rPr lang="el-GR" sz="3000" dirty="0"/>
              <a:t>Διατακτικά Δεδομένα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0"/>
    </mc:Choice>
    <mc:Fallback xmlns="">
      <p:transition spd="slow" advTm="2298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6" objId="5"/>
        <p14:stopEvt time="22731" objId="5"/>
      </p14:showEvtLst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n-US" sz="900" dirty="0">
                <a:solidFill>
                  <a:schemeClr val="bg1"/>
                </a:solidFill>
              </a:rPr>
              <a:t>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n-US" sz="900" dirty="0">
                <a:solidFill>
                  <a:schemeClr val="bg1"/>
                </a:solidFill>
              </a:rPr>
              <a:t>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7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Είναι όλες οι  στατιστικές τεχνικές οι </a:t>
            </a:r>
            <a:r>
              <a:rPr lang="el-GR" sz="2800" dirty="0" smtClean="0"/>
              <a:t>οποίες εφαρμόζονται </a:t>
            </a:r>
            <a:r>
              <a:rPr lang="el-GR" sz="2800" dirty="0"/>
              <a:t>στα δεδομένα με σκοπό την: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Οργάνωση: </a:t>
            </a:r>
            <a:r>
              <a:rPr lang="el-GR" sz="2400" dirty="0"/>
              <a:t>πίνακες ή κατανομές </a:t>
            </a:r>
            <a:r>
              <a:rPr lang="el-GR" sz="2400" dirty="0" smtClean="0"/>
              <a:t>συχνοτήτων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Παρουσίαση: </a:t>
            </a:r>
            <a:r>
              <a:rPr lang="el-GR" sz="2400" dirty="0" smtClean="0"/>
              <a:t>γραφικές παραστάσεις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Περιληπτική περιγραφή </a:t>
            </a:r>
            <a:r>
              <a:rPr lang="el-GR" sz="2400" dirty="0" smtClean="0"/>
              <a:t>με αριθμητικά μέτρα:</a:t>
            </a:r>
          </a:p>
          <a:p>
            <a:pPr lvl="1"/>
            <a:r>
              <a:rPr lang="el-GR" sz="2000" dirty="0" smtClean="0"/>
              <a:t>Θέσης</a:t>
            </a:r>
          </a:p>
          <a:p>
            <a:pPr lvl="1"/>
            <a:r>
              <a:rPr lang="el-GR" sz="2000" dirty="0" smtClean="0"/>
              <a:t>Διασποράς</a:t>
            </a:r>
          </a:p>
          <a:p>
            <a:pPr lvl="1"/>
            <a:r>
              <a:rPr lang="el-GR" sz="2000" dirty="0" smtClean="0"/>
              <a:t>Λοξότητας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8"/>
    </mc:Choice>
    <mc:Fallback xmlns="">
      <p:transition spd="slow" advTm="298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0" objId="2"/>
        <p14:stopEvt time="2970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τεχνικές της περιγραφικής στατιστικής διαφοροποιούνται ανάλογα με: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είδος της μεταβλητής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Την κλίμακα μέτρησης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Το αν τα δεδομένα είναι δειγματικά ή αποτελούν τον </a:t>
            </a:r>
            <a:r>
              <a:rPr lang="el-GR" sz="2400" dirty="0" smtClean="0"/>
              <a:t>πληθυσμό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2"/>
    </mc:Choice>
    <mc:Fallback xmlns="">
      <p:transition spd="slow" advTm="164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3" objId="5"/>
        <p14:stopEvt time="16237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Διάκριση του είδους των μεταβλητών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είδος της μεταβλητής</a:t>
            </a:r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64" y="1119955"/>
            <a:ext cx="6694512" cy="317770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1"/>
    </mc:Choice>
    <mc:Fallback xmlns="">
      <p:transition spd="slow" advTm="1530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90" objId="2"/>
        <p14:stopEvt time="15220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2167</TotalTime>
  <Words>1899</Words>
  <Application>Microsoft Office PowerPoint</Application>
  <PresentationFormat>Προβολή στην οθόνη (16:10)</PresentationFormat>
  <Paragraphs>340</Paragraphs>
  <Slides>63</Slides>
  <Notes>25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63</vt:i4>
      </vt:variant>
    </vt:vector>
  </HeadingPairs>
  <TitlesOfParts>
    <vt:vector size="70" baseType="lpstr">
      <vt:lpstr>Arial Unicode MS</vt:lpstr>
      <vt:lpstr>Arial</vt:lpstr>
      <vt:lpstr>Calibri</vt:lpstr>
      <vt:lpstr>Times New Roman</vt:lpstr>
      <vt:lpstr>Θέμα του Office</vt:lpstr>
      <vt:lpstr>StaticEnhancedMetafile</vt:lpstr>
      <vt:lpstr>Document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Περιγραφική στατιστική</vt:lpstr>
      <vt:lpstr>Περιγραφική στατιστική (2)</vt:lpstr>
      <vt:lpstr>Το είδος της μεταβλητής</vt:lpstr>
      <vt:lpstr>Το είδος της μεταβλητής (2)</vt:lpstr>
      <vt:lpstr>Το είδος της μεταβλητής (3)</vt:lpstr>
      <vt:lpstr>Κλίμακα μέτρησης</vt:lpstr>
      <vt:lpstr>Κλίμακα μέτρησης (2)</vt:lpstr>
      <vt:lpstr>Κλίμακα μέτρησης (3)</vt:lpstr>
      <vt:lpstr>Κλίμακα μέτρησης (4)</vt:lpstr>
      <vt:lpstr>Κλίμακα μέτρησης απλοποιημένη</vt:lpstr>
      <vt:lpstr>Κλίμακα μέτρησης απλοποιημένη (2)</vt:lpstr>
      <vt:lpstr>Κλίμακα μέτρησης απλοποιημένη (3)</vt:lpstr>
      <vt:lpstr>Δεδομένα πληθυσμού</vt:lpstr>
      <vt:lpstr>Δειγματικά δεδομένα</vt:lpstr>
      <vt:lpstr>Κατανομές συχνοτήτων και γραφικές παραστάσεις</vt:lpstr>
      <vt:lpstr>Γραφικές παραστάσεις για ονομαστικά δεδομένα</vt:lpstr>
      <vt:lpstr>Παράδειγμα</vt:lpstr>
      <vt:lpstr>Το ραβδόγραμμα</vt:lpstr>
      <vt:lpstr>Η πίτα</vt:lpstr>
      <vt:lpstr>Παράδειγμα 2</vt:lpstr>
      <vt:lpstr>Η πίτα</vt:lpstr>
      <vt:lpstr>Η πίτα (2)</vt:lpstr>
      <vt:lpstr>Παράδειγμα 3</vt:lpstr>
      <vt:lpstr>Το ραβδόγραμμα</vt:lpstr>
      <vt:lpstr>Παράδειγμα 4</vt:lpstr>
      <vt:lpstr>Το ραβδόγραμμα</vt:lpstr>
      <vt:lpstr>Η τρισδιάστατη πίτα</vt:lpstr>
      <vt:lpstr>Κατάλληλα περιληπτικά μέτρα για ονομαστικά δεδομένα</vt:lpstr>
      <vt:lpstr>Κατάλληλα περιληπτικά μέτρα για ονομαστικά δεδομένα (2)</vt:lpstr>
      <vt:lpstr>Κατάλληλα περιληπτικά μέτρα για ονομαστικά δεδομένα (3)</vt:lpstr>
      <vt:lpstr>Κατάλληλα μέτρα για ονομαστικά δεδομένα (4)</vt:lpstr>
      <vt:lpstr>Διατακτικά δεδομένα</vt:lpstr>
      <vt:lpstr>Κατανομές συχνοτήτων για διατακτικά δεδομένα</vt:lpstr>
      <vt:lpstr>Γραφικές παραστάσεις για διατακτικά δεδομένα</vt:lpstr>
      <vt:lpstr>Κατάλληλα περιληπτικά μέτρα για διατακτικά δεδομένα</vt:lpstr>
      <vt:lpstr>Παράδειγμα</vt:lpstr>
      <vt:lpstr>Ραβδόγραμμα</vt:lpstr>
      <vt:lpstr>Ραβδόγραμμα (2)</vt:lpstr>
      <vt:lpstr>Συμπεράσματα</vt:lpstr>
      <vt:lpstr>Εύρεση διαμέσου</vt:lpstr>
      <vt:lpstr>Εύρεση διαμέσου (2)</vt:lpstr>
      <vt:lpstr>Διάμεσος με ζυγό πλήθος παρατηρήσεων</vt:lpstr>
      <vt:lpstr>Διάμεσος με ζυγό πλήθος παρατηρήσεων (2)</vt:lpstr>
      <vt:lpstr>Διάμεσος με ζυγό πλήθος παρατηρήσεων (3)</vt:lpstr>
      <vt:lpstr>Διάμεσος με ζυγό πλήθος παρατηρήσεων (4)</vt:lpstr>
      <vt:lpstr>Διάμεσος με ζυγό πλήθος παρατηρήσεων (5)</vt:lpstr>
      <vt:lpstr>Διάμεσος με μονό πλήθος παρατηρήσεων</vt:lpstr>
      <vt:lpstr>Διάμεσος με μονό πλήθος παρατηρήσεων (2)</vt:lpstr>
      <vt:lpstr>Διάμεσος με μονό πλήθος παρατηρήσεων (3)</vt:lpstr>
      <vt:lpstr>Πηγή συχνούς λάθους στις εξετάσεις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698</cp:revision>
  <dcterms:created xsi:type="dcterms:W3CDTF">2012-09-06T09:03:05Z</dcterms:created>
  <dcterms:modified xsi:type="dcterms:W3CDTF">2015-12-04T12:05:48Z</dcterms:modified>
</cp:coreProperties>
</file>