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89" r:id="rId3"/>
    <p:sldId id="257" r:id="rId4"/>
    <p:sldId id="259" r:id="rId5"/>
    <p:sldId id="261" r:id="rId6"/>
    <p:sldId id="265" r:id="rId7"/>
    <p:sldId id="274" r:id="rId8"/>
    <p:sldId id="296" r:id="rId9"/>
    <p:sldId id="297" r:id="rId10"/>
    <p:sldId id="298" r:id="rId11"/>
    <p:sldId id="320" r:id="rId12"/>
    <p:sldId id="299" r:id="rId13"/>
    <p:sldId id="282" r:id="rId14"/>
    <p:sldId id="283" r:id="rId15"/>
    <p:sldId id="285" r:id="rId16"/>
    <p:sldId id="301" r:id="rId17"/>
    <p:sldId id="302" r:id="rId18"/>
    <p:sldId id="303" r:id="rId19"/>
    <p:sldId id="306" r:id="rId20"/>
    <p:sldId id="305" r:id="rId21"/>
    <p:sldId id="304" r:id="rId22"/>
    <p:sldId id="308" r:id="rId23"/>
    <p:sldId id="307" r:id="rId24"/>
    <p:sldId id="309" r:id="rId25"/>
    <p:sldId id="290" r:id="rId26"/>
    <p:sldId id="291" r:id="rId27"/>
    <p:sldId id="292" r:id="rId28"/>
    <p:sldId id="293" r:id="rId29"/>
    <p:sldId id="294" r:id="rId30"/>
    <p:sldId id="295" r:id="rId31"/>
    <p:sldId id="280" r:id="rId32"/>
  </p:sldIdLst>
  <p:sldSz cx="9144000" cy="5715000" type="screen16x10"/>
  <p:notesSz cx="6858000" cy="9144000"/>
  <p:custDataLst>
    <p:tags r:id="rId3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03/11/2015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Κλαδικά Λογιστικά Σχέδια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4000" b="1" dirty="0" smtClean="0"/>
              <a:t>Ξενοδοχειακή Λογιστική</a:t>
            </a:r>
            <a:endParaRPr lang="en-US" sz="40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Κατάσταση «Ημερήσιας Κίνησης Πελατών» ή </a:t>
            </a:r>
            <a:r>
              <a:rPr lang="en-US" sz="4000" dirty="0" smtClean="0"/>
              <a:t>Main Courante</a:t>
            </a:r>
            <a:endParaRPr lang="el-GR" sz="4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
        <p:nvSpPr>
          <p:cNvPr id="6" name="5 - Ορθογώνιο"/>
          <p:cNvSpPr/>
          <p:nvPr/>
        </p:nvSpPr>
        <p:spPr>
          <a:xfrm>
            <a:off x="539552" y="1273324"/>
            <a:ext cx="8136904" cy="646331"/>
          </a:xfrm>
          <a:prstGeom prst="rect">
            <a:avLst/>
          </a:prstGeom>
        </p:spPr>
        <p:txBody>
          <a:bodyPr wrap="square">
            <a:spAutoFit/>
          </a:bodyPr>
          <a:lstStyle/>
          <a:p>
            <a:r>
              <a:rPr lang="el-GR" dirty="0" smtClean="0"/>
              <a:t>Οι λογιστικές εγγραφές σύμφωνα με το Βιβλίο Πελατών (</a:t>
            </a:r>
            <a:r>
              <a:rPr lang="en-US" dirty="0" smtClean="0"/>
              <a:t>Main Courante</a:t>
            </a:r>
            <a:r>
              <a:rPr lang="el-GR" dirty="0" smtClean="0"/>
              <a:t>) θα είναι οι παρακάτω:</a:t>
            </a:r>
            <a:endParaRPr lang="en-US" dirty="0"/>
          </a:p>
        </p:txBody>
      </p:sp>
      <p:graphicFrame>
        <p:nvGraphicFramePr>
          <p:cNvPr id="7" name="6 - Πίνακας"/>
          <p:cNvGraphicFramePr>
            <a:graphicFrameLocks noGrp="1"/>
          </p:cNvGraphicFramePr>
          <p:nvPr/>
        </p:nvGraphicFramePr>
        <p:xfrm>
          <a:off x="611560" y="2065412"/>
          <a:ext cx="8215312" cy="1714500"/>
        </p:xfrm>
        <a:graphic>
          <a:graphicData uri="http://schemas.openxmlformats.org/drawingml/2006/table">
            <a:tbl>
              <a:tblPr/>
              <a:tblGrid>
                <a:gridCol w="1158875"/>
                <a:gridCol w="719137"/>
                <a:gridCol w="719138"/>
                <a:gridCol w="790575"/>
                <a:gridCol w="790575"/>
                <a:gridCol w="750887"/>
                <a:gridCol w="696913"/>
                <a:gridCol w="892175"/>
                <a:gridCol w="776287"/>
                <a:gridCol w="920750"/>
              </a:tblGrid>
              <a:tr h="282575">
                <a:tc rowSpan="2">
                  <a:txBody>
                    <a:bodyPr/>
                    <a:lstStyle/>
                    <a:p>
                      <a:pPr marL="20638" marR="0" lvl="0" indent="0" algn="just"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rPr>
                        <a:t> Όνομα</a:t>
                      </a:r>
                    </a:p>
                    <a:p>
                      <a:pPr marL="20638"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rPr>
                        <a:t>Πελάτη</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15000"/>
                        </a:lnSpc>
                        <a:spcBef>
                          <a:spcPts val="1200"/>
                        </a:spcBef>
                        <a:spcAft>
                          <a:spcPct val="0"/>
                        </a:spcAft>
                        <a:buClrTx/>
                        <a:buSzTx/>
                        <a:buFontTx/>
                        <a:buNone/>
                        <a:tabLst/>
                      </a:pPr>
                      <a:r>
                        <a:rPr kumimoji="0" lang="el-GR" sz="1400" b="0" i="1" u="none" strike="noStrike" cap="none" normalizeH="0" baseline="0" smtClean="0">
                          <a:ln>
                            <a:noFill/>
                          </a:ln>
                          <a:solidFill>
                            <a:schemeClr val="tx1"/>
                          </a:solidFill>
                          <a:effectLst/>
                          <a:latin typeface="Arial" charset="0"/>
                          <a:cs typeface="Times New Roman" pitchFamily="18" charset="0"/>
                        </a:rPr>
                        <a:t>Τιμές Δωματίων</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Arial" charset="0"/>
                          <a:ea typeface="Calibri" pitchFamily="34" charset="0"/>
                          <a:cs typeface="Times New Roman" pitchFamily="18" charset="0"/>
                        </a:rPr>
                        <a:t>Εστιατόριο</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Arial" charset="0"/>
                          <a:ea typeface="Calibri" pitchFamily="34" charset="0"/>
                          <a:cs typeface="Times New Roman" pitchFamily="18" charset="0"/>
                        </a:rPr>
                        <a:t>Ημέ</a:t>
                      </a:r>
                      <a:r>
                        <a:rPr kumimoji="0" lang="en-US" sz="1400" b="0" i="1"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el-GR" sz="1400" b="0" i="1" u="none" strike="noStrike" cap="none" normalizeH="0" baseline="0" smtClean="0">
                          <a:ln>
                            <a:noFill/>
                          </a:ln>
                          <a:solidFill>
                            <a:schemeClr val="tx1"/>
                          </a:solidFill>
                          <a:effectLst/>
                          <a:latin typeface="Arial" charset="0"/>
                          <a:ea typeface="Calibri" pitchFamily="34" charset="0"/>
                          <a:cs typeface="Times New Roman" pitchFamily="18" charset="0"/>
                        </a:rPr>
                        <a:t>ρες</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15000"/>
                        </a:lnSpc>
                        <a:spcBef>
                          <a:spcPts val="1200"/>
                        </a:spcBef>
                        <a:spcAft>
                          <a:spcPct val="0"/>
                        </a:spcAft>
                        <a:buClrTx/>
                        <a:buSzTx/>
                        <a:buFontTx/>
                        <a:buNone/>
                        <a:tabLst/>
                      </a:pPr>
                      <a:r>
                        <a:rPr kumimoji="0" lang="el-GR" sz="1400" b="0" i="1" u="none" strike="noStrike" cap="none" normalizeH="0" baseline="0" smtClean="0">
                          <a:ln>
                            <a:noFill/>
                          </a:ln>
                          <a:solidFill>
                            <a:schemeClr val="tx1"/>
                          </a:solidFill>
                          <a:effectLst/>
                          <a:latin typeface="Arial" charset="0"/>
                          <a:cs typeface="Times New Roman" pitchFamily="18" charset="0"/>
                        </a:rPr>
                        <a:t>Κατηγορίες Εσόδων</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r h="546100">
                <a:tc vMerge="1">
                  <a:txBody>
                    <a:bodyPr/>
                    <a:lstStyle/>
                    <a:p>
                      <a:endParaRPr lang="el-G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1-κλινο</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2-κλινο</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3-κλινο</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Arial" charset="0"/>
                          <a:ea typeface="Calibri" pitchFamily="34" charset="0"/>
                          <a:cs typeface="Times New Roman" pitchFamily="18" charset="0"/>
                        </a:rPr>
                        <a:t>Πρωινό</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1" u="none" strike="noStrike" cap="none" normalizeH="0" baseline="0" smtClean="0">
                          <a:ln>
                            <a:noFill/>
                          </a:ln>
                          <a:solidFill>
                            <a:schemeClr val="tx1"/>
                          </a:solidFill>
                          <a:effectLst/>
                          <a:latin typeface="Arial" charset="0"/>
                          <a:ea typeface="Calibri" pitchFamily="34" charset="0"/>
                          <a:cs typeface="Times New Roman" pitchFamily="18" charset="0"/>
                        </a:rPr>
                        <a:t>Γεύμα</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l-G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Δωμάτια</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Πρωινά</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Γεύματα</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Αλέξανδρος</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rPr>
                        <a:t>120</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ea typeface="Calibri" pitchFamily="34" charset="0"/>
                          <a:cs typeface="Times New Roman" pitchFamily="18" charset="0"/>
                        </a:rPr>
                        <a:t>---</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ea typeface="Calibri" pitchFamily="34" charset="0"/>
                          <a:cs typeface="Times New Roman" pitchFamily="18" charset="0"/>
                        </a:rPr>
                        <a:t>---</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ea typeface="Calibri" pitchFamily="34" charset="0"/>
                          <a:cs typeface="Times New Roman" pitchFamily="18" charset="0"/>
                        </a:rPr>
                        <a:t>---</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ea typeface="Calibri" pitchFamily="34" charset="0"/>
                          <a:cs typeface="Times New Roman" pitchFamily="18" charset="0"/>
                        </a:rPr>
                        <a:t>---</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16</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1.920</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Αχιλλέας</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ea typeface="Calibri" pitchFamily="34" charset="0"/>
                          <a:cs typeface="Times New Roman" pitchFamily="18" charset="0"/>
                        </a:rPr>
                        <a:t>---</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150</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ea typeface="Calibri" pitchFamily="34" charset="0"/>
                          <a:cs typeface="Times New Roman" pitchFamily="18" charset="0"/>
                        </a:rPr>
                        <a:t>---</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10 (</a:t>
                      </a: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x</a:t>
                      </a: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2)</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ea typeface="Calibri" pitchFamily="34" charset="0"/>
                          <a:cs typeface="Times New Roman" pitchFamily="18" charset="0"/>
                        </a:rPr>
                        <a:t>---</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12</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1.800</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240</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Αριστείδης</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ea typeface="Calibri" pitchFamily="34" charset="0"/>
                          <a:cs typeface="Times New Roman" pitchFamily="18" charset="0"/>
                        </a:rPr>
                        <a:t>---</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ea typeface="Calibri" pitchFamily="34" charset="0"/>
                          <a:cs typeface="Times New Roman" pitchFamily="18" charset="0"/>
                        </a:rPr>
                        <a:t>---</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180</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10 (</a:t>
                      </a: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x</a:t>
                      </a: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3)</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20 (</a:t>
                      </a: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x</a:t>
                      </a: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3)</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9</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1.620</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270</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rPr>
                        <a:t>540</a:t>
                      </a:r>
                    </a:p>
                  </a:txBody>
                  <a:tcPr marL="66301" marR="6630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Κατάσταση «Ημερήσιας Κίνησης Πελατών» ή </a:t>
            </a:r>
            <a:r>
              <a:rPr lang="en-US" sz="3600" dirty="0" smtClean="0"/>
              <a:t>Main Courante</a:t>
            </a:r>
            <a:endParaRPr lang="en-US" sz="3600" dirty="0"/>
          </a:p>
        </p:txBody>
      </p:sp>
      <p:sp>
        <p:nvSpPr>
          <p:cNvPr id="6" name="5 - Θέση περιεχομένου"/>
          <p:cNvSpPr>
            <a:spLocks noGrp="1"/>
          </p:cNvSpPr>
          <p:nvPr>
            <p:ph idx="1"/>
          </p:nvPr>
        </p:nvSpPr>
        <p:spPr/>
        <p:txBody>
          <a:bodyPr>
            <a:noAutofit/>
          </a:bodyPr>
          <a:lstStyle/>
          <a:p>
            <a:pPr marL="0" indent="269875" algn="just">
              <a:lnSpc>
                <a:spcPct val="70000"/>
              </a:lnSpc>
              <a:spcBef>
                <a:spcPct val="0"/>
              </a:spcBef>
              <a:buFontTx/>
              <a:buNone/>
            </a:pPr>
            <a:r>
              <a:rPr lang="el-GR" sz="2000" dirty="0" smtClean="0"/>
              <a:t>Οι Εγγραφές που έχουν προηγηθεί για κάθε Πελάτη, μέχρι και τις σημερινές είναι:</a:t>
            </a:r>
          </a:p>
          <a:p>
            <a:pPr marL="0" indent="269875" algn="just">
              <a:lnSpc>
                <a:spcPct val="70000"/>
              </a:lnSpc>
              <a:spcBef>
                <a:spcPct val="0"/>
              </a:spcBef>
              <a:buFontTx/>
              <a:buNone/>
            </a:pPr>
            <a:r>
              <a:rPr lang="el-GR" sz="2000" b="1" dirty="0" smtClean="0"/>
              <a:t>Α) Πελάτης Αλέξανδρος</a:t>
            </a:r>
            <a:endParaRPr lang="el-GR" sz="2000" dirty="0" smtClean="0"/>
          </a:p>
          <a:p>
            <a:pPr marL="0" indent="269875" algn="just">
              <a:lnSpc>
                <a:spcPct val="70000"/>
              </a:lnSpc>
              <a:spcBef>
                <a:spcPct val="0"/>
              </a:spcBef>
              <a:buFontTx/>
              <a:buNone/>
            </a:pPr>
            <a:r>
              <a:rPr lang="el-GR" sz="2000" dirty="0" smtClean="0"/>
              <a:t>-------------------------------------------ημερομηνία----------------------------------------</a:t>
            </a:r>
          </a:p>
          <a:p>
            <a:pPr marL="0" indent="269875" algn="just">
              <a:lnSpc>
                <a:spcPct val="70000"/>
              </a:lnSpc>
              <a:spcBef>
                <a:spcPct val="0"/>
              </a:spcBef>
              <a:buFontTx/>
              <a:buNone/>
            </a:pPr>
            <a:r>
              <a:rPr lang="el-GR" sz="2000" dirty="0" smtClean="0"/>
              <a:t>30 ΠΕΛΑΤΕΣ						 </a:t>
            </a:r>
          </a:p>
          <a:p>
            <a:pPr marL="0" indent="269875" algn="just">
              <a:lnSpc>
                <a:spcPct val="70000"/>
              </a:lnSpc>
              <a:spcBef>
                <a:spcPct val="0"/>
              </a:spcBef>
              <a:buFontTx/>
              <a:buNone/>
            </a:pPr>
            <a:r>
              <a:rPr lang="el-GR" sz="2000" dirty="0" smtClean="0"/>
              <a:t>30.00  Πελάτες Εσωτερικού     </a:t>
            </a:r>
          </a:p>
          <a:p>
            <a:pPr marL="0" indent="269875" algn="just">
              <a:lnSpc>
                <a:spcPct val="70000"/>
              </a:lnSpc>
              <a:spcBef>
                <a:spcPct val="0"/>
              </a:spcBef>
              <a:buFontTx/>
              <a:buNone/>
            </a:pPr>
            <a:r>
              <a:rPr lang="el-GR" sz="2000" dirty="0" smtClean="0"/>
              <a:t>30.00.01 Πελάτης Αλέξανδρος            		 1.920</a:t>
            </a:r>
          </a:p>
          <a:p>
            <a:pPr marL="0" indent="269875" algn="just">
              <a:lnSpc>
                <a:spcPct val="70000"/>
              </a:lnSpc>
              <a:spcBef>
                <a:spcPct val="0"/>
              </a:spcBef>
              <a:buFontTx/>
              <a:buNone/>
            </a:pPr>
            <a:r>
              <a:rPr lang="el-GR" sz="2000" dirty="0" smtClean="0"/>
              <a:t>                          73. ΠΩΛΗΣΕΙΣ ΥΠΗΡΕΣΙΩΝ				 </a:t>
            </a:r>
          </a:p>
          <a:p>
            <a:pPr marL="0" indent="269875" algn="just">
              <a:lnSpc>
                <a:spcPct val="70000"/>
              </a:lnSpc>
              <a:spcBef>
                <a:spcPct val="0"/>
              </a:spcBef>
              <a:buFontTx/>
              <a:buNone/>
            </a:pPr>
            <a:r>
              <a:rPr lang="el-GR" sz="2000" dirty="0" smtClean="0"/>
              <a:t>                          73.00 Έσοδα Δωματίων         		             1.736,77</a:t>
            </a:r>
          </a:p>
          <a:p>
            <a:pPr marL="0" indent="269875" algn="just">
              <a:lnSpc>
                <a:spcPct val="70000"/>
              </a:lnSpc>
              <a:spcBef>
                <a:spcPct val="0"/>
              </a:spcBef>
              <a:buFontTx/>
              <a:buNone/>
            </a:pPr>
            <a:r>
              <a:rPr lang="el-GR" sz="2000" dirty="0" smtClean="0"/>
              <a:t>	               54 ΥΠΟΧΡΕΩΣΕΙΣ ΑΠΟ ΦΟΡΟΥΣ-ΤΕΛΗ                              183,23</a:t>
            </a:r>
          </a:p>
          <a:p>
            <a:pPr marL="0" indent="269875" algn="just">
              <a:lnSpc>
                <a:spcPct val="70000"/>
              </a:lnSpc>
              <a:spcBef>
                <a:spcPct val="0"/>
              </a:spcBef>
              <a:buFontTx/>
              <a:buNone/>
            </a:pPr>
            <a:r>
              <a:rPr lang="el-GR" sz="2000" dirty="0" smtClean="0"/>
              <a:t>                          54.00 Φόρος Προστιθέμενης Αξίας</a:t>
            </a:r>
          </a:p>
          <a:p>
            <a:pPr marL="0" indent="269875" algn="just">
              <a:lnSpc>
                <a:spcPct val="70000"/>
              </a:lnSpc>
              <a:spcBef>
                <a:spcPct val="0"/>
              </a:spcBef>
              <a:buFontTx/>
              <a:buNone/>
            </a:pPr>
            <a:r>
              <a:rPr lang="el-GR" sz="2000" dirty="0" smtClean="0"/>
              <a:t>         	               54.00.01 Φ.Π.Α. </a:t>
            </a:r>
            <a:r>
              <a:rPr lang="el-GR" sz="2000" dirty="0" err="1" smtClean="0"/>
              <a:t>Συντ</a:t>
            </a:r>
            <a:r>
              <a:rPr lang="el-GR" sz="2000" dirty="0" smtClean="0"/>
              <a:t>/</a:t>
            </a:r>
            <a:r>
              <a:rPr lang="el-GR" sz="2000" dirty="0" err="1" smtClean="0"/>
              <a:t>τής</a:t>
            </a:r>
            <a:r>
              <a:rPr lang="el-GR" sz="2000" dirty="0" smtClean="0"/>
              <a:t>  10%               174,55    </a:t>
            </a:r>
          </a:p>
          <a:p>
            <a:pPr marL="0" indent="269875" algn="just">
              <a:lnSpc>
                <a:spcPct val="70000"/>
              </a:lnSpc>
              <a:spcBef>
                <a:spcPct val="0"/>
              </a:spcBef>
              <a:buFontTx/>
              <a:buNone/>
            </a:pPr>
            <a:r>
              <a:rPr lang="el-GR" sz="2000" dirty="0" smtClean="0"/>
              <a:t>	               54.10 Τέλος </a:t>
            </a:r>
            <a:r>
              <a:rPr lang="el-GR" sz="2000" dirty="0" err="1" smtClean="0"/>
              <a:t>Παρεπιδημούντων</a:t>
            </a:r>
            <a:r>
              <a:rPr lang="el-GR" sz="2000" dirty="0" smtClean="0"/>
              <a:t> 0,5%         8,68</a:t>
            </a:r>
          </a:p>
          <a:p>
            <a:pPr marL="0" indent="269875" algn="just">
              <a:lnSpc>
                <a:spcPct val="70000"/>
              </a:lnSpc>
              <a:spcBef>
                <a:spcPct val="0"/>
              </a:spcBef>
              <a:buFontTx/>
              <a:buNone/>
            </a:pPr>
            <a:r>
              <a:rPr lang="el-GR" sz="2000" dirty="0" smtClean="0"/>
              <a:t>[</a:t>
            </a:r>
            <a:r>
              <a:rPr lang="el-GR" sz="2000" dirty="0" err="1" smtClean="0"/>
              <a:t>Αποφορολόγηση</a:t>
            </a:r>
            <a:r>
              <a:rPr lang="el-GR" sz="2000" dirty="0" smtClean="0"/>
              <a:t>: 1.920 </a:t>
            </a:r>
            <a:r>
              <a:rPr lang="en-US" sz="2000" dirty="0" smtClean="0">
                <a:sym typeface="Symbol" pitchFamily="18" charset="2"/>
              </a:rPr>
              <a:t></a:t>
            </a:r>
            <a:r>
              <a:rPr lang="el-GR" sz="2000" dirty="0" smtClean="0"/>
              <a:t> 1,10 = 1.745,45 (Περιέχει το Τέλος </a:t>
            </a:r>
            <a:r>
              <a:rPr lang="el-GR" sz="2000" dirty="0" err="1" smtClean="0"/>
              <a:t>Παρεπιδημούντων</a:t>
            </a:r>
            <a:r>
              <a:rPr lang="el-GR" sz="2000" dirty="0" smtClean="0"/>
              <a:t>)</a:t>
            </a:r>
            <a:endParaRPr lang="el-GR" sz="2000" dirty="0" smtClean="0">
              <a:sym typeface="Symbol" pitchFamily="18" charset="2"/>
            </a:endParaRPr>
          </a:p>
          <a:p>
            <a:pPr marL="0" indent="269875" algn="just">
              <a:lnSpc>
                <a:spcPct val="70000"/>
              </a:lnSpc>
              <a:spcBef>
                <a:spcPct val="0"/>
              </a:spcBef>
              <a:buFontTx/>
              <a:buNone/>
            </a:pPr>
            <a:r>
              <a:rPr lang="el-GR" sz="2000" dirty="0" smtClean="0">
                <a:sym typeface="Symbol" pitchFamily="18" charset="2"/>
              </a:rPr>
              <a:t>1.745,45</a:t>
            </a:r>
            <a:r>
              <a:rPr lang="en-US" sz="2000" dirty="0" smtClean="0">
                <a:sym typeface="Symbol" pitchFamily="18" charset="2"/>
              </a:rPr>
              <a:t></a:t>
            </a:r>
            <a:r>
              <a:rPr lang="el-GR" sz="2000" dirty="0" smtClean="0"/>
              <a:t> 1,005 = 1.736,77 (Καθαρά Έσοδα) </a:t>
            </a:r>
            <a:endParaRPr lang="el-GR" sz="2000" dirty="0" smtClean="0">
              <a:sym typeface="Symbol" pitchFamily="18" charset="2"/>
            </a:endParaRPr>
          </a:p>
          <a:p>
            <a:pPr marL="0" indent="269875" algn="just">
              <a:lnSpc>
                <a:spcPct val="70000"/>
              </a:lnSpc>
              <a:spcBef>
                <a:spcPct val="0"/>
              </a:spcBef>
              <a:buFontTx/>
              <a:buNone/>
            </a:pPr>
            <a:r>
              <a:rPr lang="el-GR" sz="2000" dirty="0" smtClean="0">
                <a:sym typeface="Symbol" pitchFamily="18" charset="2"/>
              </a:rPr>
              <a:t>1.736,77 </a:t>
            </a:r>
            <a:r>
              <a:rPr lang="en-US" sz="2000" dirty="0" smtClean="0">
                <a:sym typeface="Symbol" pitchFamily="18" charset="2"/>
              </a:rPr>
              <a:t>X</a:t>
            </a:r>
            <a:r>
              <a:rPr lang="el-GR" sz="2000" dirty="0" smtClean="0">
                <a:sym typeface="Symbol" pitchFamily="18" charset="2"/>
              </a:rPr>
              <a:t> 0,5% =  8,68 (Τέλος </a:t>
            </a:r>
            <a:r>
              <a:rPr lang="el-GR" sz="2000" dirty="0" err="1" smtClean="0">
                <a:sym typeface="Symbol" pitchFamily="18" charset="2"/>
              </a:rPr>
              <a:t>Παρεπιδημούντων</a:t>
            </a:r>
            <a:r>
              <a:rPr lang="el-GR" sz="2000" dirty="0" smtClean="0">
                <a:sym typeface="Symbol" pitchFamily="18" charset="2"/>
              </a:rPr>
              <a:t>) (1.736,77 + 8,68 =1.745,45)</a:t>
            </a:r>
          </a:p>
          <a:p>
            <a:pPr marL="0" indent="269875" algn="just">
              <a:lnSpc>
                <a:spcPct val="70000"/>
              </a:lnSpc>
              <a:spcBef>
                <a:spcPct val="0"/>
              </a:spcBef>
              <a:buFontTx/>
              <a:buNone/>
            </a:pPr>
            <a:r>
              <a:rPr lang="el-GR" sz="2000" dirty="0" smtClean="0">
                <a:sym typeface="Symbol" pitchFamily="18" charset="2"/>
              </a:rPr>
              <a:t>1.745,45 Χ 10% = 174,55 (Φ.Π.Α.)]</a:t>
            </a:r>
          </a:p>
          <a:p>
            <a:pPr marL="0" indent="269875" algn="just">
              <a:lnSpc>
                <a:spcPct val="70000"/>
              </a:lnSpc>
              <a:spcBef>
                <a:spcPct val="0"/>
              </a:spcBef>
              <a:buFontTx/>
              <a:buNone/>
            </a:pPr>
            <a:r>
              <a:rPr lang="el-GR" sz="2000" dirty="0" smtClean="0">
                <a:sym typeface="Symbol" pitchFamily="18" charset="2"/>
              </a:rPr>
              <a:t>(Τελικός Λογαριασμός του Πελάτη Αλέξανδρου)</a:t>
            </a:r>
          </a:p>
          <a:p>
            <a:pPr>
              <a:lnSpc>
                <a:spcPct val="70000"/>
              </a:lnSpc>
              <a:buNone/>
            </a:pPr>
            <a:endParaRPr lang="en-US" sz="2000"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200" dirty="0" smtClean="0"/>
              <a:t>Κατάσταση «Ημερήσιας Κίνησης Πελατών» ή </a:t>
            </a:r>
            <a:r>
              <a:rPr lang="en-US" sz="3200" dirty="0" smtClean="0"/>
              <a:t>Main Courante</a:t>
            </a:r>
            <a:endParaRPr lang="el-GR" sz="3100" dirty="0"/>
          </a:p>
        </p:txBody>
      </p:sp>
      <p:sp>
        <p:nvSpPr>
          <p:cNvPr id="3" name="Θέση περιεχομένου 2"/>
          <p:cNvSpPr>
            <a:spLocks noGrp="1"/>
          </p:cNvSpPr>
          <p:nvPr>
            <p:ph idx="1"/>
          </p:nvPr>
        </p:nvSpPr>
        <p:spPr>
          <a:xfrm>
            <a:off x="467544" y="1057300"/>
            <a:ext cx="8229600" cy="4176464"/>
          </a:xfrm>
        </p:spPr>
        <p:txBody>
          <a:bodyPr>
            <a:noAutofit/>
          </a:bodyPr>
          <a:lstStyle/>
          <a:p>
            <a:r>
              <a:rPr lang="el-GR" sz="2000" dirty="0" smtClean="0"/>
              <a:t>------------------------------------------- ημερομηνία --------------------------------------</a:t>
            </a:r>
          </a:p>
          <a:p>
            <a:r>
              <a:rPr lang="el-GR" sz="2000" dirty="0" smtClean="0"/>
              <a:t>30 ΠΕΛΑΤΕΣ						 </a:t>
            </a:r>
          </a:p>
          <a:p>
            <a:r>
              <a:rPr lang="el-GR" sz="2000" dirty="0" smtClean="0"/>
              <a:t>30.10  Πελάτες Πιστωτικών Καρτών     </a:t>
            </a:r>
          </a:p>
          <a:p>
            <a:r>
              <a:rPr lang="el-GR" sz="2000" dirty="0" smtClean="0"/>
              <a:t>30.10.01 Πελάτης Αλεξάνδρου	                         1.920            </a:t>
            </a:r>
          </a:p>
          <a:p>
            <a:r>
              <a:rPr lang="el-GR" sz="2000" dirty="0" smtClean="0"/>
              <a:t> 		30 ΠΕΛΑΤΕΣ					 </a:t>
            </a:r>
          </a:p>
          <a:p>
            <a:r>
              <a:rPr lang="el-GR" sz="2000" dirty="0" smtClean="0"/>
              <a:t>                          30.00  Πελάτες Εσωτερικού     </a:t>
            </a:r>
          </a:p>
          <a:p>
            <a:r>
              <a:rPr lang="el-GR" sz="2000" dirty="0" smtClean="0"/>
              <a:t>                           30.00.01 Πελάτης Αλέξανδρος       		       1.920</a:t>
            </a:r>
          </a:p>
          <a:p>
            <a:pPr algn="ctr">
              <a:buFontTx/>
              <a:buNone/>
            </a:pPr>
            <a:r>
              <a:rPr lang="el-GR" sz="2000" dirty="0" smtClean="0"/>
              <a:t>(Χρέωση Λογαριασμού του Πελάτη Αλέξανδρου στη </a:t>
            </a:r>
            <a:r>
              <a:rPr lang="en-US" sz="2000" dirty="0" smtClean="0"/>
              <a:t>MASTERCARD</a:t>
            </a:r>
            <a:r>
              <a:rPr lang="el-GR" sz="2000" dirty="0" smtClean="0"/>
              <a:t>)</a:t>
            </a:r>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fontScale="90000"/>
          </a:bodyPr>
          <a:lstStyle/>
          <a:p>
            <a:r>
              <a:rPr lang="el-GR" sz="3600" dirty="0" smtClean="0"/>
              <a:t>Κατάσταση «Ημερήσιας Κίνησης Πελατών» ή </a:t>
            </a:r>
            <a:r>
              <a:rPr lang="en-US" sz="3600" dirty="0" smtClean="0"/>
              <a:t>Main Courante</a:t>
            </a:r>
            <a:endParaRPr lang="el-GR" sz="3600" dirty="0"/>
          </a:p>
        </p:txBody>
      </p:sp>
      <p:sp>
        <p:nvSpPr>
          <p:cNvPr id="12" name="Content Placeholder 11"/>
          <p:cNvSpPr>
            <a:spLocks noGrp="1"/>
          </p:cNvSpPr>
          <p:nvPr>
            <p:ph idx="1"/>
          </p:nvPr>
        </p:nvSpPr>
        <p:spPr>
          <a:xfrm>
            <a:off x="755576" y="1164129"/>
            <a:ext cx="7715200" cy="3853611"/>
          </a:xfrm>
        </p:spPr>
        <p:txBody>
          <a:bodyPr>
            <a:noAutofit/>
          </a:bodyPr>
          <a:lstStyle/>
          <a:p>
            <a:pPr>
              <a:lnSpc>
                <a:spcPct val="70000"/>
              </a:lnSpc>
            </a:pPr>
            <a:r>
              <a:rPr lang="el-GR" sz="2000" dirty="0" smtClean="0"/>
              <a:t>------------------------------------------ημερομηνία---------------------------------</a:t>
            </a:r>
          </a:p>
          <a:p>
            <a:pPr>
              <a:lnSpc>
                <a:spcPct val="70000"/>
              </a:lnSpc>
            </a:pPr>
            <a:r>
              <a:rPr lang="el-GR" sz="2000" dirty="0" smtClean="0"/>
              <a:t>38. ΧΡΗΜΑΤΙΚΑ ΔΙΑΘΕΣΙΜΑ</a:t>
            </a:r>
          </a:p>
          <a:p>
            <a:pPr>
              <a:lnSpc>
                <a:spcPct val="70000"/>
              </a:lnSpc>
            </a:pPr>
            <a:r>
              <a:rPr lang="el-GR" sz="2000" dirty="0" smtClean="0"/>
              <a:t>38.00 Ταμείο    	                                       1.862,40</a:t>
            </a:r>
          </a:p>
          <a:p>
            <a:pPr>
              <a:lnSpc>
                <a:spcPct val="70000"/>
              </a:lnSpc>
            </a:pPr>
            <a:r>
              <a:rPr lang="el-GR" sz="2000" dirty="0" smtClean="0"/>
              <a:t>65. ΤΟΚΟΙ &amp; ΣΥΝΑΦΗ ΕΞΟΔΑ</a:t>
            </a:r>
          </a:p>
          <a:p>
            <a:pPr>
              <a:lnSpc>
                <a:spcPct val="70000"/>
              </a:lnSpc>
            </a:pPr>
            <a:r>
              <a:rPr lang="el-GR" sz="2000" dirty="0" smtClean="0"/>
              <a:t>65.11 Προμήθειες Πιστωτικών Καρτών                 57,60</a:t>
            </a:r>
          </a:p>
          <a:p>
            <a:pPr>
              <a:lnSpc>
                <a:spcPct val="70000"/>
              </a:lnSpc>
            </a:pPr>
            <a:r>
              <a:rPr lang="el-GR" sz="2000" dirty="0" smtClean="0"/>
              <a:t>                            30 ΠΕΛΑΤΕΣ				</a:t>
            </a:r>
          </a:p>
          <a:p>
            <a:pPr>
              <a:lnSpc>
                <a:spcPct val="70000"/>
              </a:lnSpc>
            </a:pPr>
            <a:r>
              <a:rPr lang="el-GR" sz="2000" dirty="0" smtClean="0"/>
              <a:t>                            30.00  Πελάτες Εσωτερικού     </a:t>
            </a:r>
          </a:p>
          <a:p>
            <a:pPr>
              <a:lnSpc>
                <a:spcPct val="70000"/>
              </a:lnSpc>
            </a:pPr>
            <a:r>
              <a:rPr lang="el-GR" sz="2000" dirty="0" smtClean="0"/>
              <a:t>                            30.00.01 Πελάτης Αλέξανδρος       		     1.920</a:t>
            </a:r>
          </a:p>
          <a:p>
            <a:pPr>
              <a:lnSpc>
                <a:spcPct val="70000"/>
              </a:lnSpc>
            </a:pPr>
            <a:r>
              <a:rPr lang="el-GR" sz="2000" dirty="0" smtClean="0"/>
              <a:t>(Είσπραξη Λογαριασμού του Πελάτη Αλεξάνδρου μέσω Τραπέζης, με παρακράτηση Προμήθειας 3%)</a:t>
            </a:r>
          </a:p>
          <a:p>
            <a:pPr>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7220"/>
            <a:ext cx="8229600" cy="3771636"/>
          </a:xfrm>
        </p:spPr>
        <p:txBody>
          <a:bodyPr>
            <a:noAutofit/>
          </a:bodyPr>
          <a:lstStyle/>
          <a:p>
            <a:pPr>
              <a:lnSpc>
                <a:spcPct val="50000"/>
              </a:lnSpc>
            </a:pPr>
            <a:r>
              <a:rPr lang="el-GR" sz="1800" b="1" dirty="0" smtClean="0"/>
              <a:t>Β) Πελάτης Αχιλλέας</a:t>
            </a:r>
          </a:p>
          <a:p>
            <a:pPr>
              <a:lnSpc>
                <a:spcPct val="50000"/>
              </a:lnSpc>
            </a:pPr>
            <a:r>
              <a:rPr lang="el-GR" sz="1800" dirty="0" smtClean="0"/>
              <a:t>-------------------------------------------ημερομηνία--------------------------------------</a:t>
            </a:r>
          </a:p>
          <a:p>
            <a:pPr>
              <a:lnSpc>
                <a:spcPct val="50000"/>
              </a:lnSpc>
            </a:pPr>
            <a:r>
              <a:rPr lang="el-GR" sz="1800" dirty="0" smtClean="0"/>
              <a:t>30 ΠΕΛΑΤΕΣ						 </a:t>
            </a:r>
          </a:p>
          <a:p>
            <a:pPr>
              <a:lnSpc>
                <a:spcPct val="50000"/>
              </a:lnSpc>
            </a:pPr>
            <a:r>
              <a:rPr lang="el-GR" sz="1800" dirty="0" smtClean="0"/>
              <a:t>30.00  Πελάτες Εσωτερικού     </a:t>
            </a:r>
          </a:p>
          <a:p>
            <a:pPr>
              <a:lnSpc>
                <a:spcPct val="50000"/>
              </a:lnSpc>
            </a:pPr>
            <a:r>
              <a:rPr lang="el-GR" sz="1800" dirty="0" smtClean="0"/>
              <a:t>30.00.02 Πελάτης Αχιλλέας            		                  2.040</a:t>
            </a:r>
          </a:p>
          <a:p>
            <a:pPr>
              <a:lnSpc>
                <a:spcPct val="50000"/>
              </a:lnSpc>
            </a:pPr>
            <a:r>
              <a:rPr lang="el-GR" sz="1800" dirty="0" smtClean="0"/>
              <a:t>                       73. ΠΩΛΗΣΕΙΣ ΥΠΗΡΕΣΙΩΝ				 </a:t>
            </a:r>
          </a:p>
          <a:p>
            <a:pPr>
              <a:lnSpc>
                <a:spcPct val="50000"/>
              </a:lnSpc>
            </a:pPr>
            <a:r>
              <a:rPr lang="el-GR" sz="1800" dirty="0" smtClean="0"/>
              <a:t>                       73.00 Έσοδα Δωματίων			       1.628,22</a:t>
            </a:r>
          </a:p>
          <a:p>
            <a:pPr>
              <a:lnSpc>
                <a:spcPct val="50000"/>
              </a:lnSpc>
            </a:pPr>
            <a:r>
              <a:rPr lang="el-GR" sz="1800" dirty="0" smtClean="0"/>
              <a:t>	            54. ΥΠΟΧΡΕΩΣΕΙΣ ΑΠΟ ΦΟΡΟΥΣ-ΤΕΛΗ                                    171,78</a:t>
            </a:r>
          </a:p>
          <a:p>
            <a:pPr>
              <a:lnSpc>
                <a:spcPct val="50000"/>
              </a:lnSpc>
            </a:pPr>
            <a:r>
              <a:rPr lang="el-GR" sz="1800" dirty="0" smtClean="0"/>
              <a:t>                       54.00 Φόρος Προστιθέμενης Αξίας</a:t>
            </a:r>
          </a:p>
          <a:p>
            <a:pPr>
              <a:lnSpc>
                <a:spcPct val="50000"/>
              </a:lnSpc>
            </a:pPr>
            <a:r>
              <a:rPr lang="el-GR" sz="1800" dirty="0" smtClean="0"/>
              <a:t>         	            54.00.01 Φ.Π.Α. </a:t>
            </a:r>
            <a:r>
              <a:rPr lang="el-GR" sz="1800" dirty="0" err="1" smtClean="0"/>
              <a:t>Συντ</a:t>
            </a:r>
            <a:r>
              <a:rPr lang="el-GR" sz="1800" dirty="0" smtClean="0"/>
              <a:t>/</a:t>
            </a:r>
            <a:r>
              <a:rPr lang="el-GR" sz="1800" dirty="0" err="1" smtClean="0"/>
              <a:t>τής</a:t>
            </a:r>
            <a:r>
              <a:rPr lang="el-GR" sz="1800" dirty="0" smtClean="0"/>
              <a:t>  10%                      163,64    </a:t>
            </a:r>
          </a:p>
          <a:p>
            <a:pPr>
              <a:lnSpc>
                <a:spcPct val="50000"/>
              </a:lnSpc>
            </a:pPr>
            <a:r>
              <a:rPr lang="el-GR" sz="1800" dirty="0" smtClean="0"/>
              <a:t>	            54.10 Τέλος </a:t>
            </a:r>
            <a:r>
              <a:rPr lang="el-GR" sz="1800" dirty="0" err="1" smtClean="0"/>
              <a:t>Παρεπιδημούντων</a:t>
            </a:r>
            <a:r>
              <a:rPr lang="el-GR" sz="1800" dirty="0" smtClean="0"/>
              <a:t>, 0,5%	      8,14</a:t>
            </a:r>
          </a:p>
          <a:p>
            <a:pPr>
              <a:lnSpc>
                <a:spcPct val="50000"/>
              </a:lnSpc>
            </a:pPr>
            <a:r>
              <a:rPr lang="el-GR" sz="1800" dirty="0" smtClean="0"/>
              <a:t>                       71. ΠΩΛΗΣΕΙΣ ΕΤΟΙΜΩΝ &amp; ΗΜΙΤΕΛΩΝ ΠΡΟΪΟΝΤΩΝ	 </a:t>
            </a:r>
          </a:p>
          <a:p>
            <a:pPr>
              <a:lnSpc>
                <a:spcPct val="50000"/>
              </a:lnSpc>
            </a:pPr>
            <a:r>
              <a:rPr lang="el-GR" sz="1800" dirty="0" smtClean="0"/>
              <a:t>                       71.00.01 Έσοδα Εστιατορίου</a:t>
            </a:r>
          </a:p>
          <a:p>
            <a:pPr>
              <a:lnSpc>
                <a:spcPct val="50000"/>
              </a:lnSpc>
            </a:pPr>
            <a:r>
              <a:rPr lang="el-GR" sz="1800" dirty="0" smtClean="0"/>
              <a:t>                       71.00.01.00 Πρωινά			                            217,10</a:t>
            </a:r>
          </a:p>
          <a:p>
            <a:pPr>
              <a:lnSpc>
                <a:spcPct val="50000"/>
              </a:lnSpc>
            </a:pPr>
            <a:r>
              <a:rPr lang="el-GR" sz="1800" dirty="0" smtClean="0"/>
              <a:t>	            54. ΥΠΟΧΡΕΩΣΕΙΣ ΑΠΟ ΦΟΡΟΥΣ-ΤΕΛΗ                                       22,90</a:t>
            </a:r>
          </a:p>
          <a:p>
            <a:pPr>
              <a:lnSpc>
                <a:spcPct val="50000"/>
              </a:lnSpc>
            </a:pPr>
            <a:r>
              <a:rPr lang="el-GR" sz="1800" dirty="0" smtClean="0"/>
              <a:t>                       54.00 Φόρος Προστιθέμενης Αξίας</a:t>
            </a:r>
          </a:p>
          <a:p>
            <a:pPr>
              <a:lnSpc>
                <a:spcPct val="50000"/>
              </a:lnSpc>
            </a:pPr>
            <a:r>
              <a:rPr lang="el-GR" sz="1800" dirty="0" smtClean="0"/>
              <a:t>         	            54.00.01 Φ.Π.Α. </a:t>
            </a:r>
            <a:r>
              <a:rPr lang="el-GR" sz="1800" dirty="0" err="1" smtClean="0"/>
              <a:t>Συντ</a:t>
            </a:r>
            <a:r>
              <a:rPr lang="el-GR" sz="1800" dirty="0" smtClean="0"/>
              <a:t>/</a:t>
            </a:r>
            <a:r>
              <a:rPr lang="el-GR" sz="1800" dirty="0" err="1" smtClean="0"/>
              <a:t>τής</a:t>
            </a:r>
            <a:r>
              <a:rPr lang="el-GR" sz="1800" dirty="0" smtClean="0"/>
              <a:t>  10%                       21,82    </a:t>
            </a:r>
          </a:p>
          <a:p>
            <a:pPr>
              <a:lnSpc>
                <a:spcPct val="50000"/>
              </a:lnSpc>
            </a:pPr>
            <a:r>
              <a:rPr lang="el-GR" sz="1800" dirty="0" smtClean="0"/>
              <a:t>	            54.10 Δημοτικός Φόρος, 0,5%	                      1,08</a:t>
            </a:r>
          </a:p>
          <a:p>
            <a:pPr algn="ctr">
              <a:lnSpc>
                <a:spcPct val="50000"/>
              </a:lnSpc>
              <a:buFontTx/>
              <a:buNone/>
            </a:pPr>
            <a:r>
              <a:rPr lang="el-GR" sz="1800" dirty="0" smtClean="0"/>
              <a:t>(Τελικός Λογαριασμός του Πελάτη Αχιλλέα)</a:t>
            </a:r>
            <a:endParaRPr lang="en-GB" sz="18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9228"/>
            <a:ext cx="8229600" cy="3771636"/>
          </a:xfrm>
        </p:spPr>
        <p:txBody>
          <a:bodyPr>
            <a:noAutofit/>
          </a:bodyPr>
          <a:lstStyle/>
          <a:p>
            <a:pPr>
              <a:lnSpc>
                <a:spcPct val="60000"/>
              </a:lnSpc>
              <a:defRPr/>
            </a:pPr>
            <a:r>
              <a:rPr lang="el-GR" sz="2000" dirty="0" smtClean="0"/>
              <a:t>------------------------------------------- ημερομηνία --------------------------------------</a:t>
            </a:r>
          </a:p>
          <a:p>
            <a:pPr>
              <a:lnSpc>
                <a:spcPct val="60000"/>
              </a:lnSpc>
              <a:defRPr/>
            </a:pPr>
            <a:r>
              <a:rPr lang="el-GR" sz="2000" dirty="0" smtClean="0"/>
              <a:t>30.ΠΕΛΑΤΕΣ</a:t>
            </a:r>
          </a:p>
          <a:p>
            <a:pPr>
              <a:lnSpc>
                <a:spcPct val="60000"/>
              </a:lnSpc>
              <a:defRPr/>
            </a:pPr>
            <a:r>
              <a:rPr lang="el-GR" sz="2000" dirty="0" smtClean="0"/>
              <a:t>30.08 Πελάτες Πρακτορεία</a:t>
            </a:r>
          </a:p>
          <a:p>
            <a:pPr>
              <a:lnSpc>
                <a:spcPct val="60000"/>
              </a:lnSpc>
              <a:defRPr/>
            </a:pPr>
            <a:r>
              <a:rPr lang="el-GR" sz="2000" dirty="0" smtClean="0"/>
              <a:t>30.08.01 Πρακτορείο ΕΡΜΗΣ     	                     2.040</a:t>
            </a:r>
          </a:p>
          <a:p>
            <a:pPr>
              <a:lnSpc>
                <a:spcPct val="60000"/>
              </a:lnSpc>
              <a:defRPr/>
            </a:pPr>
            <a:r>
              <a:rPr lang="el-GR" sz="2000" dirty="0" smtClean="0"/>
              <a:t>                            30 ΠΕΛΑΤΕΣ					</a:t>
            </a:r>
          </a:p>
          <a:p>
            <a:pPr>
              <a:lnSpc>
                <a:spcPct val="60000"/>
              </a:lnSpc>
              <a:defRPr/>
            </a:pPr>
            <a:r>
              <a:rPr lang="el-GR" sz="2000" dirty="0" smtClean="0"/>
              <a:t>                            30.00  Πελάτες Εσωτερικού     </a:t>
            </a:r>
          </a:p>
          <a:p>
            <a:pPr>
              <a:lnSpc>
                <a:spcPct val="60000"/>
              </a:lnSpc>
              <a:defRPr/>
            </a:pPr>
            <a:r>
              <a:rPr lang="el-GR" sz="2000" dirty="0" smtClean="0"/>
              <a:t>                            30.00.02 Πελάτης Αχιλλέας            	              2.040     </a:t>
            </a:r>
          </a:p>
          <a:p>
            <a:pPr algn="ctr">
              <a:lnSpc>
                <a:spcPct val="60000"/>
              </a:lnSpc>
              <a:buFontTx/>
              <a:buNone/>
              <a:defRPr/>
            </a:pPr>
            <a:r>
              <a:rPr lang="el-GR" sz="2000" dirty="0" smtClean="0"/>
              <a:t>(Μεταφορά της Απαίτησης στο Πρακτορείο)</a:t>
            </a:r>
          </a:p>
          <a:p>
            <a:pPr>
              <a:lnSpc>
                <a:spcPct val="60000"/>
              </a:lnSpc>
              <a:defRPr/>
            </a:pPr>
            <a:r>
              <a:rPr lang="el-GR" sz="2000" dirty="0" smtClean="0"/>
              <a:t>------------------------------------------- ημερομηνία --------------------------------------</a:t>
            </a:r>
          </a:p>
          <a:p>
            <a:pPr>
              <a:lnSpc>
                <a:spcPct val="60000"/>
              </a:lnSpc>
              <a:defRPr/>
            </a:pPr>
            <a:r>
              <a:rPr lang="el-GR" sz="2000" dirty="0" smtClean="0"/>
              <a:t>33. ΧΡΕΩΣΤΕΣ ΔΙΑΦΟΡΟΙ</a:t>
            </a:r>
          </a:p>
          <a:p>
            <a:pPr>
              <a:lnSpc>
                <a:spcPct val="60000"/>
              </a:lnSpc>
              <a:defRPr/>
            </a:pPr>
            <a:r>
              <a:rPr lang="el-GR" sz="2000" dirty="0" smtClean="0"/>
              <a:t>33.23.Χρεώστες Πρακτορεία 					</a:t>
            </a:r>
          </a:p>
          <a:p>
            <a:pPr>
              <a:lnSpc>
                <a:spcPct val="60000"/>
              </a:lnSpc>
              <a:defRPr/>
            </a:pPr>
            <a:r>
              <a:rPr lang="el-GR" sz="2000" dirty="0" smtClean="0"/>
              <a:t>33.23.01 Πρακτορείο ΕΡΜΗΣ 	                     2.040</a:t>
            </a:r>
          </a:p>
          <a:p>
            <a:pPr>
              <a:lnSpc>
                <a:spcPct val="60000"/>
              </a:lnSpc>
              <a:defRPr/>
            </a:pPr>
            <a:r>
              <a:rPr lang="el-GR" sz="2000" dirty="0" smtClean="0"/>
              <a:t>                          30.ΠΕΛΑΤΕΣ</a:t>
            </a:r>
          </a:p>
          <a:p>
            <a:pPr>
              <a:lnSpc>
                <a:spcPct val="60000"/>
              </a:lnSpc>
              <a:defRPr/>
            </a:pPr>
            <a:r>
              <a:rPr lang="el-GR" sz="2000" dirty="0" smtClean="0"/>
              <a:t>                          30.08 Πελάτες Πρακτορεία</a:t>
            </a:r>
          </a:p>
          <a:p>
            <a:pPr>
              <a:lnSpc>
                <a:spcPct val="60000"/>
              </a:lnSpc>
              <a:defRPr/>
            </a:pPr>
            <a:r>
              <a:rPr lang="el-GR" sz="2000" dirty="0" smtClean="0"/>
              <a:t>                          30.08.01 Πρακτορείο ΕΡΜΗΣ	               2.040</a:t>
            </a:r>
          </a:p>
          <a:p>
            <a:pPr>
              <a:lnSpc>
                <a:spcPct val="60000"/>
              </a:lnSpc>
              <a:defRPr/>
            </a:pPr>
            <a:r>
              <a:rPr lang="el-GR" sz="2000" dirty="0" smtClean="0"/>
              <a:t>(Αποστολή Λογαριασμού του Πελάτη Αχιλλέα  στο Πρακτορείο)</a:t>
            </a:r>
          </a:p>
          <a:p>
            <a:pPr>
              <a:lnSpc>
                <a:spcPct val="6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idx="1"/>
          </p:nvPr>
        </p:nvSpPr>
        <p:spPr>
          <a:xfrm>
            <a:off x="467544" y="265212"/>
            <a:ext cx="8229600" cy="3771636"/>
          </a:xfrm>
        </p:spPr>
        <p:txBody>
          <a:bodyPr>
            <a:noAutofit/>
          </a:bodyPr>
          <a:lstStyle/>
          <a:p>
            <a:pPr>
              <a:lnSpc>
                <a:spcPct val="50000"/>
              </a:lnSpc>
            </a:pPr>
            <a:r>
              <a:rPr lang="el-GR" sz="1800" b="1" dirty="0" smtClean="0"/>
              <a:t>Γ) Πελάτης Αριστείδης</a:t>
            </a:r>
          </a:p>
          <a:p>
            <a:pPr>
              <a:lnSpc>
                <a:spcPct val="50000"/>
              </a:lnSpc>
            </a:pPr>
            <a:r>
              <a:rPr lang="el-GR" sz="1800" dirty="0" smtClean="0"/>
              <a:t>-------------------------------------------ημερομηνία------------------------------------------</a:t>
            </a:r>
          </a:p>
          <a:p>
            <a:pPr>
              <a:lnSpc>
                <a:spcPct val="50000"/>
              </a:lnSpc>
            </a:pPr>
            <a:r>
              <a:rPr lang="el-GR" sz="1800" dirty="0" smtClean="0"/>
              <a:t>30 ΠΕΛΑΤΕΣ						 </a:t>
            </a:r>
          </a:p>
          <a:p>
            <a:pPr>
              <a:lnSpc>
                <a:spcPct val="50000"/>
              </a:lnSpc>
            </a:pPr>
            <a:r>
              <a:rPr lang="el-GR" sz="1800" dirty="0" smtClean="0"/>
              <a:t>30.00  Πελάτες Εσωτερικού     </a:t>
            </a:r>
          </a:p>
          <a:p>
            <a:pPr>
              <a:lnSpc>
                <a:spcPct val="50000"/>
              </a:lnSpc>
            </a:pPr>
            <a:r>
              <a:rPr lang="el-GR" sz="1800" dirty="0" smtClean="0"/>
              <a:t>30.00.03 Πελάτης Αριστείδης                                             2.430</a:t>
            </a:r>
          </a:p>
          <a:p>
            <a:pPr>
              <a:lnSpc>
                <a:spcPct val="50000"/>
              </a:lnSpc>
            </a:pPr>
            <a:r>
              <a:rPr lang="el-GR" sz="1800" dirty="0" smtClean="0"/>
              <a:t>                       73. ΠΩΛΗΣΕΙΣ ΥΠΗΡΕΣΙΩΝ				 </a:t>
            </a:r>
          </a:p>
          <a:p>
            <a:pPr>
              <a:lnSpc>
                <a:spcPct val="50000"/>
              </a:lnSpc>
            </a:pPr>
            <a:r>
              <a:rPr lang="el-GR" sz="1800" dirty="0" smtClean="0"/>
              <a:t>                       73.00 Έσοδα Δωματίων		   	    1.465,40</a:t>
            </a:r>
          </a:p>
          <a:p>
            <a:pPr>
              <a:lnSpc>
                <a:spcPct val="50000"/>
              </a:lnSpc>
            </a:pPr>
            <a:r>
              <a:rPr lang="el-GR" sz="1800" dirty="0" smtClean="0"/>
              <a:t>                       54 ΥΠΟΧΡΕΩΣΕΙΣ ΑΠΟ ΦΟΡΟΥΣ-ΤΕΛΗ                        	       154,60</a:t>
            </a:r>
          </a:p>
          <a:p>
            <a:pPr>
              <a:lnSpc>
                <a:spcPct val="50000"/>
              </a:lnSpc>
            </a:pPr>
            <a:r>
              <a:rPr lang="el-GR" sz="1800" dirty="0" smtClean="0"/>
              <a:t>                       54.00 Φόρος Προστιθέμενης Αξίας</a:t>
            </a:r>
          </a:p>
          <a:p>
            <a:pPr>
              <a:lnSpc>
                <a:spcPct val="50000"/>
              </a:lnSpc>
            </a:pPr>
            <a:r>
              <a:rPr lang="el-GR" sz="1800" dirty="0" smtClean="0"/>
              <a:t>         	            54.00.01 Φ.Π.Α. </a:t>
            </a:r>
            <a:r>
              <a:rPr lang="el-GR" sz="1800" dirty="0" err="1" smtClean="0"/>
              <a:t>Συντ</a:t>
            </a:r>
            <a:r>
              <a:rPr lang="el-GR" sz="1800" dirty="0" smtClean="0"/>
              <a:t>/</a:t>
            </a:r>
            <a:r>
              <a:rPr lang="el-GR" sz="1800" dirty="0" err="1" smtClean="0"/>
              <a:t>τής</a:t>
            </a:r>
            <a:r>
              <a:rPr lang="el-GR" sz="1800" dirty="0" smtClean="0"/>
              <a:t>  10%             147,27              </a:t>
            </a:r>
          </a:p>
          <a:p>
            <a:pPr>
              <a:lnSpc>
                <a:spcPct val="50000"/>
              </a:lnSpc>
            </a:pPr>
            <a:r>
              <a:rPr lang="el-GR" sz="1800" dirty="0" smtClean="0"/>
              <a:t>                       54.10 Τέλος </a:t>
            </a:r>
            <a:r>
              <a:rPr lang="el-GR" sz="1800" dirty="0" err="1" smtClean="0"/>
              <a:t>Παρεπιδημούντων</a:t>
            </a:r>
            <a:r>
              <a:rPr lang="el-GR" sz="1800" dirty="0" smtClean="0"/>
              <a:t> 0,5%      7,33</a:t>
            </a:r>
          </a:p>
          <a:p>
            <a:pPr>
              <a:lnSpc>
                <a:spcPct val="50000"/>
              </a:lnSpc>
            </a:pPr>
            <a:r>
              <a:rPr lang="el-GR" sz="1800" dirty="0" smtClean="0"/>
              <a:t>                       71. ΠΩΛΗΣΕΙΣ ΕΤΟΙΜΩΝ &amp; ΗΜΙΤΕΛΩΝ ΠΡΟΪΟΝΤΩΝ	 </a:t>
            </a:r>
          </a:p>
          <a:p>
            <a:pPr>
              <a:lnSpc>
                <a:spcPct val="50000"/>
              </a:lnSpc>
            </a:pPr>
            <a:r>
              <a:rPr lang="el-GR" sz="1800" dirty="0" smtClean="0"/>
              <a:t>                       71.00.01 Έσοδα Εστιατορίου</a:t>
            </a:r>
          </a:p>
          <a:p>
            <a:pPr>
              <a:lnSpc>
                <a:spcPct val="50000"/>
              </a:lnSpc>
            </a:pPr>
            <a:r>
              <a:rPr lang="el-GR" sz="1800" dirty="0" smtClean="0"/>
              <a:t>                       71.00.01.00 Πρωινά			                           244,23</a:t>
            </a:r>
          </a:p>
          <a:p>
            <a:pPr>
              <a:lnSpc>
                <a:spcPct val="50000"/>
              </a:lnSpc>
            </a:pPr>
            <a:r>
              <a:rPr lang="el-GR" sz="1800" dirty="0" smtClean="0"/>
              <a:t>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28864"/>
            <a:ext cx="8229600" cy="1260483"/>
          </a:xfrm>
        </p:spPr>
        <p:txBody>
          <a:bodyPr>
            <a:normAutofit/>
          </a:bodyPr>
          <a:lstStyle/>
          <a:p>
            <a:r>
              <a:rPr lang="el-GR" sz="3000" dirty="0" smtClean="0"/>
              <a:t>Κατάσταση «Ημερήσιας Κίνησης Πελατών» ή </a:t>
            </a:r>
            <a:r>
              <a:rPr lang="en-US" sz="3000" dirty="0" smtClean="0"/>
              <a:t>Main Courante</a:t>
            </a:r>
            <a:endParaRPr lang="en-US" sz="3000" dirty="0"/>
          </a:p>
        </p:txBody>
      </p:sp>
      <p:sp>
        <p:nvSpPr>
          <p:cNvPr id="33" name="32 - Θέση περιεχομένου"/>
          <p:cNvSpPr>
            <a:spLocks noGrp="1"/>
          </p:cNvSpPr>
          <p:nvPr>
            <p:ph idx="1"/>
          </p:nvPr>
        </p:nvSpPr>
        <p:spPr>
          <a:xfrm>
            <a:off x="467544" y="1849388"/>
            <a:ext cx="7992888" cy="2952328"/>
          </a:xfrm>
        </p:spPr>
        <p:txBody>
          <a:bodyPr>
            <a:noAutofit/>
          </a:bodyPr>
          <a:lstStyle/>
          <a:p>
            <a:pPr>
              <a:lnSpc>
                <a:spcPct val="50000"/>
              </a:lnSpc>
            </a:pPr>
            <a:r>
              <a:rPr lang="el-GR" sz="2000" dirty="0" smtClean="0"/>
              <a:t>71. ΠΩΛΗΣΕΙΣ ΕΤΟΙΜΩΝ &amp; ΗΜΙΤΕΛΩΝ ΠΡΟΪΟΝΤΩΝ	 </a:t>
            </a:r>
          </a:p>
          <a:p>
            <a:pPr>
              <a:lnSpc>
                <a:spcPct val="50000"/>
              </a:lnSpc>
            </a:pPr>
            <a:r>
              <a:rPr lang="el-GR" sz="2000" dirty="0" smtClean="0"/>
              <a:t>                       71.00.01 Έσοδα Εστιατορίου</a:t>
            </a:r>
          </a:p>
          <a:p>
            <a:pPr>
              <a:lnSpc>
                <a:spcPct val="50000"/>
              </a:lnSpc>
            </a:pPr>
            <a:r>
              <a:rPr lang="el-GR" sz="2000" dirty="0" smtClean="0"/>
              <a:t>                       71.00.01.01 Γεύματα			           488,47	</a:t>
            </a:r>
          </a:p>
          <a:p>
            <a:pPr>
              <a:lnSpc>
                <a:spcPct val="50000"/>
              </a:lnSpc>
            </a:pPr>
            <a:r>
              <a:rPr lang="el-GR" sz="2000" dirty="0" smtClean="0"/>
              <a:t>                       54 ΥΠΟΧΡΕΩΣΕΙΣ ΑΠΟ ΦΟΡΟΥΣ-ΤΕΛΗ                             77,30 </a:t>
            </a:r>
          </a:p>
          <a:p>
            <a:pPr>
              <a:lnSpc>
                <a:spcPct val="50000"/>
              </a:lnSpc>
            </a:pPr>
            <a:r>
              <a:rPr lang="el-GR" sz="2000" dirty="0" smtClean="0"/>
              <a:t>                       54.00 Φόρος Προστιθέμενης Αξίας</a:t>
            </a:r>
          </a:p>
          <a:p>
            <a:pPr>
              <a:lnSpc>
                <a:spcPct val="50000"/>
              </a:lnSpc>
            </a:pPr>
            <a:r>
              <a:rPr lang="el-GR" sz="2000" dirty="0" smtClean="0"/>
              <a:t>         	           54.00.01 Φ.Π.Α. </a:t>
            </a:r>
            <a:r>
              <a:rPr lang="el-GR" sz="2000" dirty="0" err="1" smtClean="0"/>
              <a:t>Συντ</a:t>
            </a:r>
            <a:r>
              <a:rPr lang="el-GR" sz="2000" dirty="0" smtClean="0"/>
              <a:t>/</a:t>
            </a:r>
            <a:r>
              <a:rPr lang="el-GR" sz="2000" dirty="0" err="1" smtClean="0"/>
              <a:t>τής</a:t>
            </a:r>
            <a:r>
              <a:rPr lang="el-GR" sz="2000" dirty="0" smtClean="0"/>
              <a:t>  10%                73,64</a:t>
            </a:r>
          </a:p>
          <a:p>
            <a:pPr>
              <a:lnSpc>
                <a:spcPct val="50000"/>
              </a:lnSpc>
            </a:pPr>
            <a:r>
              <a:rPr lang="el-GR" sz="2000" dirty="0" smtClean="0"/>
              <a:t>                       54.10 Δημοτικός Φόρος 0,5%                    3,66</a:t>
            </a:r>
          </a:p>
          <a:p>
            <a:pPr>
              <a:lnSpc>
                <a:spcPct val="50000"/>
              </a:lnSpc>
            </a:pPr>
            <a:r>
              <a:rPr lang="el-GR" sz="2000" dirty="0" smtClean="0"/>
              <a:t> (Τελικός Λογαριασμός του Πελάτη Αριστείδη)</a:t>
            </a:r>
          </a:p>
          <a:p>
            <a:pPr>
              <a:lnSpc>
                <a:spcPct val="70000"/>
              </a:lnSpc>
              <a:buNone/>
            </a:pPr>
            <a:endParaRPr lang="el-GR"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65212"/>
            <a:ext cx="8229600" cy="952500"/>
          </a:xfrm>
        </p:spPr>
        <p:txBody>
          <a:bodyPr>
            <a:normAutofit fontScale="90000"/>
          </a:bodyPr>
          <a:lstStyle/>
          <a:p>
            <a:r>
              <a:rPr lang="el-GR" sz="3600" dirty="0" smtClean="0"/>
              <a:t>Κατάσταση «Ημερήσιας Κίνησης Πελατών» ή </a:t>
            </a:r>
            <a:r>
              <a:rPr lang="en-US" sz="3600" dirty="0" smtClean="0"/>
              <a:t>Main Courante</a:t>
            </a:r>
            <a:endParaRPr lang="el-GR" sz="3600" dirty="0" smtClean="0"/>
          </a:p>
        </p:txBody>
      </p:sp>
      <p:sp>
        <p:nvSpPr>
          <p:cNvPr id="3" name="2 - Θέση περιεχομένου"/>
          <p:cNvSpPr>
            <a:spLocks noGrp="1"/>
          </p:cNvSpPr>
          <p:nvPr>
            <p:ph idx="1"/>
          </p:nvPr>
        </p:nvSpPr>
        <p:spPr>
          <a:xfrm>
            <a:off x="539552" y="1417340"/>
            <a:ext cx="8229600" cy="3771636"/>
          </a:xfrm>
        </p:spPr>
        <p:txBody>
          <a:bodyPr>
            <a:noAutofit/>
          </a:bodyPr>
          <a:lstStyle/>
          <a:p>
            <a:pPr>
              <a:defRPr/>
            </a:pPr>
            <a:r>
              <a:rPr lang="el-GR" sz="2000" dirty="0" smtClean="0"/>
              <a:t>------------------------------------------- ημερομηνία --------------------------------------</a:t>
            </a:r>
          </a:p>
          <a:p>
            <a:pPr>
              <a:defRPr/>
            </a:pPr>
            <a:r>
              <a:rPr lang="el-GR" sz="2000" dirty="0" smtClean="0"/>
              <a:t>38. ΧΡΗΜΑΤΙΚΑ ΔΙΑΘΕΣΙΜΑ</a:t>
            </a:r>
          </a:p>
          <a:p>
            <a:pPr>
              <a:defRPr/>
            </a:pPr>
            <a:r>
              <a:rPr lang="el-GR" sz="2000" dirty="0" smtClean="0"/>
              <a:t>38.00 Ταμείο    	             		       1.000</a:t>
            </a:r>
          </a:p>
          <a:p>
            <a:pPr>
              <a:defRPr/>
            </a:pPr>
            <a:r>
              <a:rPr lang="el-GR" sz="2000" dirty="0" smtClean="0"/>
              <a:t>  		30 ΠΕΛΑΤΕΣ					</a:t>
            </a:r>
          </a:p>
          <a:p>
            <a:pPr>
              <a:defRPr/>
            </a:pPr>
            <a:r>
              <a:rPr lang="el-GR" sz="2000" dirty="0" smtClean="0"/>
              <a:t>                          30.00  Πελάτες Εσωτερικού     </a:t>
            </a:r>
          </a:p>
          <a:p>
            <a:pPr>
              <a:defRPr/>
            </a:pPr>
            <a:r>
              <a:rPr lang="el-GR" sz="2000" dirty="0" smtClean="0"/>
              <a:t>                          30.00.03 Πελάτης Αριστείδης                        1.000</a:t>
            </a:r>
          </a:p>
          <a:p>
            <a:pPr algn="ctr">
              <a:buFontTx/>
              <a:buNone/>
              <a:defRPr/>
            </a:pPr>
            <a:r>
              <a:rPr lang="el-GR" sz="2000" dirty="0" smtClean="0"/>
              <a:t>(Μετρητά έναντι Λογαριασμού από τον Πελάτη Αριστείδη)</a:t>
            </a:r>
          </a:p>
          <a:p>
            <a:pPr>
              <a:lnSpc>
                <a:spcPct val="7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93204"/>
            <a:ext cx="8229600" cy="952500"/>
          </a:xfrm>
        </p:spPr>
        <p:txBody>
          <a:bodyPr>
            <a:normAutofit fontScale="90000"/>
          </a:bodyPr>
          <a:lstStyle/>
          <a:p>
            <a:r>
              <a:rPr lang="el-GR" sz="3600" dirty="0" smtClean="0"/>
              <a:t>Ο Φόρος Προστιθέμενης Αξίας (ΦΠΑ) στις ξενοδοχειακές επιχειρήσεις </a:t>
            </a:r>
          </a:p>
        </p:txBody>
      </p:sp>
      <p:sp>
        <p:nvSpPr>
          <p:cNvPr id="3" name="2 - Θέση περιεχομένου"/>
          <p:cNvSpPr>
            <a:spLocks noGrp="1"/>
          </p:cNvSpPr>
          <p:nvPr>
            <p:ph idx="1"/>
          </p:nvPr>
        </p:nvSpPr>
        <p:spPr>
          <a:xfrm>
            <a:off x="467544" y="1201316"/>
            <a:ext cx="8229600" cy="3972272"/>
          </a:xfrm>
        </p:spPr>
        <p:txBody>
          <a:bodyPr>
            <a:noAutofit/>
          </a:bodyPr>
          <a:lstStyle/>
          <a:p>
            <a:pPr algn="just"/>
            <a:r>
              <a:rPr lang="el-GR" sz="2000" dirty="0" smtClean="0"/>
              <a:t>Οι συντελεστές του ΦΠΑ είναι τρεις: α) 23% είναι ο </a:t>
            </a:r>
            <a:r>
              <a:rPr lang="el-GR" sz="2000" b="1" dirty="0" smtClean="0"/>
              <a:t>κανονικός </a:t>
            </a:r>
            <a:r>
              <a:rPr lang="el-GR" sz="2000" dirty="0" smtClean="0"/>
              <a:t>συντελεστής</a:t>
            </a:r>
            <a:r>
              <a:rPr lang="el-GR" sz="2000" b="1" dirty="0" smtClean="0"/>
              <a:t> </a:t>
            </a:r>
            <a:r>
              <a:rPr lang="el-GR" sz="2000" dirty="0" smtClean="0"/>
              <a:t>, β) 13% είναι ο </a:t>
            </a:r>
            <a:r>
              <a:rPr lang="el-GR" sz="2000" b="1" dirty="0" smtClean="0"/>
              <a:t>μειωμένος</a:t>
            </a:r>
            <a:r>
              <a:rPr lang="el-GR" sz="2000" dirty="0" smtClean="0"/>
              <a:t>  και γ) 6,5% είναι ο </a:t>
            </a:r>
            <a:r>
              <a:rPr lang="el-GR" sz="2000" b="1" dirty="0" err="1" smtClean="0"/>
              <a:t>υπερμειωμένος</a:t>
            </a:r>
            <a:r>
              <a:rPr lang="el-GR" sz="2000" dirty="0" smtClean="0"/>
              <a:t> συντελεστής.</a:t>
            </a:r>
          </a:p>
          <a:p>
            <a:pPr algn="just"/>
            <a:r>
              <a:rPr lang="el-GR" sz="2000" dirty="0" smtClean="0"/>
              <a:t>Στα νησιά του Αιγαίου πλην της Κρήτης εφαρμόζονται οι παραπάνω συντελεστές ΦΠΑ μειωμένοι κατά 30%, (16% ο κανονικός, 9% ο μειωμένος και 5% ο </a:t>
            </a:r>
            <a:r>
              <a:rPr lang="el-GR" sz="2000" dirty="0" err="1" smtClean="0"/>
              <a:t>υπερμειωμένος</a:t>
            </a:r>
            <a:r>
              <a:rPr lang="el-GR" sz="2000" dirty="0" smtClean="0"/>
              <a:t> συντελεστής).</a:t>
            </a:r>
          </a:p>
          <a:p>
            <a:pPr algn="just"/>
            <a:r>
              <a:rPr lang="el-GR" sz="2000" dirty="0" smtClean="0"/>
              <a:t>Οι </a:t>
            </a:r>
            <a:r>
              <a:rPr lang="el-GR" sz="2000" b="1" dirty="0" smtClean="0"/>
              <a:t>υπηρεσίες εστίασης</a:t>
            </a:r>
            <a:r>
              <a:rPr lang="el-GR" sz="2000" dirty="0" smtClean="0"/>
              <a:t> που παρέχονται στις ξενοδοχειακές επιχειρήσεις και τα λοιπά καταλύματα υπάγονται από 1/9/2011 στον κανονικό συντελεστή ΦΠΑ (23%). </a:t>
            </a:r>
          </a:p>
          <a:p>
            <a:pPr algn="just"/>
            <a:r>
              <a:rPr lang="el-GR" sz="2000" b="1" dirty="0" smtClean="0"/>
              <a:t>Οι υπηρεσίες διαμονής</a:t>
            </a:r>
            <a:r>
              <a:rPr lang="el-GR" sz="2000" dirty="0" smtClean="0"/>
              <a:t> των ξενοδοχειακών επιχειρήσεων και των λοιπών καταλυμάτων φορολογούνται από 1/1/2011, με τον </a:t>
            </a:r>
            <a:r>
              <a:rPr lang="el-GR" sz="2000" dirty="0" err="1" smtClean="0"/>
              <a:t>υπερμειωμένο</a:t>
            </a:r>
            <a:r>
              <a:rPr lang="el-GR" sz="2000" dirty="0" smtClean="0"/>
              <a:t> συντελεστή ΦΠΑ (6,5%). </a:t>
            </a:r>
          </a:p>
          <a:p>
            <a:pPr algn="just"/>
            <a:endParaRPr lang="el-GR" sz="2000" dirty="0" smtClean="0"/>
          </a:p>
          <a:p>
            <a:pPr>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Κλαδικά Λογιστικά Σχέδια</a:t>
            </a:r>
            <a:endParaRPr lang="el-GR" sz="3000" b="1" dirty="0" smtClean="0"/>
          </a:p>
          <a:p>
            <a:pPr algn="l"/>
            <a:r>
              <a:rPr lang="el-GR" sz="2800" b="1" dirty="0" smtClean="0"/>
              <a:t>Ενότητα</a:t>
            </a:r>
            <a:r>
              <a:rPr lang="en-US" sz="2800" b="1" dirty="0" smtClean="0"/>
              <a:t> </a:t>
            </a:r>
            <a:r>
              <a:rPr lang="el-GR" sz="2800" b="1" dirty="0" smtClean="0"/>
              <a:t>9:</a:t>
            </a:r>
            <a:r>
              <a:rPr lang="en-US" sz="2800" b="1" dirty="0" smtClean="0"/>
              <a:t> </a:t>
            </a:r>
            <a:r>
              <a:rPr lang="el-GR" sz="2800" b="1" dirty="0" smtClean="0"/>
              <a:t>Ξενοδοχειακή Λογιστική</a:t>
            </a:r>
            <a:endParaRPr lang="en-US" sz="2800" dirty="0" smtClean="0"/>
          </a:p>
          <a:p>
            <a:pPr algn="l"/>
            <a:r>
              <a:rPr lang="el-GR" sz="2800" dirty="0" smtClean="0"/>
              <a:t>Διακομιχάλης Μιχαήλ</a:t>
            </a:r>
          </a:p>
          <a:p>
            <a:pPr algn="l">
              <a:lnSpc>
                <a:spcPts val="2600"/>
              </a:lnSpc>
            </a:pPr>
            <a:r>
              <a:rPr lang="el-GR" sz="2400" dirty="0" smtClean="0"/>
              <a:t>Αναπληρωτής Καθηγητής</a:t>
            </a:r>
          </a:p>
          <a:p>
            <a:pPr algn="l">
              <a:lnSpc>
                <a:spcPts val="2600"/>
              </a:lnSpc>
            </a:pPr>
            <a:r>
              <a:rPr lang="el-GR" sz="2400" smtClean="0"/>
              <a:t>Πρέβεζα, </a:t>
            </a:r>
            <a:r>
              <a:rPr lang="el-GR" sz="2400" dirty="0" smtClean="0"/>
              <a:t>2015</a:t>
            </a:r>
            <a:endParaRPr lang="el-GR" sz="2400" dirty="0" smtClean="0"/>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Ο Φόρος Προστιθέμενης Αξίας (ΦΠΑ) στις ξενοδοχειακές επιχειρήσεις </a:t>
            </a:r>
          </a:p>
        </p:txBody>
      </p:sp>
      <p:sp>
        <p:nvSpPr>
          <p:cNvPr id="3" name="2 - Θέση περιεχομένου"/>
          <p:cNvSpPr>
            <a:spLocks noGrp="1"/>
          </p:cNvSpPr>
          <p:nvPr>
            <p:ph idx="1"/>
          </p:nvPr>
        </p:nvSpPr>
        <p:spPr>
          <a:xfrm>
            <a:off x="467544" y="1273324"/>
            <a:ext cx="8229600" cy="4320480"/>
          </a:xfrm>
        </p:spPr>
        <p:txBody>
          <a:bodyPr>
            <a:normAutofit fontScale="92500" lnSpcReduction="20000"/>
          </a:bodyPr>
          <a:lstStyle/>
          <a:p>
            <a:pPr algn="just"/>
            <a:r>
              <a:rPr lang="el-GR" sz="2400" dirty="0" smtClean="0"/>
              <a:t>Η διάκριση κατά συντελεστή φόρου για τα τουριστικά πακέτα είναι η παρακάτω:</a:t>
            </a:r>
          </a:p>
          <a:p>
            <a:pPr algn="just"/>
            <a:r>
              <a:rPr lang="el-GR" sz="2400" b="1" dirty="0" smtClean="0"/>
              <a:t>Α) Συμφωνία για Διαμονή με Πρωινό:</a:t>
            </a:r>
            <a:r>
              <a:rPr lang="el-GR" sz="2400" dirty="0" smtClean="0"/>
              <a:t> Το 5% της ενιαίας τιμής του «πακέτου» επιβαρύνεται με τον κανονικό συντελεστή ΦΠΑ, ως αντιπαροχή που καταβάλλεται για το πρωινό.</a:t>
            </a:r>
            <a:br>
              <a:rPr lang="el-GR" sz="2400" dirty="0" smtClean="0"/>
            </a:br>
            <a:r>
              <a:rPr lang="el-GR" sz="2400" b="1" dirty="0" smtClean="0"/>
              <a:t>Β) Συμφωνία για Διαμονή με Ημιδιατροφή</a:t>
            </a:r>
            <a:r>
              <a:rPr lang="el-GR" sz="2400" dirty="0" smtClean="0"/>
              <a:t>: Το 15% της ενιαίας τιμής του «πακέτου» επιβαρύνεται με τον κανονικό συντελεστή ΦΠΑ, ως αντιπαροχή για το πρωινό και το γεύμα.</a:t>
            </a:r>
            <a:br>
              <a:rPr lang="el-GR" sz="2400" dirty="0" smtClean="0"/>
            </a:br>
            <a:r>
              <a:rPr lang="el-GR" sz="2400" b="1" dirty="0" smtClean="0"/>
              <a:t>Γ) Συμφωνία για Διαμονή “</a:t>
            </a:r>
            <a:r>
              <a:rPr lang="en-US" sz="2400" b="1" dirty="0" smtClean="0"/>
              <a:t>All Inclusive</a:t>
            </a:r>
            <a:r>
              <a:rPr lang="el-GR" sz="2400" b="1" dirty="0" smtClean="0"/>
              <a:t>”, </a:t>
            </a:r>
            <a:r>
              <a:rPr lang="el-GR" sz="2400" dirty="0" smtClean="0"/>
              <a:t>που</a:t>
            </a:r>
            <a:r>
              <a:rPr lang="el-GR" sz="2400" b="1" dirty="0" smtClean="0"/>
              <a:t> </a:t>
            </a:r>
            <a:r>
              <a:rPr lang="el-GR" sz="2400" dirty="0" smtClean="0"/>
              <a:t>περιλαμβάνει εκτός της διαμονής, όλες τις υπηρεσίες του ξενοδοχειακού «πακέτου». Το 30% της ενιαίας τιμής του «πακέτου» επιβαρύνεται με τον κανονικό συντελεστή ΦΠΑ, ως αντιπαροχή που καταβάλλεται για το σύνολο των υπηρεσιών και των παροχών που περιλαμβάνονται στο «πακέτο».</a:t>
            </a:r>
          </a:p>
          <a:p>
            <a:pPr algn="just">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dirty="0" smtClean="0"/>
              <a:t>Αναπροσαρμογή Αξίας Ακινήτων</a:t>
            </a:r>
            <a:endParaRPr lang="en-US" dirty="0"/>
          </a:p>
        </p:txBody>
      </p:sp>
      <p:sp>
        <p:nvSpPr>
          <p:cNvPr id="9" name="8 - Θέση περιεχομένου"/>
          <p:cNvSpPr>
            <a:spLocks noGrp="1"/>
          </p:cNvSpPr>
          <p:nvPr>
            <p:ph idx="1"/>
          </p:nvPr>
        </p:nvSpPr>
        <p:spPr>
          <a:xfrm>
            <a:off x="539552" y="1417340"/>
            <a:ext cx="8229600" cy="3771636"/>
          </a:xfrm>
        </p:spPr>
        <p:txBody>
          <a:bodyPr>
            <a:noAutofit/>
          </a:bodyPr>
          <a:lstStyle/>
          <a:p>
            <a:pPr algn="just">
              <a:lnSpc>
                <a:spcPct val="70000"/>
              </a:lnSpc>
            </a:pPr>
            <a:r>
              <a:rPr lang="el-GR" sz="2000" dirty="0" smtClean="0"/>
              <a:t>Η αναπροσαρμογή της αξίας των ακινήτων ενεργείται, με την επιφύλαξη των διατάξεων της </a:t>
            </a:r>
            <a:r>
              <a:rPr lang="el-GR" sz="2000" b="1" dirty="0" smtClean="0"/>
              <a:t>παραγράφου 3 του άρθρου 21</a:t>
            </a:r>
            <a:r>
              <a:rPr lang="el-GR" sz="2000" dirty="0" smtClean="0"/>
              <a:t> του ν. </a:t>
            </a:r>
            <a:r>
              <a:rPr lang="el-GR" sz="2000" b="1" dirty="0" smtClean="0"/>
              <a:t>2065/1992</a:t>
            </a:r>
            <a:r>
              <a:rPr lang="el-GR" sz="2000" dirty="0" smtClean="0"/>
              <a:t>, με πολλαπλασιασμό της πιο πάνω αξίας κτήσης με τους πιο κάτω συντελεστές:</a:t>
            </a:r>
          </a:p>
          <a:p>
            <a:pPr algn="just">
              <a:lnSpc>
                <a:spcPct val="70000"/>
              </a:lnSpc>
            </a:pPr>
            <a:r>
              <a:rPr lang="el-GR" sz="2000" dirty="0" smtClean="0"/>
              <a:t> α) Η αξία των ακινήτων που αποκτήθηκαν </a:t>
            </a:r>
          </a:p>
          <a:p>
            <a:pPr algn="just">
              <a:lnSpc>
                <a:spcPct val="70000"/>
              </a:lnSpc>
            </a:pPr>
            <a:r>
              <a:rPr lang="el-GR" sz="2000" b="1" dirty="0" smtClean="0"/>
              <a:t>μέχρι και την 31 Δεκεμβρίου 2007, </a:t>
            </a:r>
            <a:endParaRPr lang="el-GR" sz="2000" dirty="0" smtClean="0"/>
          </a:p>
          <a:p>
            <a:pPr algn="just">
              <a:lnSpc>
                <a:spcPct val="70000"/>
              </a:lnSpc>
            </a:pPr>
            <a:r>
              <a:rPr lang="el-GR" sz="2000" dirty="0" smtClean="0"/>
              <a:t>με συντελεστή </a:t>
            </a:r>
            <a:r>
              <a:rPr lang="el-GR" sz="2000" b="1" dirty="0" smtClean="0"/>
              <a:t>1,40</a:t>
            </a:r>
            <a:r>
              <a:rPr lang="el-GR" sz="2000" dirty="0" smtClean="0"/>
              <a:t> προκειμένου για γήπεδα και </a:t>
            </a:r>
            <a:r>
              <a:rPr lang="el-GR" sz="2000" b="1" dirty="0" smtClean="0"/>
              <a:t>1,35</a:t>
            </a:r>
            <a:r>
              <a:rPr lang="el-GR" sz="2000" dirty="0" smtClean="0"/>
              <a:t> προκειμένου για κτίρια.</a:t>
            </a:r>
          </a:p>
          <a:p>
            <a:pPr algn="just">
              <a:lnSpc>
                <a:spcPct val="70000"/>
              </a:lnSpc>
            </a:pPr>
            <a:r>
              <a:rPr lang="el-GR" sz="2000" dirty="0" smtClean="0"/>
              <a:t>β) Η αξία των ακινήτων που αποκτήθηκαν από την </a:t>
            </a:r>
          </a:p>
          <a:p>
            <a:pPr algn="just">
              <a:lnSpc>
                <a:spcPct val="70000"/>
              </a:lnSpc>
            </a:pPr>
            <a:r>
              <a:rPr lang="el-GR" sz="2000" b="1" dirty="0" smtClean="0"/>
              <a:t>1η Ιανουαρίου 2008 μέχρι και την 31 Δεκεμβρίου 2008, </a:t>
            </a:r>
            <a:endParaRPr lang="el-GR" sz="2000" dirty="0" smtClean="0"/>
          </a:p>
          <a:p>
            <a:pPr algn="just">
              <a:lnSpc>
                <a:spcPct val="70000"/>
              </a:lnSpc>
            </a:pPr>
            <a:r>
              <a:rPr lang="el-GR" sz="2000" dirty="0" smtClean="0"/>
              <a:t>με συντελεστή </a:t>
            </a:r>
            <a:r>
              <a:rPr lang="el-GR" sz="2000" b="1" dirty="0" smtClean="0"/>
              <a:t>1,35</a:t>
            </a:r>
            <a:r>
              <a:rPr lang="el-GR" sz="2000" dirty="0" smtClean="0"/>
              <a:t> προκειμένου για γήπεδα και </a:t>
            </a:r>
            <a:r>
              <a:rPr lang="el-GR" sz="2000" b="1" dirty="0" smtClean="0"/>
              <a:t>1,30</a:t>
            </a:r>
            <a:r>
              <a:rPr lang="el-GR" sz="2000" dirty="0" smtClean="0"/>
              <a:t> προκειμένου για κτίρια.</a:t>
            </a:r>
          </a:p>
          <a:p>
            <a:pPr algn="just">
              <a:lnSpc>
                <a:spcPct val="70000"/>
              </a:lnSpc>
            </a:pPr>
            <a:r>
              <a:rPr lang="el-GR" sz="2000" dirty="0" smtClean="0"/>
              <a:t>Η αξία των ακινήτων που αποκτήθηκαν από την 1η Ιανουαρίου 2009 μέχρι και την 31 Δεκεμβρίου 2011 δεν υπόκειται σε αναπροσαρμογή</a:t>
            </a:r>
          </a:p>
          <a:p>
            <a:pPr>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Αναπροσαρμογή Αξίας Ακινήτων</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graphicFrame>
        <p:nvGraphicFramePr>
          <p:cNvPr id="5" name="5 - Θέση περιεχομένου"/>
          <p:cNvGraphicFramePr>
            <a:graphicFrameLocks noGrp="1"/>
          </p:cNvGraphicFramePr>
          <p:nvPr>
            <p:ph idx="1"/>
          </p:nvPr>
        </p:nvGraphicFramePr>
        <p:xfrm>
          <a:off x="611561" y="1057302"/>
          <a:ext cx="8070782" cy="4426306"/>
        </p:xfrm>
        <a:graphic>
          <a:graphicData uri="http://schemas.openxmlformats.org/drawingml/2006/table">
            <a:tbl>
              <a:tblPr/>
              <a:tblGrid>
                <a:gridCol w="2970190"/>
                <a:gridCol w="2448637"/>
                <a:gridCol w="2651955"/>
              </a:tblGrid>
              <a:tr h="645503">
                <a:tc>
                  <a:txBody>
                    <a:bodyPr/>
                    <a:lstStyle/>
                    <a:p>
                      <a:pPr algn="l" fontAlgn="base">
                        <a:lnSpc>
                          <a:spcPts val="1350"/>
                        </a:lnSpc>
                        <a:spcAft>
                          <a:spcPts val="1000"/>
                        </a:spcAft>
                      </a:pPr>
                      <a:r>
                        <a:rPr lang="el-GR" sz="1600" b="1" dirty="0">
                          <a:solidFill>
                            <a:schemeClr val="tx1"/>
                          </a:solidFill>
                          <a:latin typeface="+mn-lt"/>
                          <a:ea typeface="Calibri"/>
                          <a:cs typeface="Times New Roman"/>
                        </a:rPr>
                        <a:t>1. Ακίνητα εντός σχεδίου πόλεως </a:t>
                      </a:r>
                      <a:endParaRPr lang="el-GR" sz="1600" dirty="0">
                        <a:solidFill>
                          <a:schemeClr val="tx1"/>
                        </a:solidFill>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b="1">
                          <a:solidFill>
                            <a:schemeClr val="tx1"/>
                          </a:solidFill>
                          <a:latin typeface="+mn-lt"/>
                          <a:ea typeface="Calibri"/>
                          <a:cs typeface="Times New Roman"/>
                        </a:rPr>
                        <a:t>Αξία για την αναπροσαρμογή</a:t>
                      </a:r>
                      <a:endParaRPr lang="el-GR" sz="1600">
                        <a:solidFill>
                          <a:schemeClr val="tx1"/>
                        </a:solidFill>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b="1">
                          <a:solidFill>
                            <a:schemeClr val="tx1"/>
                          </a:solidFill>
                          <a:latin typeface="+mn-lt"/>
                          <a:ea typeface="Calibri"/>
                          <a:cs typeface="Times New Roman"/>
                        </a:rPr>
                        <a:t>Περιορισμοί</a:t>
                      </a:r>
                      <a:endParaRPr lang="el-GR" sz="1600">
                        <a:solidFill>
                          <a:schemeClr val="tx1"/>
                        </a:solidFill>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644">
                <a:tc gridSpan="3">
                  <a:txBody>
                    <a:bodyPr/>
                    <a:lstStyle/>
                    <a:p>
                      <a:pPr algn="l"/>
                      <a:endParaRPr lang="el-GR" sz="1600" dirty="0">
                        <a:solidFill>
                          <a:schemeClr val="tx1"/>
                        </a:solidFill>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645503">
                <a:tc>
                  <a:txBody>
                    <a:bodyPr/>
                    <a:lstStyle/>
                    <a:p>
                      <a:pPr algn="l" fontAlgn="base">
                        <a:lnSpc>
                          <a:spcPts val="1350"/>
                        </a:lnSpc>
                        <a:spcAft>
                          <a:spcPts val="1000"/>
                        </a:spcAft>
                      </a:pPr>
                      <a:r>
                        <a:rPr lang="el-GR" sz="1600" dirty="0">
                          <a:solidFill>
                            <a:schemeClr val="tx1"/>
                          </a:solidFill>
                          <a:latin typeface="+mn-lt"/>
                          <a:ea typeface="Calibri"/>
                          <a:cs typeface="Times New Roman"/>
                        </a:rPr>
                        <a:t>Αναπροσαρμοσμένη αξία </a:t>
                      </a:r>
                      <a:r>
                        <a:rPr lang="el-GR" sz="1600" b="1" dirty="0">
                          <a:solidFill>
                            <a:schemeClr val="tx1"/>
                          </a:solidFill>
                          <a:latin typeface="+mn-lt"/>
                          <a:ea typeface="Calibri"/>
                          <a:cs typeface="Times New Roman"/>
                        </a:rPr>
                        <a:t>&gt;</a:t>
                      </a:r>
                      <a:r>
                        <a:rPr lang="el-GR" sz="1600" dirty="0">
                          <a:solidFill>
                            <a:schemeClr val="tx1"/>
                          </a:solidFill>
                          <a:latin typeface="+mn-lt"/>
                          <a:ea typeface="Calibri"/>
                          <a:cs typeface="Times New Roman"/>
                        </a:rPr>
                        <a:t> της αντικειμενικής αξίας</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dirty="0">
                          <a:solidFill>
                            <a:schemeClr val="tx1"/>
                          </a:solidFill>
                          <a:latin typeface="+mn-lt"/>
                          <a:ea typeface="Calibri"/>
                          <a:cs typeface="Times New Roman"/>
                        </a:rPr>
                        <a:t>Αντικειμενική αξία</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a:solidFill>
                            <a:schemeClr val="tx1"/>
                          </a:solidFill>
                          <a:latin typeface="+mn-lt"/>
                          <a:ea typeface="Calibri"/>
                          <a:cs typeface="Times New Roman"/>
                        </a:rPr>
                        <a:t>Να μην είναι μικρότερη από την αξία των βιβλίων</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503">
                <a:tc>
                  <a:txBody>
                    <a:bodyPr/>
                    <a:lstStyle/>
                    <a:p>
                      <a:pPr algn="l" fontAlgn="base">
                        <a:lnSpc>
                          <a:spcPts val="1350"/>
                        </a:lnSpc>
                        <a:spcAft>
                          <a:spcPts val="1000"/>
                        </a:spcAft>
                      </a:pPr>
                      <a:r>
                        <a:rPr lang="el-GR" sz="1600">
                          <a:solidFill>
                            <a:schemeClr val="tx1"/>
                          </a:solidFill>
                          <a:latin typeface="+mn-lt"/>
                          <a:ea typeface="Calibri"/>
                          <a:cs typeface="Times New Roman"/>
                        </a:rPr>
                        <a:t>Αναπροσαρμοσμένη αξία </a:t>
                      </a:r>
                      <a:r>
                        <a:rPr lang="el-GR" sz="1600" b="1">
                          <a:solidFill>
                            <a:schemeClr val="tx1"/>
                          </a:solidFill>
                          <a:latin typeface="+mn-lt"/>
                          <a:ea typeface="Calibri"/>
                          <a:cs typeface="Times New Roman"/>
                        </a:rPr>
                        <a:t>&lt;</a:t>
                      </a:r>
                      <a:r>
                        <a:rPr lang="el-GR" sz="1600">
                          <a:solidFill>
                            <a:schemeClr val="tx1"/>
                          </a:solidFill>
                          <a:latin typeface="+mn-lt"/>
                          <a:ea typeface="Calibri"/>
                          <a:cs typeface="Times New Roman"/>
                        </a:rPr>
                        <a:t> της αντικειμενικής αξίας</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dirty="0">
                          <a:solidFill>
                            <a:schemeClr val="tx1"/>
                          </a:solidFill>
                          <a:latin typeface="+mn-lt"/>
                          <a:ea typeface="Calibri"/>
                          <a:cs typeface="Times New Roman"/>
                        </a:rPr>
                        <a:t>Αναπροσαρμοσμένη αξία</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dirty="0">
                          <a:solidFill>
                            <a:schemeClr val="tx1"/>
                          </a:solidFill>
                          <a:latin typeface="+mn-lt"/>
                          <a:ea typeface="Calibri"/>
                          <a:cs typeface="Times New Roman"/>
                        </a:rPr>
                        <a:t>Να μην είναι μικρότερη από την αξία των βιβλίων</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503">
                <a:tc>
                  <a:txBody>
                    <a:bodyPr/>
                    <a:lstStyle/>
                    <a:p>
                      <a:pPr algn="l" fontAlgn="base">
                        <a:lnSpc>
                          <a:spcPts val="1350"/>
                        </a:lnSpc>
                        <a:spcAft>
                          <a:spcPts val="1000"/>
                        </a:spcAft>
                      </a:pPr>
                      <a:r>
                        <a:rPr lang="el-GR" sz="1600" b="1" dirty="0">
                          <a:solidFill>
                            <a:schemeClr val="tx1"/>
                          </a:solidFill>
                          <a:latin typeface="+mn-lt"/>
                          <a:ea typeface="Calibri"/>
                          <a:cs typeface="Times New Roman"/>
                        </a:rPr>
                        <a:t>2. Ακίνητα εκτός σχεδίου πόλεως</a:t>
                      </a:r>
                      <a:endParaRPr lang="el-GR" sz="1600" dirty="0">
                        <a:solidFill>
                          <a:schemeClr val="tx1"/>
                        </a:solidFill>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b="1" dirty="0">
                          <a:solidFill>
                            <a:schemeClr val="tx1"/>
                          </a:solidFill>
                          <a:latin typeface="+mn-lt"/>
                          <a:ea typeface="Calibri"/>
                          <a:cs typeface="Times New Roman"/>
                        </a:rPr>
                        <a:t>Αξία για την αναπροσαρμογή</a:t>
                      </a:r>
                      <a:endParaRPr lang="el-GR" sz="1600" dirty="0">
                        <a:solidFill>
                          <a:schemeClr val="tx1"/>
                        </a:solidFill>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b="1" dirty="0">
                          <a:solidFill>
                            <a:schemeClr val="tx1"/>
                          </a:solidFill>
                          <a:latin typeface="+mn-lt"/>
                          <a:ea typeface="Calibri"/>
                          <a:cs typeface="Times New Roman"/>
                        </a:rPr>
                        <a:t>Περιορισμοί</a:t>
                      </a:r>
                      <a:endParaRPr lang="el-GR" sz="1600" dirty="0">
                        <a:solidFill>
                          <a:schemeClr val="tx1"/>
                        </a:solidFill>
                        <a:latin typeface="+mn-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644">
                <a:tc gridSpan="3">
                  <a:txBody>
                    <a:bodyPr/>
                    <a:lstStyle/>
                    <a:p>
                      <a:pPr algn="l"/>
                      <a:endParaRPr lang="el-GR" sz="1600" dirty="0">
                        <a:solidFill>
                          <a:schemeClr val="tx1"/>
                        </a:solidFill>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645503">
                <a:tc>
                  <a:txBody>
                    <a:bodyPr/>
                    <a:lstStyle/>
                    <a:p>
                      <a:pPr algn="l" fontAlgn="base">
                        <a:lnSpc>
                          <a:spcPts val="1350"/>
                        </a:lnSpc>
                        <a:spcAft>
                          <a:spcPts val="1000"/>
                        </a:spcAft>
                      </a:pPr>
                      <a:r>
                        <a:rPr lang="el-GR" sz="1600">
                          <a:solidFill>
                            <a:schemeClr val="tx1"/>
                          </a:solidFill>
                          <a:latin typeface="+mn-lt"/>
                          <a:ea typeface="Calibri"/>
                          <a:cs typeface="Times New Roman"/>
                        </a:rPr>
                        <a:t>Αναπροσαρμοσμένη αξία </a:t>
                      </a:r>
                      <a:r>
                        <a:rPr lang="el-GR" sz="1600" b="1">
                          <a:solidFill>
                            <a:schemeClr val="tx1"/>
                          </a:solidFill>
                          <a:latin typeface="+mn-lt"/>
                          <a:ea typeface="Calibri"/>
                          <a:cs typeface="Times New Roman"/>
                        </a:rPr>
                        <a:t>&gt;</a:t>
                      </a:r>
                      <a:r>
                        <a:rPr lang="el-GR" sz="1600">
                          <a:solidFill>
                            <a:schemeClr val="tx1"/>
                          </a:solidFill>
                          <a:latin typeface="+mn-lt"/>
                          <a:ea typeface="Calibri"/>
                          <a:cs typeface="Times New Roman"/>
                        </a:rPr>
                        <a:t> της αξίας βάσει του Ν.1249/1982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dirty="0">
                          <a:solidFill>
                            <a:schemeClr val="tx1"/>
                          </a:solidFill>
                          <a:latin typeface="+mn-lt"/>
                          <a:ea typeface="Calibri"/>
                          <a:cs typeface="Times New Roman"/>
                        </a:rPr>
                        <a:t>Αξία βάσει του Ν.1249/1982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dirty="0">
                          <a:solidFill>
                            <a:schemeClr val="tx1"/>
                          </a:solidFill>
                          <a:latin typeface="+mn-lt"/>
                          <a:ea typeface="Calibri"/>
                          <a:cs typeface="Times New Roman"/>
                        </a:rPr>
                        <a:t>Να μην είναι μικρότερη από την αξία των βιβλίων</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503">
                <a:tc>
                  <a:txBody>
                    <a:bodyPr/>
                    <a:lstStyle/>
                    <a:p>
                      <a:pPr algn="l" fontAlgn="base">
                        <a:lnSpc>
                          <a:spcPts val="1350"/>
                        </a:lnSpc>
                        <a:spcAft>
                          <a:spcPts val="1000"/>
                        </a:spcAft>
                      </a:pPr>
                      <a:r>
                        <a:rPr lang="el-GR" sz="1600">
                          <a:solidFill>
                            <a:schemeClr val="tx1"/>
                          </a:solidFill>
                          <a:latin typeface="+mn-lt"/>
                          <a:ea typeface="Calibri"/>
                          <a:cs typeface="Times New Roman"/>
                        </a:rPr>
                        <a:t>Αναπροσαρμοσμένη αξία </a:t>
                      </a:r>
                      <a:r>
                        <a:rPr lang="el-GR" sz="1600" b="1">
                          <a:solidFill>
                            <a:schemeClr val="tx1"/>
                          </a:solidFill>
                          <a:latin typeface="+mn-lt"/>
                          <a:ea typeface="Calibri"/>
                          <a:cs typeface="Times New Roman"/>
                        </a:rPr>
                        <a:t>&lt;</a:t>
                      </a:r>
                      <a:r>
                        <a:rPr lang="el-GR" sz="1600">
                          <a:solidFill>
                            <a:schemeClr val="tx1"/>
                          </a:solidFill>
                          <a:latin typeface="+mn-lt"/>
                          <a:ea typeface="Calibri"/>
                          <a:cs typeface="Times New Roman"/>
                        </a:rPr>
                        <a:t> </a:t>
                      </a:r>
                      <a:r>
                        <a:rPr lang="el-GR" sz="1600" b="1">
                          <a:solidFill>
                            <a:schemeClr val="tx1"/>
                          </a:solidFill>
                          <a:latin typeface="+mn-lt"/>
                          <a:ea typeface="Calibri"/>
                          <a:cs typeface="Times New Roman"/>
                        </a:rPr>
                        <a:t> </a:t>
                      </a:r>
                      <a:r>
                        <a:rPr lang="el-GR" sz="1600">
                          <a:solidFill>
                            <a:schemeClr val="tx1"/>
                          </a:solidFill>
                          <a:latin typeface="+mn-lt"/>
                          <a:ea typeface="Calibri"/>
                          <a:cs typeface="Times New Roman"/>
                        </a:rPr>
                        <a:t>της αξίας βάσει του Ν.1249/1982</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dirty="0">
                          <a:solidFill>
                            <a:schemeClr val="tx1"/>
                          </a:solidFill>
                          <a:latin typeface="+mn-lt"/>
                          <a:ea typeface="Calibri"/>
                          <a:cs typeface="Times New Roman"/>
                        </a:rPr>
                        <a:t>Αναπροσαρμοσμένη αξία</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ase">
                        <a:lnSpc>
                          <a:spcPts val="1350"/>
                        </a:lnSpc>
                        <a:spcAft>
                          <a:spcPts val="1000"/>
                        </a:spcAft>
                      </a:pPr>
                      <a:r>
                        <a:rPr lang="el-GR" sz="1600" dirty="0">
                          <a:solidFill>
                            <a:schemeClr val="tx1"/>
                          </a:solidFill>
                          <a:latin typeface="+mn-lt"/>
                          <a:ea typeface="Calibri"/>
                          <a:cs typeface="Times New Roman"/>
                        </a:rPr>
                        <a:t>Να μην είναι μικρότερη από την αξία των βιβλίων</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Δημοτικός Φόρος Δωδεκανήσου (ΔΗ.ΦΟ.ΔΩ.)</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graphicFrame>
        <p:nvGraphicFramePr>
          <p:cNvPr id="5" name="4 - Πίνακας"/>
          <p:cNvGraphicFramePr>
            <a:graphicFrameLocks noGrp="1"/>
          </p:cNvGraphicFramePr>
          <p:nvPr/>
        </p:nvGraphicFramePr>
        <p:xfrm>
          <a:off x="1115616" y="3577580"/>
          <a:ext cx="6572250" cy="1584178"/>
        </p:xfrm>
        <a:graphic>
          <a:graphicData uri="http://schemas.openxmlformats.org/drawingml/2006/table">
            <a:tbl>
              <a:tblPr/>
              <a:tblGrid>
                <a:gridCol w="3357563"/>
                <a:gridCol w="3214687"/>
              </a:tblGrid>
              <a:tr h="234693">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Arial" charset="0"/>
                          <a:cs typeface="Times New Roman" pitchFamily="18" charset="0"/>
                        </a:rPr>
                        <a:t>Συντελεστής καθαρού κέρδους</a:t>
                      </a:r>
                      <a:endParaRPr kumimoji="0" lang="el-GR" sz="14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Arial" charset="0"/>
                          <a:cs typeface="Times New Roman" pitchFamily="18" charset="0"/>
                        </a:rPr>
                        <a:t>Συντελεστής ΔΗ.ΦΟ.ΔΩ.</a:t>
                      </a:r>
                      <a:endParaRPr kumimoji="0" lang="el-GR" sz="1400" b="1"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636838" algn="ctr"/>
                          <a:tab pos="5273675" algn="r"/>
                        </a:tabLst>
                      </a:pPr>
                      <a:r>
                        <a:rPr kumimoji="0" lang="el-GR" sz="1400" b="0" i="0" u="none" strike="noStrike" cap="none" normalizeH="0" baseline="0" dirty="0" smtClean="0">
                          <a:ln>
                            <a:noFill/>
                          </a:ln>
                          <a:solidFill>
                            <a:schemeClr val="tx1"/>
                          </a:solidFill>
                          <a:effectLst/>
                          <a:latin typeface="Arial" charset="0"/>
                          <a:cs typeface="Arial" charset="0"/>
                        </a:rPr>
                        <a:t>&lt; 5%</a:t>
                      </a: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Arial" charset="0"/>
                          <a:cs typeface="Arial" charset="0"/>
                        </a:rPr>
                        <a:t>0,2%</a:t>
                      </a: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2636838" algn="ctr"/>
                          <a:tab pos="5273675" algn="r"/>
                        </a:tabLst>
                      </a:pPr>
                      <a:r>
                        <a:rPr kumimoji="0" lang="el-GR" sz="1400" b="0" i="0" u="none" strike="noStrike" cap="none" normalizeH="0" baseline="0" dirty="0" smtClean="0">
                          <a:ln>
                            <a:noFill/>
                          </a:ln>
                          <a:solidFill>
                            <a:schemeClr val="tx1"/>
                          </a:solidFill>
                          <a:effectLst/>
                          <a:latin typeface="Arial" charset="0"/>
                          <a:cs typeface="Arial" charset="0"/>
                        </a:rPr>
                        <a:t>&gt; 5% μέχρι και 10%</a:t>
                      </a: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0,4%</a:t>
                      </a: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Arial" charset="0"/>
                          <a:cs typeface="Arial" charset="0"/>
                        </a:rPr>
                        <a:t>&gt; 10% μέχρι και 15%</a:t>
                      </a: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0,6%</a:t>
                      </a: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&gt; 15% μέχρι και 20%</a:t>
                      </a: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0,8%</a:t>
                      </a: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9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Arial" charset="0"/>
                          <a:cs typeface="Arial" charset="0"/>
                        </a:rPr>
                        <a:t>&gt; 20%</a:t>
                      </a: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Arial" charset="0"/>
                          <a:cs typeface="Arial" charset="0"/>
                        </a:rPr>
                        <a:t>1,0%</a:t>
                      </a:r>
                    </a:p>
                  </a:txBody>
                  <a:tcPr marL="53975" marR="5397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5 - Ορθογώνιο"/>
          <p:cNvSpPr/>
          <p:nvPr/>
        </p:nvSpPr>
        <p:spPr>
          <a:xfrm>
            <a:off x="971600" y="1345332"/>
            <a:ext cx="6912768" cy="2062103"/>
          </a:xfrm>
          <a:prstGeom prst="rect">
            <a:avLst/>
          </a:prstGeom>
        </p:spPr>
        <p:txBody>
          <a:bodyPr wrap="square">
            <a:spAutoFit/>
          </a:bodyPr>
          <a:lstStyle/>
          <a:p>
            <a:pPr algn="just" eaLnBrk="0" hangingPunct="0">
              <a:lnSpc>
                <a:spcPct val="80000"/>
              </a:lnSpc>
              <a:spcBef>
                <a:spcPct val="20000"/>
              </a:spcBef>
              <a:defRPr/>
            </a:pPr>
            <a:r>
              <a:rPr lang="el-GR" sz="2000" dirty="0" smtClean="0"/>
              <a:t>Στην Περιφερειακή Ενότητα Δωδεκανήσου (πρώην νομό Δωδεκανήσου) επιβάλλεται από τους ΟΤΑ πρόσθετος φόρος, από το 1994 με το Ν.2214 (άρθρο 60) σε αντικατάσταση φορολογίας του 1938. </a:t>
            </a:r>
            <a:endParaRPr lang="el-GR" sz="2000" kern="0" dirty="0" smtClean="0"/>
          </a:p>
          <a:p>
            <a:pPr>
              <a:lnSpc>
                <a:spcPct val="80000"/>
              </a:lnSpc>
              <a:defRPr/>
            </a:pPr>
            <a:r>
              <a:rPr lang="el-GR" sz="2000" dirty="0" smtClean="0"/>
              <a:t>Ο υπολογισμός του ΔΗ.ΦΟ.ΔΩ. είναι συνάρτηση : Α) Ακαθαρίστων εσόδων Β) των μοναδικών συντελεστών καθαρού κέρδους, Γ) του κλιμακούμενου συντελεστή του φόρου αυτού, με βάση τους συντελεστές Κ.Κ.</a:t>
            </a:r>
            <a:endParaRPr lang="el-G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7220"/>
            <a:ext cx="8229600" cy="952500"/>
          </a:xfrm>
        </p:spPr>
        <p:txBody>
          <a:bodyPr>
            <a:normAutofit fontScale="90000"/>
          </a:bodyPr>
          <a:lstStyle/>
          <a:p>
            <a:r>
              <a:rPr lang="el-GR" sz="3600" dirty="0" smtClean="0"/>
              <a:t>Δημοτικός Φόρος Δωδεκανήσου (ΔΗ.ΦΟ.ΔΩ.)</a:t>
            </a:r>
            <a:endParaRPr lang="pl-PL" sz="3600" dirty="0" smtClean="0"/>
          </a:p>
        </p:txBody>
      </p:sp>
      <p:sp>
        <p:nvSpPr>
          <p:cNvPr id="3" name="2 - Θέση περιεχομένου"/>
          <p:cNvSpPr>
            <a:spLocks noGrp="1"/>
          </p:cNvSpPr>
          <p:nvPr>
            <p:ph idx="1"/>
          </p:nvPr>
        </p:nvSpPr>
        <p:spPr>
          <a:xfrm>
            <a:off x="467544" y="1345332"/>
            <a:ext cx="8229600" cy="3771636"/>
          </a:xfrm>
        </p:spPr>
        <p:txBody>
          <a:bodyPr>
            <a:noAutofit/>
          </a:bodyPr>
          <a:lstStyle/>
          <a:p>
            <a:pPr algn="just"/>
            <a:r>
              <a:rPr lang="el-GR" sz="2000" dirty="0" smtClean="0"/>
              <a:t>Ο εύλογος μέσος όρος του Καθαρού Κέρδους των ξενοδοχείων Β΄ κατηγορίας και μικρότερης, βρίσκεται στο εύρος του 10% - 15%, ενώ για τα πολυτελείας και Α΄ κατηγορίας ξενοδοχεία έχει εκτιμηθεί ότι ο μέσος όρος των συντελεστών του Καθαρού Κέρδους από όλες τις δραστηριότητες τους (δωμάτια, εστιατόριο, κυφέ -μπαρ, κλπ) δεν ξεπερνά το 15%, και επομένως ο συντελεστής ΔΗ.ΦΟ.ΔΩ. είναι 0,6%.</a:t>
            </a:r>
          </a:p>
          <a:p>
            <a:pPr algn="just"/>
            <a:r>
              <a:rPr lang="el-GR" sz="2000" dirty="0" smtClean="0"/>
              <a:t>Ο ΔΗ.ΦΟ.ΔΩ. υπολογίζεται επί των ακαθαρίστων εσόδων μετά την αφαίρεση του ΦΠΑ. </a:t>
            </a:r>
          </a:p>
          <a:p>
            <a:pPr>
              <a:lnSpc>
                <a:spcPct val="80000"/>
              </a:lnSpc>
              <a:buNone/>
            </a:pPr>
            <a:endParaRPr lang="el-GR" sz="20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t>Διακομιχάλης</a:t>
            </a:r>
            <a:r>
              <a:rPr lang="el-GR" sz="1400" dirty="0" smtClean="0"/>
              <a:t> Μιχαήλ, </a:t>
            </a:r>
            <a:r>
              <a:rPr lang="el-GR" sz="1400" dirty="0" err="1" smtClean="0"/>
              <a:t>Μανδήλας</a:t>
            </a:r>
            <a:r>
              <a:rPr lang="el-GR" sz="1400" dirty="0" smtClean="0"/>
              <a:t> Αθανάσιος, </a:t>
            </a:r>
            <a:r>
              <a:rPr lang="el-GR" sz="1400" dirty="0" err="1" smtClean="0"/>
              <a:t>Κελετζής</a:t>
            </a:r>
            <a:r>
              <a:rPr lang="el-GR" sz="1400" dirty="0" smtClean="0"/>
              <a:t> Σίμος (2013) Ειδικές - Κλαδικές Λογιστικές, Εκδόσεις ΣΤΑΜΟΥΛΗ, Αθήνα. Σελ. 448.</a:t>
            </a: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Κλαδικά Λογιστικά Σχέδια.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20000"/>
          </a:bodyPr>
          <a:lstStyle/>
          <a:p>
            <a:pPr marL="0" algn="just">
              <a:buNone/>
            </a:pPr>
            <a:r>
              <a:rPr lang="el-GR" dirty="0" smtClean="0"/>
              <a:t>Μετά την παρουσίαση των λογαριασμών, σε αυτήν την ενότητα θα μάθουμε τι είναι η κατάσταση ημερήσιας κίνησης πελατών ή </a:t>
            </a:r>
            <a:r>
              <a:rPr lang="en-US" dirty="0" smtClean="0"/>
              <a:t>Main Courante ( MC ) </a:t>
            </a:r>
            <a:r>
              <a:rPr lang="el-GR" dirty="0" smtClean="0"/>
              <a:t>και πόσο σημαντικό ρόλο παίζει για την σωστή ενημέρωση του λογιστηρίου. Επιπλέον θα μάθουμε με ποιους φορολογικούς συντελεστές προστιθέμενης αξίας επιβαρύνεται ο ξενοδοχειακός κλάδος. Και τέλος  με ποιους συντελεστές γίνεται η αναπροσαρμογή της αξίας των ακινήτων.</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Κατάσταση «Ημερήσιας Κίνησης Πελατών» ή </a:t>
            </a:r>
            <a:r>
              <a:rPr lang="en-US" sz="3600" dirty="0" smtClean="0"/>
              <a:t>Main Courante</a:t>
            </a:r>
            <a:endParaRPr lang="el-GR" sz="3400" dirty="0"/>
          </a:p>
        </p:txBody>
      </p:sp>
      <p:sp>
        <p:nvSpPr>
          <p:cNvPr id="5" name="Θέση περιεχομένου 4"/>
          <p:cNvSpPr>
            <a:spLocks noGrp="1"/>
          </p:cNvSpPr>
          <p:nvPr>
            <p:ph idx="1"/>
          </p:nvPr>
        </p:nvSpPr>
        <p:spPr>
          <a:xfrm>
            <a:off x="467544" y="1273324"/>
            <a:ext cx="8229600" cy="3987660"/>
          </a:xfrm>
        </p:spPr>
        <p:txBody>
          <a:bodyPr>
            <a:noAutofit/>
          </a:bodyPr>
          <a:lstStyle/>
          <a:p>
            <a:pPr marL="0" indent="0" algn="just">
              <a:lnSpc>
                <a:spcPct val="80000"/>
              </a:lnSpc>
              <a:buNone/>
            </a:pPr>
            <a:r>
              <a:rPr lang="el-GR" sz="2200" dirty="0" smtClean="0"/>
              <a:t>Η </a:t>
            </a:r>
            <a:r>
              <a:rPr lang="en-US" sz="2200" dirty="0" smtClean="0"/>
              <a:t>Main Courante</a:t>
            </a:r>
            <a:r>
              <a:rPr lang="el-GR" sz="2200" dirty="0" smtClean="0"/>
              <a:t> είναι ένα πολύστηλο λογιστικό βιβλίο, στο οποίο καταχωρίζονται τα έσοδα και οι απαιτήσεις της επιχείρησης. Θεωρείται ένας «τρεχούμενος λογαριασμός» λόγω του ότι συγκεντρώνει τις χρεώσεις των πελατών συνολικά, έγκυρα και αξιόπιστα, αλλά και τη στιγμή που αυτό απαιτείται. Από τα συγκεντρωτικά δελτία της </a:t>
            </a:r>
            <a:r>
              <a:rPr lang="en-US" sz="2200" dirty="0" smtClean="0"/>
              <a:t>MC</a:t>
            </a:r>
            <a:r>
              <a:rPr lang="el-GR" sz="2200" dirty="0" smtClean="0"/>
              <a:t> ενημερώνεται το λογιστήριο λεπτομερώς για όλες τις οικονομικές πράξεις που διενεργούνται στα διάφορα τμήματα του ξενοδοχείου προκειμένου να καταχωρίσει τις ημερολογιακές λογιστικές εγγραφές.</a:t>
            </a:r>
            <a:endParaRPr lang="en-US" sz="2200" dirty="0" smtClean="0"/>
          </a:p>
          <a:p>
            <a:pPr>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t>Κατάσταση «Ημερήσιας Κίνησης Πελατών» ή </a:t>
            </a:r>
            <a:r>
              <a:rPr lang="en-US" sz="3600" dirty="0" smtClean="0"/>
              <a:t>Main Courante</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fontScale="92500" lnSpcReduction="20000"/>
          </a:bodyPr>
          <a:lstStyle/>
          <a:p>
            <a:pPr marL="0" indent="0" algn="just">
              <a:buNone/>
            </a:pPr>
            <a:r>
              <a:rPr lang="el-GR" sz="2000" dirty="0" smtClean="0"/>
              <a:t>Η </a:t>
            </a:r>
            <a:r>
              <a:rPr lang="en-US" sz="2000" dirty="0" smtClean="0"/>
              <a:t>Main Courante</a:t>
            </a:r>
            <a:r>
              <a:rPr lang="el-GR" sz="2000" dirty="0" smtClean="0"/>
              <a:t> είναι από τα σημαντικότερα τηρούμενα βιβλία των ξενοδοχειακών επιχειρήσεων αφού</a:t>
            </a:r>
            <a:r>
              <a:rPr lang="en-US" sz="2000" dirty="0" smtClean="0"/>
              <a:t> </a:t>
            </a:r>
            <a:r>
              <a:rPr lang="el-GR" sz="2000" dirty="0" smtClean="0"/>
              <a:t>σε αυτό καταχωρίζονται οι ημερήσιες καταναλώσεις των Πελατών, τόσο των διαμενόντων στο ξενοδοχείο πελατών όσο και των μη πελατών. Οι λογαριασμοί μη πελατών αφορούν σε άτομα που δεν διανυκτερεύουν στο ξενοδοχείο αλλά κάνουν χρήση των χώρων του καταλύματος για κάποια εκδήλωση, όπως ένα συνέδριο, μία δεξίωση, ή άλλη κοινωνική εκδήλωση. Στην </a:t>
            </a:r>
            <a:r>
              <a:rPr lang="en-US" sz="2000" dirty="0" smtClean="0"/>
              <a:t>MC </a:t>
            </a:r>
            <a:r>
              <a:rPr lang="el-GR" sz="2000" dirty="0" smtClean="0"/>
              <a:t>καταγράφονται οι χρεωστικές κινήσεις των πελατών στα διάφορα τμήματα εκμετάλλευσης του ξενοδοχείου όπως είναι τα υπνοδωμάτια, τα επισιτιστικά τμήματα και γενικότερα όλα τα σημεία στα οποία πωλούνται αγαθά ή παρέχονται υπηρεσίες (</a:t>
            </a:r>
            <a:r>
              <a:rPr lang="en-US" sz="2000" dirty="0" smtClean="0"/>
              <a:t>Owen</a:t>
            </a:r>
            <a:r>
              <a:rPr lang="el-GR" sz="2000" dirty="0" smtClean="0"/>
              <a:t>, 1998), τα οποία προσπορίζουν έσοδα στο ξενοδοχείο και ονομάζονται σημεία πώλησης (</a:t>
            </a:r>
            <a:r>
              <a:rPr lang="en-US" sz="2000" dirty="0" smtClean="0"/>
              <a:t>Points of Sales</a:t>
            </a:r>
            <a:r>
              <a:rPr lang="el-GR" sz="2000" dirty="0" smtClean="0"/>
              <a:t>).</a:t>
            </a:r>
          </a:p>
          <a:p>
            <a:pPr marL="0" indent="0" algn="just">
              <a:buNone/>
            </a:pPr>
            <a:r>
              <a:rPr lang="el-GR" sz="2000" dirty="0" smtClean="0"/>
              <a:t>Δεδομένου ότι ο λογαριασμός 30 Πελάτες και ο λογαριασμός 73 Πωλήσεις Υπηρεσιών (Έσοδα από Παροχή Υπηρεσιών) ενημερώνονται σε ημερήσια βάση από τις καταχωρίσεις των καθημερινών καταναλώσεων των πελατών του ξενοδοχείου στη </a:t>
            </a:r>
            <a:r>
              <a:rPr lang="en-US" sz="2000" dirty="0" smtClean="0"/>
              <a:t>Main Courante</a:t>
            </a:r>
            <a:r>
              <a:rPr lang="el-GR" sz="2000" dirty="0" smtClean="0"/>
              <a:t>, η </a:t>
            </a:r>
            <a:r>
              <a:rPr lang="en-US" sz="2000" dirty="0" smtClean="0"/>
              <a:t>MC</a:t>
            </a:r>
            <a:r>
              <a:rPr lang="el-GR" sz="2000" dirty="0" smtClean="0"/>
              <a:t> μπορεί να θεωρηθεί ως το αναλυτικό καθολικό των παραπάνω λογαριασμών.</a:t>
            </a:r>
          </a:p>
          <a:p>
            <a:pPr marL="0" indent="0"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67544" y="265212"/>
            <a:ext cx="8229600" cy="952500"/>
          </a:xfrm>
        </p:spPr>
        <p:txBody>
          <a:bodyPr>
            <a:normAutofit fontScale="90000"/>
          </a:bodyPr>
          <a:lstStyle/>
          <a:p>
            <a:r>
              <a:rPr lang="el-GR" dirty="0" smtClean="0"/>
              <a:t>Κατάσταση «Ημερήσιας Κίνησης Πελατών» ή </a:t>
            </a:r>
            <a:r>
              <a:rPr lang="en-US" dirty="0" smtClean="0"/>
              <a:t>Main Courante</a:t>
            </a:r>
            <a:endParaRPr lang="en-US" dirty="0"/>
          </a:p>
        </p:txBody>
      </p:sp>
      <p:sp>
        <p:nvSpPr>
          <p:cNvPr id="8" name="7 - Θέση περιεχομένου"/>
          <p:cNvSpPr>
            <a:spLocks noGrp="1"/>
          </p:cNvSpPr>
          <p:nvPr>
            <p:ph idx="1"/>
          </p:nvPr>
        </p:nvSpPr>
        <p:spPr>
          <a:xfrm>
            <a:off x="467544" y="1322512"/>
            <a:ext cx="8229600" cy="4392488"/>
          </a:xfrm>
        </p:spPr>
        <p:txBody>
          <a:bodyPr>
            <a:normAutofit fontScale="62500" lnSpcReduction="20000"/>
          </a:bodyPr>
          <a:lstStyle/>
          <a:p>
            <a:r>
              <a:rPr lang="el-GR" b="1" dirty="0" smtClean="0"/>
              <a:t>Παράδειγμα εφαρμογής- Λογιστικές εγγραφές</a:t>
            </a:r>
            <a:endParaRPr lang="el-GR" dirty="0" smtClean="0"/>
          </a:p>
          <a:p>
            <a:r>
              <a:rPr lang="el-GR" dirty="0" smtClean="0"/>
              <a:t>Οι τιμές για τον Ιούνιο 20ΧΧ του Ξενοδοχείου ΕΣΠΕΡΟΣ  είναι: </a:t>
            </a:r>
          </a:p>
          <a:p>
            <a:r>
              <a:rPr lang="el-GR" dirty="0" smtClean="0"/>
              <a:t>Μονόκλινο 120   €</a:t>
            </a:r>
          </a:p>
          <a:p>
            <a:r>
              <a:rPr lang="el-GR" dirty="0" smtClean="0"/>
              <a:t>Δίκλινο 150 €</a:t>
            </a:r>
          </a:p>
          <a:p>
            <a:r>
              <a:rPr lang="el-GR" dirty="0" smtClean="0"/>
              <a:t>Τρίκλινο 180 €</a:t>
            </a:r>
          </a:p>
          <a:p>
            <a:r>
              <a:rPr lang="el-GR" dirty="0" smtClean="0"/>
              <a:t>Πρωινό 10 €</a:t>
            </a:r>
          </a:p>
          <a:p>
            <a:r>
              <a:rPr lang="el-GR" dirty="0" smtClean="0"/>
              <a:t>Γεύμα 20 € </a:t>
            </a:r>
          </a:p>
          <a:p>
            <a:r>
              <a:rPr lang="el-GR" dirty="0" smtClean="0"/>
              <a:t> (Έστω ότι στις παραπάνω τιμές εμπεριέχονται Φ.Π.Α. 10% και Τέλος </a:t>
            </a:r>
            <a:r>
              <a:rPr lang="el-GR" dirty="0" err="1" smtClean="0"/>
              <a:t>Παρεπιδημούντων</a:t>
            </a:r>
            <a:r>
              <a:rPr lang="el-GR" dirty="0" smtClean="0"/>
              <a:t> 0,5%. </a:t>
            </a:r>
          </a:p>
          <a:p>
            <a:pPr algn="just"/>
            <a:r>
              <a:rPr lang="el-GR" dirty="0" smtClean="0"/>
              <a:t>Στις 30/6, στις 12:00 αναχωρούν από το ξενοδοχείο οι Πελάτες Αλέξανδρος (άτομα 1 – μονόκλινο), Αχιλλέας (άτομα 2 – δίκλινο) και Αριστείδης (3 άτομα – τρίκλινο). </a:t>
            </a:r>
          </a:p>
          <a:p>
            <a:pPr>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67544" y="337220"/>
            <a:ext cx="8229600" cy="952500"/>
          </a:xfrm>
        </p:spPr>
        <p:txBody>
          <a:bodyPr>
            <a:normAutofit fontScale="90000"/>
          </a:bodyPr>
          <a:lstStyle/>
          <a:p>
            <a:r>
              <a:rPr lang="el-GR" dirty="0" smtClean="0"/>
              <a:t>Κατάσταση «Ημερήσιας Κίνησης Πελατών» ή </a:t>
            </a:r>
            <a:r>
              <a:rPr lang="en-US" dirty="0" smtClean="0"/>
              <a:t>Main Courante</a:t>
            </a:r>
            <a:endParaRPr lang="en-US" dirty="0"/>
          </a:p>
        </p:txBody>
      </p:sp>
      <p:sp>
        <p:nvSpPr>
          <p:cNvPr id="7" name="6 - Θέση περιεχομένου"/>
          <p:cNvSpPr>
            <a:spLocks noGrp="1"/>
          </p:cNvSpPr>
          <p:nvPr>
            <p:ph idx="1"/>
          </p:nvPr>
        </p:nvSpPr>
        <p:spPr/>
        <p:txBody>
          <a:bodyPr>
            <a:normAutofit fontScale="77500" lnSpcReduction="20000"/>
          </a:bodyPr>
          <a:lstStyle/>
          <a:p>
            <a:pPr marL="0" indent="0" algn="just">
              <a:buNone/>
            </a:pPr>
            <a:r>
              <a:rPr lang="el-GR" sz="2400" dirty="0" smtClean="0"/>
              <a:t>Σύμφωνα με το Βιβλίο Κίνησης Πελατών, ο Αλέξανδρος  αφίχθη στις 14/6, ο Αχιλλέας  στις 18/6 και ο Αριστείδης  στις 21/6.  Η συμφωνία κράτησης ήταν:</a:t>
            </a:r>
          </a:p>
          <a:p>
            <a:r>
              <a:rPr lang="el-GR" sz="2400" dirty="0" smtClean="0"/>
              <a:t> Αλέξανδρος    μόνο Δωμάτιο</a:t>
            </a:r>
          </a:p>
          <a:p>
            <a:r>
              <a:rPr lang="el-GR" sz="2400" dirty="0" smtClean="0"/>
              <a:t>Αχιλλέας  : Δωμάτιο με πρωινό</a:t>
            </a:r>
          </a:p>
          <a:p>
            <a:r>
              <a:rPr lang="el-GR" sz="2400" dirty="0" smtClean="0"/>
              <a:t>Αριστείδης   : Δωμάτιο με Ημιδιατροφή (πρωινό και ένα γεύμα)</a:t>
            </a:r>
          </a:p>
          <a:p>
            <a:pPr>
              <a:buNone/>
            </a:pPr>
            <a:r>
              <a:rPr lang="el-GR" sz="2400" dirty="0" smtClean="0"/>
              <a:t>Κατά την αναχώρησή τους,</a:t>
            </a:r>
          </a:p>
          <a:p>
            <a:r>
              <a:rPr lang="el-GR" sz="2400" dirty="0" smtClean="0"/>
              <a:t>Ο Αλέξανδρος  εξόφλησε το λογαριασμό του με Πιστωτική Κάρτα (Προμήθεια της Τράπεζας 3%)</a:t>
            </a:r>
          </a:p>
          <a:p>
            <a:r>
              <a:rPr lang="el-GR" sz="2400" dirty="0" smtClean="0"/>
              <a:t>Ο Αχιλλέας έδωσε VOUCHER του Πρακτορείου ΕΡΜΗΣ και</a:t>
            </a:r>
          </a:p>
          <a:p>
            <a:r>
              <a:rPr lang="el-GR" sz="2400" dirty="0" smtClean="0"/>
              <a:t>Ο Αριστείδης   έδωσε μετρητά 1.000 €. Το υπόλοιπο ποσό θα πληρωθεί σε 10 μέρες.</a:t>
            </a:r>
          </a:p>
          <a:p>
            <a:pPr>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1670</TotalTime>
  <Words>1446</Words>
  <Application>Microsoft Office PowerPoint</Application>
  <PresentationFormat>Προβολή στην οθόνη (16:10)</PresentationFormat>
  <Paragraphs>331</Paragraphs>
  <Slides>31</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Κλαδικά Λογιστικά Σχέδια</vt:lpstr>
      <vt:lpstr>Διαφάνεια 2</vt:lpstr>
      <vt:lpstr>Άδειες Χρήσης</vt:lpstr>
      <vt:lpstr>Χρηματοδότηση</vt:lpstr>
      <vt:lpstr>Σκοποί  ενότητας</vt:lpstr>
      <vt:lpstr>Κατάσταση «Ημερήσιας Κίνησης Πελατών» ή Main Courante</vt:lpstr>
      <vt:lpstr>Κατάσταση «Ημερήσιας Κίνησης Πελατών» ή Main Courante</vt:lpstr>
      <vt:lpstr>Κατάσταση «Ημερήσιας Κίνησης Πελατών» ή Main Courante</vt:lpstr>
      <vt:lpstr>Κατάσταση «Ημερήσιας Κίνησης Πελατών» ή Main Courante</vt:lpstr>
      <vt:lpstr>Κατάσταση «Ημερήσιας Κίνησης Πελατών» ή Main Courante</vt:lpstr>
      <vt:lpstr>Κατάσταση «Ημερήσιας Κίνησης Πελατών» ή Main Courante</vt:lpstr>
      <vt:lpstr>Κατάσταση «Ημερήσιας Κίνησης Πελατών» ή Main Courante</vt:lpstr>
      <vt:lpstr>Κατάσταση «Ημερήσιας Κίνησης Πελατών» ή Main Courante</vt:lpstr>
      <vt:lpstr>Διαφάνεια 14</vt:lpstr>
      <vt:lpstr>Διαφάνεια 15</vt:lpstr>
      <vt:lpstr>Διαφάνεια 16</vt:lpstr>
      <vt:lpstr>Κατάσταση «Ημερήσιας Κίνησης Πελατών» ή Main Courante</vt:lpstr>
      <vt:lpstr>Κατάσταση «Ημερήσιας Κίνησης Πελατών» ή Main Courante</vt:lpstr>
      <vt:lpstr>Ο Φόρος Προστιθέμενης Αξίας (ΦΠΑ) στις ξενοδοχειακές επιχειρήσεις </vt:lpstr>
      <vt:lpstr>Ο Φόρος Προστιθέμενης Αξίας (ΦΠΑ) στις ξενοδοχειακές επιχειρήσεις </vt:lpstr>
      <vt:lpstr>Αναπροσαρμογή Αξίας Ακινήτων</vt:lpstr>
      <vt:lpstr>Αναπροσαρμογή Αξίας Ακινήτων</vt:lpstr>
      <vt:lpstr>Δημοτικός Φόρος Δωδεκανήσου (ΔΗ.ΦΟ.ΔΩ.)</vt:lpstr>
      <vt:lpstr>Δημοτικός Φόρος Δωδεκανήσου (ΔΗ.ΦΟ.ΔΩ.)</vt:lpstr>
      <vt:lpstr>Βιβλιογραφία</vt:lpstr>
      <vt:lpstr>Σημείωμα Αναφοράς</vt:lpstr>
      <vt:lpstr>Σημείωμα Αδειοδότησης</vt:lpstr>
      <vt:lpstr>Διαφάνεια 28</vt:lpstr>
      <vt:lpstr>Διαφάνεια 29</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251</cp:revision>
  <dcterms:created xsi:type="dcterms:W3CDTF">2012-09-06T09:03:05Z</dcterms:created>
  <dcterms:modified xsi:type="dcterms:W3CDTF">2015-11-03T20:05:52Z</dcterms:modified>
</cp:coreProperties>
</file>