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handoutMasterIdLst>
    <p:handoutMasterId r:id="rId33"/>
  </p:handoutMasterIdLst>
  <p:sldIdLst>
    <p:sldId id="257" r:id="rId4"/>
    <p:sldId id="258" r:id="rId5"/>
    <p:sldId id="320" r:id="rId6"/>
    <p:sldId id="321" r:id="rId7"/>
    <p:sldId id="259" r:id="rId8"/>
    <p:sldId id="292" r:id="rId9"/>
    <p:sldId id="261" r:id="rId10"/>
    <p:sldId id="262" r:id="rId11"/>
    <p:sldId id="293" r:id="rId12"/>
    <p:sldId id="326" r:id="rId13"/>
    <p:sldId id="294" r:id="rId14"/>
    <p:sldId id="327" r:id="rId15"/>
    <p:sldId id="295" r:id="rId16"/>
    <p:sldId id="296" r:id="rId17"/>
    <p:sldId id="328" r:id="rId18"/>
    <p:sldId id="329" r:id="rId19"/>
    <p:sldId id="330" r:id="rId20"/>
    <p:sldId id="297" r:id="rId21"/>
    <p:sldId id="331" r:id="rId22"/>
    <p:sldId id="332" r:id="rId23"/>
    <p:sldId id="333" r:id="rId24"/>
    <p:sldId id="322" r:id="rId25"/>
    <p:sldId id="323" r:id="rId26"/>
    <p:sldId id="324" r:id="rId27"/>
    <p:sldId id="277" r:id="rId28"/>
    <p:sldId id="278" r:id="rId29"/>
    <p:sldId id="291" r:id="rId30"/>
    <p:sldId id="279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22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0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5" y="6559387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COMP10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php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ysql.com/" TargetMode="External"/><Relationship Id="rId5" Type="http://schemas.openxmlformats.org/officeDocument/2006/relationships/hyperlink" Target="http://www.apache.org/" TargetMode="Externa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mysq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ΗΛΕΚΤΡΟΝΙΚΟ ΕΜΠΟΡΙΟ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4766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Το σύστημα βάσεων δεδομένων </a:t>
            </a:r>
            <a:r>
              <a:rPr lang="el-GR" sz="2800" b="1" dirty="0" err="1" smtClean="0">
                <a:solidFill>
                  <a:schemeClr val="tx1"/>
                </a:solidFill>
              </a:rPr>
              <a:t>MySQL</a:t>
            </a:r>
            <a:r>
              <a:rPr lang="el-GR" sz="2800" b="1" dirty="0" smtClean="0">
                <a:solidFill>
                  <a:schemeClr val="tx1"/>
                </a:solidFill>
              </a:rPr>
              <a:t> (1)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H </a:t>
            </a:r>
            <a:r>
              <a:rPr lang="el-GR" sz="3200" dirty="0" err="1" smtClean="0"/>
              <a:t>mysql</a:t>
            </a:r>
            <a:r>
              <a:rPr lang="el-GR" sz="3200" dirty="0" smtClean="0"/>
              <a:t> είναι </a:t>
            </a:r>
            <a:r>
              <a:rPr lang="el-GR" sz="3200" dirty="0" err="1" smtClean="0"/>
              <a:t>πολυνηματική</a:t>
            </a:r>
            <a:r>
              <a:rPr lang="el-GR" sz="3200" dirty="0" smtClean="0"/>
              <a:t> και </a:t>
            </a:r>
            <a:r>
              <a:rPr lang="el-GR" sz="3200" dirty="0" err="1" smtClean="0"/>
              <a:t>πολυχρηστική</a:t>
            </a:r>
            <a:r>
              <a:rPr lang="el-GR" sz="3200" dirty="0" smtClean="0"/>
              <a:t> και υποστηρίζει τα τελευταία </a:t>
            </a:r>
            <a:r>
              <a:rPr lang="el-GR" sz="3200" dirty="0" err="1" smtClean="0"/>
              <a:t>standards</a:t>
            </a:r>
            <a:r>
              <a:rPr lang="el-GR" sz="3200" dirty="0" smtClean="0"/>
              <a:t> της SQL.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Τα πειράματα που παρουσιάζονται παρακάτω έγιναν σε </a:t>
            </a:r>
            <a:r>
              <a:rPr lang="el-GR" sz="3200" dirty="0" err="1" smtClean="0"/>
              <a:t>RedHat</a:t>
            </a:r>
            <a:r>
              <a:rPr lang="el-GR" sz="3200" dirty="0" smtClean="0"/>
              <a:t> </a:t>
            </a:r>
            <a:r>
              <a:rPr lang="el-GR" sz="3200" dirty="0" err="1" smtClean="0"/>
              <a:t>Linux</a:t>
            </a:r>
            <a:r>
              <a:rPr lang="el-GR" sz="3200" dirty="0" smtClean="0"/>
              <a:t> 7.2 και 7.3 που</a:t>
            </a:r>
          </a:p>
          <a:p>
            <a:r>
              <a:rPr lang="el-GR" sz="3200" dirty="0" smtClean="0"/>
              <a:t>χρησιμοποιεί την έκδοση 3.23.41 της </a:t>
            </a:r>
            <a:r>
              <a:rPr lang="el-GR" sz="3200" dirty="0" err="1" smtClean="0"/>
              <a:t>MySQL</a:t>
            </a:r>
            <a:r>
              <a:rPr lang="el-GR" sz="3200" dirty="0" smtClean="0"/>
              <a:t>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Φυσικά αυτό δεν περιορίζει σε</a:t>
            </a:r>
          </a:p>
          <a:p>
            <a:r>
              <a:rPr lang="el-GR" sz="3200" dirty="0" smtClean="0"/>
              <a:t>τίποτα την γενικότητα των παραδειγμάτων που ακολουθούν.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Είσοδος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1611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l-GR" sz="3200" dirty="0" smtClean="0"/>
              <a:t>Για να ξεκινήσουμε την </a:t>
            </a:r>
            <a:r>
              <a:rPr lang="el-GR" sz="3200" dirty="0" err="1" smtClean="0"/>
              <a:t>mysql</a:t>
            </a:r>
            <a:r>
              <a:rPr lang="el-GR" sz="3200" dirty="0" smtClean="0"/>
              <a:t> σαν απλοί χρήστες αρκεί να γράψουμε </a:t>
            </a:r>
            <a:r>
              <a:rPr lang="el-GR" sz="3200" dirty="0" err="1" smtClean="0"/>
              <a:t>mysql</a:t>
            </a:r>
            <a:r>
              <a:rPr lang="el-GR" sz="3200" dirty="0" smtClean="0"/>
              <a:t> σε ένα τερματικό. Αν λάβουμε το μήνυμα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95536" y="3284984"/>
            <a:ext cx="8496944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ERROR 2002: Can't connect to local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MySQL</a:t>
            </a:r>
            <a:r>
              <a:rPr lang="en-US" sz="3200" b="1" i="1" dirty="0" smtClean="0">
                <a:solidFill>
                  <a:srgbClr val="FF0000"/>
                </a:solidFill>
              </a:rPr>
              <a:t> server through socket</a:t>
            </a:r>
            <a:r>
              <a:rPr lang="el-GR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'/</a:t>
            </a:r>
            <a:r>
              <a:rPr lang="en-US" sz="3200" b="1" i="1" dirty="0" err="1" smtClean="0">
                <a:solidFill>
                  <a:srgbClr val="FF0000"/>
                </a:solidFill>
              </a:rPr>
              <a:t>var</a:t>
            </a:r>
            <a:r>
              <a:rPr lang="en-US" sz="3200" b="1" i="1" dirty="0" smtClean="0">
                <a:solidFill>
                  <a:srgbClr val="FF0000"/>
                </a:solidFill>
              </a:rPr>
              <a:t>/lib/</a:t>
            </a:r>
            <a:r>
              <a:rPr lang="en-US" sz="3200" b="1" i="1" dirty="0" err="1" smtClean="0">
                <a:solidFill>
                  <a:srgbClr val="FF0000"/>
                </a:solidFill>
              </a:rPr>
              <a:t>mysql</a:t>
            </a:r>
            <a:r>
              <a:rPr lang="en-US" sz="3200" b="1" i="1" dirty="0" smtClean="0">
                <a:solidFill>
                  <a:srgbClr val="FF0000"/>
                </a:solidFill>
              </a:rPr>
              <a:t>/</a:t>
            </a:r>
            <a:r>
              <a:rPr lang="en-US" sz="3200" b="1" i="1" dirty="0" err="1" smtClean="0">
                <a:solidFill>
                  <a:srgbClr val="FF0000"/>
                </a:solidFill>
              </a:rPr>
              <a:t>mysql.sock</a:t>
            </a:r>
            <a:r>
              <a:rPr lang="en-US" sz="3200" b="1" i="1" dirty="0" smtClean="0">
                <a:solidFill>
                  <a:srgbClr val="FF0000"/>
                </a:solidFill>
              </a:rPr>
              <a:t>'</a:t>
            </a:r>
            <a:endParaRPr lang="el-GR" sz="3200" b="1" i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4725144"/>
            <a:ext cx="8445624" cy="1611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σημαίνει πως η </a:t>
            </a:r>
            <a:r>
              <a:rPr lang="el-GR" sz="3200" dirty="0" err="1" smtClean="0"/>
              <a:t>mysql</a:t>
            </a:r>
            <a:r>
              <a:rPr lang="el-GR" sz="3200" dirty="0" smtClean="0"/>
              <a:t> δεν τρέχει ή καλύτερα ο </a:t>
            </a:r>
            <a:r>
              <a:rPr lang="el-GR" sz="3200" dirty="0" err="1" smtClean="0"/>
              <a:t>εξυπηρέτης</a:t>
            </a:r>
            <a:r>
              <a:rPr lang="el-GR" sz="3200" dirty="0" smtClean="0"/>
              <a:t> της δεν εκτελείται.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Είσοδος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412776"/>
            <a:ext cx="8445624" cy="1611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Είναι απαραίτητο για να μπορούμε να μπούμε στην </a:t>
            </a:r>
            <a:r>
              <a:rPr lang="el-GR" sz="3200" dirty="0" err="1" smtClean="0"/>
              <a:t>mysql</a:t>
            </a:r>
            <a:r>
              <a:rPr lang="el-GR" sz="3200" dirty="0" smtClean="0"/>
              <a:t> να εκτελείται ήδη ο </a:t>
            </a:r>
            <a:r>
              <a:rPr lang="el-GR" sz="3200" dirty="0" err="1" smtClean="0"/>
              <a:t>εξυπηρέτης</a:t>
            </a:r>
            <a:r>
              <a:rPr lang="el-GR" sz="3200" dirty="0" smtClean="0"/>
              <a:t> της μιας και η βάση είναι όχι μόνον </a:t>
            </a:r>
            <a:r>
              <a:rPr lang="el-GR" sz="3200" dirty="0" err="1" smtClean="0"/>
              <a:t>πολυχρηστική</a:t>
            </a:r>
            <a:r>
              <a:rPr lang="el-GR" sz="3200" dirty="0" smtClean="0"/>
              <a:t> αλλά επιτρέπει και την σύνδεση από άλλα μηχανήματα. 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Αν λοιπόν εμφανιστεί ένα μήνυμα σαν</a:t>
            </a:r>
          </a:p>
          <a:p>
            <a:r>
              <a:rPr lang="el-GR" sz="3200" dirty="0" smtClean="0"/>
              <a:t>και το παραπάνω θα πρέπει ο διαχειριστής του μηχανήματος (</a:t>
            </a:r>
            <a:r>
              <a:rPr lang="el-GR" sz="3200" dirty="0" err="1" smtClean="0"/>
              <a:t>root</a:t>
            </a:r>
            <a:r>
              <a:rPr lang="el-GR" sz="3200" dirty="0" smtClean="0"/>
              <a:t>) να ξεκινήσει τον </a:t>
            </a:r>
            <a:r>
              <a:rPr lang="el-GR" sz="3200" dirty="0" err="1" smtClean="0"/>
              <a:t>εξυπηρέτη</a:t>
            </a:r>
            <a:r>
              <a:rPr lang="el-GR" sz="3200" dirty="0" smtClean="0"/>
              <a:t> (σε </a:t>
            </a:r>
            <a:r>
              <a:rPr lang="en-US" sz="3200" b="1" dirty="0" err="1" smtClean="0"/>
              <a:t>redhat</a:t>
            </a:r>
            <a:r>
              <a:rPr lang="en-US" sz="3200" dirty="0" smtClean="0"/>
              <a:t> </a:t>
            </a:r>
            <a:r>
              <a:rPr lang="el-GR" sz="3200" dirty="0" smtClean="0"/>
              <a:t>αρκεί η εντολή</a:t>
            </a:r>
            <a:r>
              <a:rPr lang="el-GR" sz="3200" b="1" dirty="0" smtClean="0">
                <a:solidFill>
                  <a:srgbClr val="FF0000"/>
                </a:solidFill>
              </a:rPr>
              <a:t> /</a:t>
            </a:r>
            <a:r>
              <a:rPr lang="en-US" sz="3200" b="1" dirty="0" smtClean="0">
                <a:solidFill>
                  <a:srgbClr val="FF0000"/>
                </a:solidFill>
              </a:rPr>
              <a:t>etc/</a:t>
            </a:r>
            <a:r>
              <a:rPr lang="en-US" sz="3200" b="1" dirty="0" err="1" smtClean="0">
                <a:solidFill>
                  <a:srgbClr val="FF0000"/>
                </a:solidFill>
              </a:rPr>
              <a:t>rc.d</a:t>
            </a:r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</a:rPr>
              <a:t>init.d</a:t>
            </a:r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</a:rPr>
              <a:t>mysql</a:t>
            </a:r>
            <a:r>
              <a:rPr lang="en-US" sz="3200" b="1" dirty="0" smtClean="0">
                <a:solidFill>
                  <a:srgbClr val="FF0000"/>
                </a:solidFill>
              </a:rPr>
              <a:t> restart</a:t>
            </a:r>
            <a:r>
              <a:rPr lang="en-US" sz="3200" dirty="0" smtClean="0"/>
              <a:t>).</a:t>
            </a: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Είσοδος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Αν και στο </a:t>
            </a:r>
            <a:r>
              <a:rPr lang="el-GR" sz="3200" dirty="0" err="1" smtClean="0"/>
              <a:t>internet</a:t>
            </a:r>
            <a:r>
              <a:rPr lang="el-GR" sz="3200" dirty="0" smtClean="0"/>
              <a:t> υπάρχουν διαθέσιμα πολλές γραφικές </a:t>
            </a:r>
            <a:r>
              <a:rPr lang="el-GR" sz="3200" dirty="0" err="1" smtClean="0"/>
              <a:t>διαπροσωπείες</a:t>
            </a:r>
            <a:r>
              <a:rPr lang="el-GR" sz="3200" dirty="0" smtClean="0"/>
              <a:t> για την </a:t>
            </a:r>
            <a:r>
              <a:rPr lang="el-GR" sz="3200" b="1" dirty="0" err="1" smtClean="0"/>
              <a:t>mysql</a:t>
            </a:r>
            <a:r>
              <a:rPr lang="el-GR" sz="3200" dirty="0" smtClean="0"/>
              <a:t>, ο καλύτερος τρόπος να ξεκινήσει κανείς μαζί της είναι με την χρήση εντολών σε τερματικό.</a:t>
            </a:r>
          </a:p>
          <a:p>
            <a:pPr>
              <a:defRPr/>
            </a:pPr>
            <a:r>
              <a:rPr lang="el-GR" sz="32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Αν θέλουμε να δούμε κάποια βοήθεια απλά δίνουμε </a:t>
            </a:r>
            <a:r>
              <a:rPr lang="el-GR" sz="3200" b="1" dirty="0" smtClean="0">
                <a:solidFill>
                  <a:srgbClr val="FF0000"/>
                </a:solidFill>
              </a:rPr>
              <a:t>\h</a:t>
            </a:r>
            <a:r>
              <a:rPr lang="el-GR" sz="3200" dirty="0" smtClean="0"/>
              <a:t> και αν θέλουμε να τερματίσουμε την σύνοδο δίνουμε </a:t>
            </a:r>
            <a:r>
              <a:rPr lang="el-GR" sz="3200" b="1" dirty="0" smtClean="0">
                <a:solidFill>
                  <a:srgbClr val="FF0000"/>
                </a:solidFill>
              </a:rPr>
              <a:t>\q.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βάσεων δεδομένων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Για να φτιάξουμε μία νέα βάση δεδομένων πρέπει να έχουμε δικαίωμα από τον διαχειριστή να το κάνουμε. Σε </a:t>
            </a:r>
            <a:r>
              <a:rPr lang="el-GR" sz="3200" dirty="0" err="1" smtClean="0"/>
              <a:t>Linux</a:t>
            </a:r>
            <a:r>
              <a:rPr lang="el-GR" sz="3200" dirty="0" smtClean="0"/>
              <a:t> συστήματα αυτό συνήθως δεν γίνεται. Δικαιώματα δημιουργίας και διαγραφής σε μία βάση δεδομένων έχει μόνον ο </a:t>
            </a:r>
            <a:r>
              <a:rPr lang="el-GR" sz="3200" dirty="0" err="1" smtClean="0"/>
              <a:t>υπερχρήστης</a:t>
            </a:r>
            <a:r>
              <a:rPr lang="el-GR" sz="3200" dirty="0" smtClean="0"/>
              <a:t>. </a:t>
            </a:r>
          </a:p>
          <a:p>
            <a:pPr>
              <a:defRPr/>
            </a:pPr>
            <a:endParaRPr lang="el-GR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Για να δημιουργήσει ο </a:t>
            </a:r>
            <a:r>
              <a:rPr lang="el-GR" sz="3200" dirty="0" err="1" smtClean="0"/>
              <a:t>υπερχρήστης</a:t>
            </a:r>
            <a:r>
              <a:rPr lang="el-GR" sz="3200" dirty="0" smtClean="0"/>
              <a:t> μία νέα βάση δεδομένων αρκεί να δώσει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create database name;</a:t>
            </a:r>
          </a:p>
          <a:p>
            <a:r>
              <a:rPr lang="el-GR" sz="3200" dirty="0" smtClean="0"/>
              <a:t>όπου το </a:t>
            </a:r>
            <a:r>
              <a:rPr lang="el-GR" sz="3200" b="1" dirty="0" err="1" smtClean="0"/>
              <a:t>name</a:t>
            </a:r>
            <a:r>
              <a:rPr lang="el-GR" sz="3200" b="1" dirty="0" smtClean="0"/>
              <a:t> </a:t>
            </a:r>
            <a:r>
              <a:rPr lang="el-GR" sz="3200" dirty="0" smtClean="0"/>
              <a:t>είναι το </a:t>
            </a:r>
            <a:r>
              <a:rPr lang="el-GR" sz="3200" b="1" dirty="0" smtClean="0"/>
              <a:t>όνομα της βάσεως</a:t>
            </a:r>
            <a:r>
              <a:rPr lang="el-GR" sz="3200" dirty="0" smtClean="0"/>
              <a:t>.</a:t>
            </a:r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βάσεων δεδομένων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6409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Στην συνέχεια θα πρέπει να δώσει δικαιώματα και σε μας με την χρήση της εντολής</a:t>
            </a:r>
          </a:p>
          <a:p>
            <a:pPr algn="ctr"/>
            <a:endParaRPr lang="el-GR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grant all on name.* to user;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Αφού γίνουν όλα αυτά για να χρησιμοποιήσουμε μία βάση δεδομένων απαιτείται να δώσουμε την εντολή </a:t>
            </a:r>
            <a:r>
              <a:rPr lang="el-GR" sz="3200" b="1" i="1" dirty="0" err="1" smtClean="0">
                <a:solidFill>
                  <a:srgbClr val="FF0000"/>
                </a:solidFill>
              </a:rPr>
              <a:t>use</a:t>
            </a:r>
            <a:r>
              <a:rPr lang="el-GR" sz="3200" b="1" i="1" dirty="0" smtClean="0">
                <a:solidFill>
                  <a:srgbClr val="FF0000"/>
                </a:solidFill>
              </a:rPr>
              <a:t> </a:t>
            </a:r>
            <a:r>
              <a:rPr lang="el-GR" sz="3200" b="1" i="1" dirty="0" err="1" smtClean="0">
                <a:solidFill>
                  <a:srgbClr val="FF0000"/>
                </a:solidFill>
              </a:rPr>
              <a:t>name</a:t>
            </a:r>
            <a:r>
              <a:rPr lang="el-GR" sz="3200" b="1" i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στην γραμμή εντολών της </a:t>
            </a:r>
            <a:r>
              <a:rPr lang="el-GR" sz="3200" b="1" dirty="0" err="1" smtClean="0"/>
              <a:t>mysql</a:t>
            </a:r>
            <a:r>
              <a:rPr lang="el-GR" sz="3200" dirty="0" smtClean="0"/>
              <a:t>.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βάσεων δεδομένων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6409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Αν την πρώτη φορά που ζητήσουμε να χρησιμοποιήσουμε την βάση πάρουμε ένα μήνυμα λάθους σχετικά με δικαιώματα, τότε μπορούμε να εισάγουμε την εντολή </a:t>
            </a:r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pPr algn="ctr">
              <a:defRPr/>
            </a:pPr>
            <a:r>
              <a:rPr lang="el-GR" sz="3200" b="1" i="1" dirty="0" err="1" smtClean="0">
                <a:solidFill>
                  <a:srgbClr val="FF0000"/>
                </a:solidFill>
              </a:rPr>
              <a:t>connect</a:t>
            </a:r>
            <a:r>
              <a:rPr lang="el-GR" sz="3200" b="1" i="1" dirty="0" smtClean="0">
                <a:solidFill>
                  <a:srgbClr val="FF0000"/>
                </a:solidFill>
              </a:rPr>
              <a:t> </a:t>
            </a:r>
            <a:r>
              <a:rPr lang="el-GR" sz="3200" b="1" i="1" dirty="0" err="1" smtClean="0">
                <a:solidFill>
                  <a:srgbClr val="FF0000"/>
                </a:solidFill>
              </a:rPr>
              <a:t>name</a:t>
            </a:r>
            <a:r>
              <a:rPr lang="el-GR" sz="3200" b="1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endParaRPr lang="el-GR" sz="3200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l-GR" sz="3200" dirty="0" smtClean="0"/>
              <a:t>και ύστερα </a:t>
            </a:r>
          </a:p>
          <a:p>
            <a:pPr algn="ctr">
              <a:defRPr/>
            </a:pPr>
            <a:r>
              <a:rPr lang="el-GR" sz="3200" b="1" i="1" dirty="0" err="1" smtClean="0">
                <a:solidFill>
                  <a:srgbClr val="FF0000"/>
                </a:solidFill>
              </a:rPr>
              <a:t>use</a:t>
            </a:r>
            <a:r>
              <a:rPr lang="el-GR" sz="3200" b="1" i="1" dirty="0" smtClean="0">
                <a:solidFill>
                  <a:srgbClr val="FF0000"/>
                </a:solidFill>
              </a:rPr>
              <a:t> </a:t>
            </a:r>
            <a:r>
              <a:rPr lang="el-GR" sz="3200" b="1" i="1" dirty="0" err="1" smtClean="0">
                <a:solidFill>
                  <a:srgbClr val="FF0000"/>
                </a:solidFill>
              </a:rPr>
              <a:t>name</a:t>
            </a:r>
            <a:endParaRPr lang="el-GR" sz="3200" b="1" i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l-GR" sz="32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l-GR" sz="3200" dirty="0" smtClean="0"/>
              <a:t>και το πρόβλημα έχει λυθεί. 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βάσεων δεδομένων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6409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Αν όλα τα παραπάνω ακούγονται πολύπλοκα μπορούμε να χρησιμοποιήσουμε την προκαθορισμένη </a:t>
            </a:r>
            <a:r>
              <a:rPr lang="el-GR" sz="3200" b="1" dirty="0" smtClean="0"/>
              <a:t>βάση δεδομένων </a:t>
            </a:r>
            <a:r>
              <a:rPr lang="el-GR" sz="3200" b="1" dirty="0" err="1" smtClean="0"/>
              <a:t>test</a:t>
            </a:r>
            <a:r>
              <a:rPr lang="el-GR" sz="3200" dirty="0" smtClean="0"/>
              <a:t>, για την οποία δεν χρειάζεται να ζητήσουμε κάτι από τον διαχειριστή συστήματος. 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Ωστόσο, είναι </a:t>
            </a:r>
            <a:r>
              <a:rPr lang="el-GR" sz="3200" b="1" dirty="0" smtClean="0"/>
              <a:t>κοινή βάση </a:t>
            </a:r>
            <a:r>
              <a:rPr lang="el-GR" sz="3200" dirty="0" smtClean="0"/>
              <a:t>και έτσι ότι φτιάξουμε στην συνέχεια θα μπορούν να το δουν και να το αλλάξουν και άλλοι χρήστες του συστήματος.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Αφού συνδεθούμε σε μία βάση δεδομένων το επόμενο βήμα είναι να κάνουμε</a:t>
            </a:r>
          </a:p>
          <a:p>
            <a:r>
              <a:rPr lang="el-GR" sz="3200" dirty="0" smtClean="0"/>
              <a:t>κάποια εργασία σε πίνακες που διαθέτει. Αν δεν έχει πίνακες μπορούμε να φτιάξουμε με την εντολή </a:t>
            </a:r>
            <a:r>
              <a:rPr lang="el-GR" sz="3200" b="1" i="1" dirty="0" err="1" smtClean="0">
                <a:solidFill>
                  <a:srgbClr val="FF0000"/>
                </a:solidFill>
              </a:rPr>
              <a:t>create</a:t>
            </a:r>
            <a:r>
              <a:rPr lang="el-GR" sz="3200" b="1" i="1" dirty="0" smtClean="0">
                <a:solidFill>
                  <a:srgbClr val="FF0000"/>
                </a:solidFill>
              </a:rPr>
              <a:t> </a:t>
            </a:r>
            <a:r>
              <a:rPr lang="el-GR" sz="3200" b="1" i="1" dirty="0" err="1" smtClean="0">
                <a:solidFill>
                  <a:srgbClr val="FF0000"/>
                </a:solidFill>
              </a:rPr>
              <a:t>table</a:t>
            </a:r>
            <a:r>
              <a:rPr lang="el-GR" sz="3200" dirty="0" smtClean="0"/>
              <a:t>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Αν π.χ. θέλουμε ένα πίνακα για την περιγραφή φοιτητών μπορούμε να γράψουμε:</a:t>
            </a:r>
          </a:p>
          <a:p>
            <a:endParaRPr lang="el-GR" sz="3200" dirty="0" smtClean="0"/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create table student(name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varchar</a:t>
            </a:r>
            <a:r>
              <a:rPr lang="en-US" sz="3200" b="1" i="1" dirty="0" smtClean="0">
                <a:solidFill>
                  <a:srgbClr val="FF0000"/>
                </a:solidFill>
              </a:rPr>
              <a:t>(20),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lastname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varchar</a:t>
            </a:r>
            <a:r>
              <a:rPr lang="en-US" sz="3200" b="1" i="1" dirty="0" smtClean="0">
                <a:solidFill>
                  <a:srgbClr val="FF0000"/>
                </a:solidFill>
              </a:rPr>
              <a:t>(20), code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int</a:t>
            </a:r>
            <a:r>
              <a:rPr lang="en-US" sz="3200" b="1" i="1" dirty="0" smtClean="0">
                <a:solidFill>
                  <a:srgbClr val="FF0000"/>
                </a:solidFill>
              </a:rPr>
              <a:t>);</a:t>
            </a:r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δεδομένων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εισαγωγή δεδομένων στην βάση μπορεί να γίνει είτε με την εντολή </a:t>
            </a:r>
            <a:r>
              <a:rPr lang="el-GR" sz="3200" b="1" i="1" dirty="0" err="1" smtClean="0">
                <a:solidFill>
                  <a:srgbClr val="FF0000"/>
                </a:solidFill>
              </a:rPr>
              <a:t>insert</a:t>
            </a:r>
            <a:r>
              <a:rPr lang="el-GR" sz="3200" b="1" i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είτε</a:t>
            </a:r>
          </a:p>
          <a:p>
            <a:r>
              <a:rPr lang="el-GR" sz="3200" dirty="0" smtClean="0"/>
              <a:t>από κάποιο αρχείο.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Με την </a:t>
            </a:r>
            <a:r>
              <a:rPr lang="el-GR" sz="2800" b="1" dirty="0" smtClean="0"/>
              <a:t>εντολή </a:t>
            </a:r>
            <a:r>
              <a:rPr lang="el-GR" sz="2800" b="1" i="1" dirty="0" err="1" smtClean="0">
                <a:solidFill>
                  <a:srgbClr val="FF0000"/>
                </a:solidFill>
              </a:rPr>
              <a:t>insert</a:t>
            </a:r>
            <a:r>
              <a:rPr lang="el-GR" sz="2800" b="1" dirty="0" smtClean="0"/>
              <a:t> </a:t>
            </a:r>
            <a:r>
              <a:rPr lang="el-GR" sz="2800" dirty="0" smtClean="0"/>
              <a:t>μπορούμε να γράψουμε για το</a:t>
            </a:r>
            <a:r>
              <a:rPr lang="en-US" sz="2800" dirty="0" smtClean="0"/>
              <a:t> </a:t>
            </a:r>
            <a:r>
              <a:rPr lang="el-GR" sz="2800" dirty="0" smtClean="0"/>
              <a:t>παράδειγμα του πίνακα φοιτητών:</a:t>
            </a:r>
          </a:p>
          <a:p>
            <a:endParaRPr lang="en-US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insert into student(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name,lastname,code</a:t>
            </a:r>
            <a:r>
              <a:rPr lang="en-US" sz="3200" b="1" i="1" dirty="0" smtClean="0">
                <a:solidFill>
                  <a:srgbClr val="FF0000"/>
                </a:solidFill>
              </a:rPr>
              <a:t>) values('giannis','papadopoulos',122);</a:t>
            </a:r>
            <a:endParaRPr lang="el-GR" sz="3200" b="1" i="1" dirty="0" smtClean="0">
              <a:solidFill>
                <a:srgbClr val="FF0000"/>
              </a:solidFill>
            </a:endParaRPr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8280920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Ηλεκτρονικό εμπόριο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1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Το σύστημα βάσεων δεδομένων </a:t>
            </a:r>
            <a:r>
              <a:rPr lang="el-GR" sz="2800" dirty="0" err="1" smtClean="0">
                <a:solidFill>
                  <a:schemeClr val="tx1"/>
                </a:solidFill>
              </a:rPr>
              <a:t>MySQL</a:t>
            </a:r>
            <a:r>
              <a:rPr lang="el-GR" sz="2800" dirty="0" smtClean="0">
                <a:solidFill>
                  <a:schemeClr val="tx1"/>
                </a:solidFill>
              </a:rPr>
              <a:t>(1)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δεδομένων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Αν έχουμε να περάσουμε κάποιες χιλιάδες ονόματα η παραπάνω διαδικασία</a:t>
            </a:r>
          </a:p>
          <a:p>
            <a:r>
              <a:rPr lang="el-GR" sz="3200" dirty="0" smtClean="0"/>
              <a:t>γίνεται κουραστική.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Αυτό που μπορούμε να κάνουμε είναι να γράψουμε </a:t>
            </a:r>
            <a:r>
              <a:rPr lang="el-GR" sz="2800" dirty="0" err="1" smtClean="0"/>
              <a:t>τιςπλειάδες</a:t>
            </a:r>
            <a:r>
              <a:rPr lang="el-GR" sz="2800" dirty="0" smtClean="0"/>
              <a:t> που θέλουμε σε ένα αρχείο κειμένου, έστω </a:t>
            </a:r>
            <a:r>
              <a:rPr lang="el-GR" sz="2800" b="1" dirty="0" err="1" smtClean="0"/>
              <a:t>students.txt</a:t>
            </a:r>
            <a:r>
              <a:rPr lang="el-GR" sz="2800" b="1" dirty="0" smtClean="0"/>
              <a:t>,</a:t>
            </a:r>
            <a:r>
              <a:rPr lang="el-GR" sz="2800" dirty="0" smtClean="0"/>
              <a:t> και στην</a:t>
            </a:r>
            <a:r>
              <a:rPr lang="en-US" sz="2800" dirty="0" smtClean="0"/>
              <a:t> </a:t>
            </a:r>
            <a:r>
              <a:rPr lang="el-GR" sz="2800" dirty="0" smtClean="0"/>
              <a:t>συνέχεια να φορτώσουμε αυτά τα στοιχεία στην βάση δεδομένων</a:t>
            </a:r>
            <a:r>
              <a:rPr lang="en-US" sz="2800" dirty="0" smtClean="0"/>
              <a:t> </a:t>
            </a:r>
          </a:p>
          <a:p>
            <a:pPr lvl="1" algn="ctr"/>
            <a:r>
              <a:rPr lang="en-US" sz="3200" b="1" i="1" dirty="0" smtClean="0">
                <a:solidFill>
                  <a:srgbClr val="FF0000"/>
                </a:solidFill>
              </a:rPr>
              <a:t>load data local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infile</a:t>
            </a:r>
            <a:r>
              <a:rPr lang="en-US" sz="3200" b="1" i="1" dirty="0" smtClean="0">
                <a:solidFill>
                  <a:srgbClr val="FF0000"/>
                </a:solidFill>
              </a:rPr>
              <a:t> 'students.txt' into table student;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Στο αρχείο δεδομένων τα πεδία στην κάθε πλειάδα χωρίζονται μεταξύ τους με</a:t>
            </a:r>
            <a:r>
              <a:rPr lang="en-US" sz="3200" dirty="0" smtClean="0"/>
              <a:t> TAB.</a:t>
            </a: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Ενημέρωση δεδομένων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Πολλές φορές χρειάζεται να αλλάξουμε κάποια από τα δεδομένα που έχουμε</a:t>
            </a:r>
            <a:r>
              <a:rPr lang="en-US" sz="3200" dirty="0" smtClean="0"/>
              <a:t> </a:t>
            </a:r>
            <a:r>
              <a:rPr lang="el-GR" sz="3200" dirty="0" smtClean="0"/>
              <a:t>εισάγει νωρίτερα σε κάποιον πίνακα.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Η αλλαγή αυτή γίνεται με την χρήση της</a:t>
            </a:r>
            <a:r>
              <a:rPr lang="en-US" sz="2800" dirty="0" smtClean="0"/>
              <a:t> </a:t>
            </a:r>
            <a:r>
              <a:rPr lang="el-GR" sz="2800" b="1" dirty="0" smtClean="0"/>
              <a:t>εντολής</a:t>
            </a:r>
            <a:r>
              <a:rPr lang="el-GR" sz="2800" dirty="0" smtClean="0"/>
              <a:t> </a:t>
            </a:r>
            <a:r>
              <a:rPr lang="el-GR" sz="2800" b="1" i="1" dirty="0" err="1" smtClean="0">
                <a:solidFill>
                  <a:srgbClr val="FF0000"/>
                </a:solidFill>
              </a:rPr>
              <a:t>update</a:t>
            </a:r>
            <a:r>
              <a:rPr lang="el-GR" sz="2800" dirty="0" smtClean="0"/>
              <a:t>. Για το παράδειγμα των φοιτητών που είδαμε προηγουμένως</a:t>
            </a:r>
            <a:r>
              <a:rPr lang="en-US" sz="2800" dirty="0" smtClean="0"/>
              <a:t> </a:t>
            </a:r>
            <a:r>
              <a:rPr lang="el-GR" sz="2800" dirty="0" smtClean="0"/>
              <a:t>μία έγκυρη εντολή ενημερώσεως θα μπορούσε να είναι:</a:t>
            </a:r>
            <a:endParaRPr lang="en-US" sz="2800" dirty="0" smtClean="0"/>
          </a:p>
          <a:p>
            <a:pPr lvl="1"/>
            <a:endParaRPr lang="el-GR" sz="2800" dirty="0" smtClean="0"/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update students set name='</a:t>
            </a:r>
            <a:r>
              <a:rPr lang="en-US" sz="3200" b="1" i="1" dirty="0" err="1" smtClean="0">
                <a:solidFill>
                  <a:srgbClr val="FF0000"/>
                </a:solidFill>
              </a:rPr>
              <a:t>kostas'</a:t>
            </a:r>
            <a:r>
              <a:rPr lang="en-US" sz="3200" b="1" i="1" dirty="0" smtClean="0">
                <a:solidFill>
                  <a:srgbClr val="FF0000"/>
                </a:solidFill>
              </a:rPr>
              <a:t> where name='</a:t>
            </a:r>
            <a:r>
              <a:rPr lang="en-US" sz="3200" b="1" i="1" dirty="0" err="1" smtClean="0">
                <a:solidFill>
                  <a:srgbClr val="FF0000"/>
                </a:solidFill>
              </a:rPr>
              <a:t>giannis</a:t>
            </a:r>
            <a:r>
              <a:rPr lang="en-US" sz="3200" b="1" i="1" dirty="0" smtClean="0">
                <a:solidFill>
                  <a:srgbClr val="FF0000"/>
                </a:solidFill>
              </a:rPr>
              <a:t>';</a:t>
            </a:r>
            <a:endParaRPr lang="el-GR" sz="3200" b="1" i="1" dirty="0" smtClean="0">
              <a:solidFill>
                <a:srgbClr val="FF0000"/>
              </a:solidFill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22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Ηλεκτρονικό Εμπόριο.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Ηλεκτρονικό Εμπόριο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Πομπόρτσης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Τσούφλας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Τζιόλα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2002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Εμπόριο, Αρχές και Εξελίξεις,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E. Turban,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Γ.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Δουκίδης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Ν. Γεωργόπουλος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Εγχειρίδιο Προγραμματισμού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Stephen Walther, Jonathan Levine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Web Development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Εύκολα και γρήγορα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Java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Οδηγός Προγραμματισμού για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XML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και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JSP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r>
              <a:rPr lang="en-US" sz="1400" dirty="0" smtClean="0">
                <a:hlinkClick r:id="rId5"/>
              </a:rPr>
              <a:t>Apache web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>
                <a:hlinkClick r:id="rId6"/>
              </a:rPr>
              <a:t>Mysql</a:t>
            </a:r>
            <a:r>
              <a:rPr lang="en-US" sz="1400" dirty="0" smtClean="0">
                <a:hlinkClick r:id="rId6"/>
              </a:rPr>
              <a:t> database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l-GR" sz="1400" dirty="0" smtClean="0">
                <a:hlinkClick r:id="rId7"/>
              </a:rPr>
              <a:t>Η γλώσσα προγραμματισμού </a:t>
            </a:r>
            <a:r>
              <a:rPr lang="en-US" sz="1400" dirty="0" err="1" smtClean="0">
                <a:hlinkClick r:id="rId7"/>
              </a:rPr>
              <a:t>php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Εισαγωγή στα βασικά χαρακτηριστικά του συστήματος δεδομένων της </a:t>
            </a:r>
            <a:r>
              <a:rPr lang="en-US" sz="3200" b="1" dirty="0" err="1" smtClean="0"/>
              <a:t>mysql</a:t>
            </a:r>
            <a:r>
              <a:rPr lang="en-US" sz="3200" dirty="0" smtClean="0"/>
              <a:t> </a:t>
            </a:r>
            <a:endParaRPr lang="el-GR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Εισαγωγή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Είσοδος</a:t>
            </a:r>
          </a:p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Δημιουργία βάσεων δεδομένων </a:t>
            </a:r>
          </a:p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Δημιουργία πινάκων </a:t>
            </a:r>
          </a:p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Εισαγωγή δεδομένων</a:t>
            </a:r>
          </a:p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Ενημέρωση δεδομένων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Ηλεκτρονικό Εμπόριο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Το σύστημα βάσεων δεδομένων </a:t>
            </a:r>
            <a:r>
              <a:rPr lang="el-GR" dirty="0" err="1" smtClean="0"/>
              <a:t>MySQL</a:t>
            </a:r>
            <a:r>
              <a:rPr lang="el-GR" dirty="0" smtClean="0"/>
              <a:t> (1)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H </a:t>
            </a:r>
            <a:r>
              <a:rPr lang="el-GR" sz="3200" b="1" dirty="0" err="1" smtClean="0"/>
              <a:t>mysql</a:t>
            </a:r>
            <a:r>
              <a:rPr lang="el-GR" sz="3200" dirty="0" smtClean="0"/>
              <a:t> είναι ένα ελεύθερο σύστημα διαχειρίσεως βάσεων δεδομένων που είναι</a:t>
            </a:r>
          </a:p>
          <a:p>
            <a:r>
              <a:rPr lang="el-GR" sz="3200" dirty="0" smtClean="0"/>
              <a:t>ευρύτατα διαδεδομένη στα </a:t>
            </a:r>
            <a:r>
              <a:rPr lang="el-GR" sz="3200" b="1" dirty="0" smtClean="0"/>
              <a:t>UNIX συστήματα</a:t>
            </a:r>
            <a:r>
              <a:rPr lang="el-GR" sz="3200" dirty="0" smtClean="0"/>
              <a:t>, αν και τα τελευταία χρόνια δείχνει να κατακτά και τον κόσμο των </a:t>
            </a:r>
            <a:r>
              <a:rPr lang="el-GR" sz="3200" b="1" dirty="0" smtClean="0"/>
              <a:t>Win32. </a:t>
            </a:r>
            <a:endParaRPr lang="en-US" sz="3200" b="1" dirty="0" smtClean="0"/>
          </a:p>
          <a:p>
            <a:endParaRPr lang="el-GR" sz="3200" b="1" dirty="0" smtClean="0"/>
          </a:p>
          <a:p>
            <a:r>
              <a:rPr lang="el-GR" sz="3200" dirty="0" smtClean="0"/>
              <a:t>Οι ενδιαφερόμενοι μπορούν να βρουν</a:t>
            </a:r>
          </a:p>
          <a:p>
            <a:r>
              <a:rPr lang="el-GR" sz="3200" dirty="0" smtClean="0"/>
              <a:t>την τελευταία έκδοση στο </a:t>
            </a:r>
            <a:r>
              <a:rPr lang="el-GR" sz="3200" dirty="0" err="1" smtClean="0">
                <a:hlinkClick r:id="rId4"/>
              </a:rPr>
              <a:t>www.mysql.com</a:t>
            </a:r>
            <a:r>
              <a:rPr lang="el-GR" sz="3200" dirty="0" smtClean="0"/>
              <a:t>.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1464</Words>
  <Application>Microsoft Office PowerPoint</Application>
  <PresentationFormat>Προβολή στην οθόνη (4:3)</PresentationFormat>
  <Paragraphs>212</Paragraphs>
  <Slides>28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Θέμα του Office</vt:lpstr>
      <vt:lpstr>1_Θέμα του Office</vt:lpstr>
      <vt:lpstr>2_Θέμα του Office</vt:lpstr>
      <vt:lpstr>ΗΛΕΚΤΡΟΝΙΚΟ ΕΜΠΟΡΙΟ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Ηλεκτρονικό Εμπόριο</vt:lpstr>
      <vt:lpstr>Εισαγωγή</vt:lpstr>
      <vt:lpstr>Εισαγωγή</vt:lpstr>
      <vt:lpstr>Είσοδος</vt:lpstr>
      <vt:lpstr>Είσοδος</vt:lpstr>
      <vt:lpstr>Είσοδος</vt:lpstr>
      <vt:lpstr>Δημιουργία βάσεων δεδομένων</vt:lpstr>
      <vt:lpstr>Δημιουργία βάσεων δεδομένων</vt:lpstr>
      <vt:lpstr>Δημιουργία βάσεων δεδομένων</vt:lpstr>
      <vt:lpstr>Δημιουργία βάσεων δεδομένων</vt:lpstr>
      <vt:lpstr>Δημιουργία πινάκων</vt:lpstr>
      <vt:lpstr>Εισαγωγή δεδομένων</vt:lpstr>
      <vt:lpstr>Εισαγωγή δεδομένων</vt:lpstr>
      <vt:lpstr>Ενημέρωση δεδομένων</vt:lpstr>
      <vt:lpstr>Διαφάνεια 22</vt:lpstr>
      <vt:lpstr>Σημείωμα Αδειοδότησης</vt:lpstr>
      <vt:lpstr>Σημείωμα Αναφοράς</vt:lpstr>
      <vt:lpstr>Διαφάνεια 25</vt:lpstr>
      <vt:lpstr>Διαφάνεια 26</vt:lpstr>
      <vt:lpstr>Διαφάνεια 27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116</cp:revision>
  <dcterms:created xsi:type="dcterms:W3CDTF">2015-04-14T16:45:01Z</dcterms:created>
  <dcterms:modified xsi:type="dcterms:W3CDTF">2015-09-17T12:30:10Z</dcterms:modified>
</cp:coreProperties>
</file>