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89" r:id="rId3"/>
    <p:sldId id="257" r:id="rId4"/>
    <p:sldId id="259" r:id="rId5"/>
    <p:sldId id="261" r:id="rId6"/>
    <p:sldId id="262" r:id="rId7"/>
    <p:sldId id="302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55" r:id="rId30"/>
    <p:sldId id="326" r:id="rId31"/>
    <p:sldId id="327" r:id="rId32"/>
    <p:sldId id="328" r:id="rId33"/>
    <p:sldId id="329" r:id="rId34"/>
    <p:sldId id="352" r:id="rId35"/>
    <p:sldId id="358" r:id="rId36"/>
    <p:sldId id="290" r:id="rId37"/>
    <p:sldId id="357" r:id="rId38"/>
    <p:sldId id="359" r:id="rId39"/>
    <p:sldId id="292" r:id="rId40"/>
    <p:sldId id="293" r:id="rId41"/>
    <p:sldId id="294" r:id="rId42"/>
    <p:sldId id="295" r:id="rId43"/>
    <p:sldId id="280" r:id="rId44"/>
  </p:sldIdLst>
  <p:sldSz cx="9144000" cy="5715000" type="screen16x10"/>
  <p:notesSz cx="6858000" cy="9144000"/>
  <p:custDataLst>
    <p:tags r:id="rId4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6CD9B-9E38-434F-A494-402FB18CD22B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l-GR"/>
        </a:p>
      </dgm:t>
    </dgm:pt>
    <dgm:pt modelId="{79FBF4F7-1C8B-4D20-B597-CD587A5FAA5A}">
      <dgm:prSet phldrT="[Κείμενο]"/>
      <dgm:spPr/>
      <dgm:t>
        <a:bodyPr/>
        <a:lstStyle/>
        <a:p>
          <a:r>
            <a:rPr lang="el-GR" altLang="el-GR" dirty="0" smtClean="0"/>
            <a:t>Όταν η αναγνώριση φωνής γίνεται από:</a:t>
          </a:r>
          <a:endParaRPr lang="el-GR" dirty="0"/>
        </a:p>
      </dgm:t>
    </dgm:pt>
    <dgm:pt modelId="{81C6767E-28B2-465F-9EB5-D5C3F9E903FB}" type="parTrans" cxnId="{007C8AD1-4A36-4BC8-8DBE-C382D814AEE5}">
      <dgm:prSet/>
      <dgm:spPr/>
      <dgm:t>
        <a:bodyPr/>
        <a:lstStyle/>
        <a:p>
          <a:endParaRPr lang="el-GR"/>
        </a:p>
      </dgm:t>
    </dgm:pt>
    <dgm:pt modelId="{4374B31C-0793-4ADE-B542-F129FA03BD11}" type="sibTrans" cxnId="{007C8AD1-4A36-4BC8-8DBE-C382D814AEE5}">
      <dgm:prSet/>
      <dgm:spPr/>
      <dgm:t>
        <a:bodyPr/>
        <a:lstStyle/>
        <a:p>
          <a:endParaRPr lang="el-GR"/>
        </a:p>
      </dgm:t>
    </dgm:pt>
    <dgm:pt modelId="{5EEEEC00-178F-426D-8B87-AF8AFA532AAF}">
      <dgm:prSet/>
      <dgm:spPr/>
      <dgm:t>
        <a:bodyPr/>
        <a:lstStyle/>
        <a:p>
          <a:r>
            <a:rPr lang="el-GR" altLang="el-GR" dirty="0" smtClean="0"/>
            <a:t>Άνθρωπο </a:t>
          </a:r>
        </a:p>
      </dgm:t>
    </dgm:pt>
    <dgm:pt modelId="{3E46B55A-FAB7-4A72-BA37-30DA35FAC1A7}" type="parTrans" cxnId="{57ED84A0-FE7C-4EC0-AB6D-1059E5192307}">
      <dgm:prSet/>
      <dgm:spPr/>
      <dgm:t>
        <a:bodyPr/>
        <a:lstStyle/>
        <a:p>
          <a:endParaRPr lang="el-GR"/>
        </a:p>
      </dgm:t>
    </dgm:pt>
    <dgm:pt modelId="{01027BAA-8104-49E7-8631-BFB36D8B18B9}" type="sibTrans" cxnId="{57ED84A0-FE7C-4EC0-AB6D-1059E5192307}">
      <dgm:prSet/>
      <dgm:spPr/>
      <dgm:t>
        <a:bodyPr/>
        <a:lstStyle/>
        <a:p>
          <a:endParaRPr lang="el-GR"/>
        </a:p>
      </dgm:t>
    </dgm:pt>
    <dgm:pt modelId="{917FBB69-9645-4614-B644-4455DFDA4A84}">
      <dgm:prSet/>
      <dgm:spPr/>
      <dgm:t>
        <a:bodyPr/>
        <a:lstStyle/>
        <a:p>
          <a:r>
            <a:rPr lang="el-GR" altLang="el-GR" dirty="0" smtClean="0"/>
            <a:t>Η/Υ</a:t>
          </a:r>
        </a:p>
      </dgm:t>
    </dgm:pt>
    <dgm:pt modelId="{B9DF5BA1-A314-4F3E-BA70-9CE66060206F}" type="parTrans" cxnId="{13584D72-61F8-4F4E-A3DC-EC7F0498114B}">
      <dgm:prSet/>
      <dgm:spPr/>
      <dgm:t>
        <a:bodyPr/>
        <a:lstStyle/>
        <a:p>
          <a:endParaRPr lang="el-GR"/>
        </a:p>
      </dgm:t>
    </dgm:pt>
    <dgm:pt modelId="{D59609C6-365B-4A2D-8D00-1EFB94C63997}" type="sibTrans" cxnId="{13584D72-61F8-4F4E-A3DC-EC7F0498114B}">
      <dgm:prSet/>
      <dgm:spPr/>
      <dgm:t>
        <a:bodyPr/>
        <a:lstStyle/>
        <a:p>
          <a:endParaRPr lang="el-GR"/>
        </a:p>
      </dgm:t>
    </dgm:pt>
    <dgm:pt modelId="{48338D7A-150C-4BEC-A374-6A1F4CAA7A4E}" type="pres">
      <dgm:prSet presAssocID="{CD96CD9B-9E38-434F-A494-402FB18CD22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7A5252-F532-4672-9453-04B4DDEE3F9A}" type="pres">
      <dgm:prSet presAssocID="{79FBF4F7-1C8B-4D20-B597-CD587A5FAA5A}" presName="roof" presStyleLbl="dkBgShp" presStyleIdx="0" presStyleCnt="2" custLinFactNeighborX="-1906" custLinFactNeighborY="-93464"/>
      <dgm:spPr/>
      <dgm:t>
        <a:bodyPr/>
        <a:lstStyle/>
        <a:p>
          <a:endParaRPr lang="el-GR"/>
        </a:p>
      </dgm:t>
    </dgm:pt>
    <dgm:pt modelId="{D94A961F-AED8-492D-8FA2-F02C4960D505}" type="pres">
      <dgm:prSet presAssocID="{79FBF4F7-1C8B-4D20-B597-CD587A5FAA5A}" presName="pillars" presStyleCnt="0"/>
      <dgm:spPr/>
    </dgm:pt>
    <dgm:pt modelId="{22BD9E6D-855B-416D-B26D-B7218669D15C}" type="pres">
      <dgm:prSet presAssocID="{79FBF4F7-1C8B-4D20-B597-CD587A5FAA5A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4BD42-0B4B-4A25-88BE-4A223B79D133}" type="pres">
      <dgm:prSet presAssocID="{917FBB69-9645-4614-B644-4455DFDA4A8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46885-AC34-4C62-9D66-CB7DB72FC244}" type="pres">
      <dgm:prSet presAssocID="{79FBF4F7-1C8B-4D20-B597-CD587A5FAA5A}" presName="base" presStyleLbl="dkBgShp" presStyleIdx="1" presStyleCnt="2"/>
      <dgm:spPr/>
    </dgm:pt>
  </dgm:ptLst>
  <dgm:cxnLst>
    <dgm:cxn modelId="{57ED84A0-FE7C-4EC0-AB6D-1059E5192307}" srcId="{79FBF4F7-1C8B-4D20-B597-CD587A5FAA5A}" destId="{5EEEEC00-178F-426D-8B87-AF8AFA532AAF}" srcOrd="0" destOrd="0" parTransId="{3E46B55A-FAB7-4A72-BA37-30DA35FAC1A7}" sibTransId="{01027BAA-8104-49E7-8631-BFB36D8B18B9}"/>
    <dgm:cxn modelId="{97D6CB9F-636B-484E-BEB1-83CB946B57F1}" type="presOf" srcId="{CD96CD9B-9E38-434F-A494-402FB18CD22B}" destId="{48338D7A-150C-4BEC-A374-6A1F4CAA7A4E}" srcOrd="0" destOrd="0" presId="urn:microsoft.com/office/officeart/2005/8/layout/hList3"/>
    <dgm:cxn modelId="{007C8AD1-4A36-4BC8-8DBE-C382D814AEE5}" srcId="{CD96CD9B-9E38-434F-A494-402FB18CD22B}" destId="{79FBF4F7-1C8B-4D20-B597-CD587A5FAA5A}" srcOrd="0" destOrd="0" parTransId="{81C6767E-28B2-465F-9EB5-D5C3F9E903FB}" sibTransId="{4374B31C-0793-4ADE-B542-F129FA03BD11}"/>
    <dgm:cxn modelId="{BE3175F2-2637-458D-BDDE-857D713493EF}" type="presOf" srcId="{5EEEEC00-178F-426D-8B87-AF8AFA532AAF}" destId="{22BD9E6D-855B-416D-B26D-B7218669D15C}" srcOrd="0" destOrd="0" presId="urn:microsoft.com/office/officeart/2005/8/layout/hList3"/>
    <dgm:cxn modelId="{13584D72-61F8-4F4E-A3DC-EC7F0498114B}" srcId="{79FBF4F7-1C8B-4D20-B597-CD587A5FAA5A}" destId="{917FBB69-9645-4614-B644-4455DFDA4A84}" srcOrd="1" destOrd="0" parTransId="{B9DF5BA1-A314-4F3E-BA70-9CE66060206F}" sibTransId="{D59609C6-365B-4A2D-8D00-1EFB94C63997}"/>
    <dgm:cxn modelId="{39044122-D26E-43E9-9B68-1CC3EE7828E6}" type="presOf" srcId="{917FBB69-9645-4614-B644-4455DFDA4A84}" destId="{54B4BD42-0B4B-4A25-88BE-4A223B79D133}" srcOrd="0" destOrd="0" presId="urn:microsoft.com/office/officeart/2005/8/layout/hList3"/>
    <dgm:cxn modelId="{6302C77A-364B-4D04-8844-1F69AE28FCFB}" type="presOf" srcId="{79FBF4F7-1C8B-4D20-B597-CD587A5FAA5A}" destId="{FC7A5252-F532-4672-9453-04B4DDEE3F9A}" srcOrd="0" destOrd="0" presId="urn:microsoft.com/office/officeart/2005/8/layout/hList3"/>
    <dgm:cxn modelId="{F7BAFF95-A44A-4EDF-9FDE-3059A2042187}" type="presParOf" srcId="{48338D7A-150C-4BEC-A374-6A1F4CAA7A4E}" destId="{FC7A5252-F532-4672-9453-04B4DDEE3F9A}" srcOrd="0" destOrd="0" presId="urn:microsoft.com/office/officeart/2005/8/layout/hList3"/>
    <dgm:cxn modelId="{D1A98DA6-23D7-4688-A816-BCBE5A3BC577}" type="presParOf" srcId="{48338D7A-150C-4BEC-A374-6A1F4CAA7A4E}" destId="{D94A961F-AED8-492D-8FA2-F02C4960D505}" srcOrd="1" destOrd="0" presId="urn:microsoft.com/office/officeart/2005/8/layout/hList3"/>
    <dgm:cxn modelId="{0FCC045A-617F-4D6E-A0ED-2CDAAF47344E}" type="presParOf" srcId="{D94A961F-AED8-492D-8FA2-F02C4960D505}" destId="{22BD9E6D-855B-416D-B26D-B7218669D15C}" srcOrd="0" destOrd="0" presId="urn:microsoft.com/office/officeart/2005/8/layout/hList3"/>
    <dgm:cxn modelId="{C58270F7-EE12-41C8-882E-6A4EE2908CC0}" type="presParOf" srcId="{D94A961F-AED8-492D-8FA2-F02C4960D505}" destId="{54B4BD42-0B4B-4A25-88BE-4A223B79D133}" srcOrd="1" destOrd="0" presId="urn:microsoft.com/office/officeart/2005/8/layout/hList3"/>
    <dgm:cxn modelId="{CE1F3E20-169C-45A5-AC15-25EC546737C1}" type="presParOf" srcId="{48338D7A-150C-4BEC-A374-6A1F4CAA7A4E}" destId="{F4746885-AC34-4C62-9D66-CB7DB72FC24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69C02-446D-45D4-A317-8184CDD69BCA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E23F90E1-0FAD-440D-8C86-97EF9A3A7F33}">
      <dgm:prSet phldrT="[Κείμενο]"/>
      <dgm:spPr>
        <a:solidFill>
          <a:srgbClr val="FF0000"/>
        </a:solidFill>
      </dgm:spPr>
      <dgm:t>
        <a:bodyPr/>
        <a:lstStyle/>
        <a:p>
          <a:r>
            <a:rPr lang="el-GR" altLang="el-GR" b="1" dirty="0" smtClean="0">
              <a:latin typeface="Arial" panose="020B0604020202020204" pitchFamily="34" charset="0"/>
            </a:rPr>
            <a:t>Πρόβλημα: Μεταβλητότητα</a:t>
          </a:r>
          <a:endParaRPr lang="el-GR" b="1" dirty="0"/>
        </a:p>
      </dgm:t>
    </dgm:pt>
    <dgm:pt modelId="{C3595718-1B14-468D-9D34-773ED5854788}" type="parTrans" cxnId="{991FA35B-A599-4CEB-B391-56998EAA5A78}">
      <dgm:prSet/>
      <dgm:spPr/>
      <dgm:t>
        <a:bodyPr/>
        <a:lstStyle/>
        <a:p>
          <a:endParaRPr lang="el-GR"/>
        </a:p>
      </dgm:t>
    </dgm:pt>
    <dgm:pt modelId="{B924FF2D-E021-409B-8591-85D48F1DDA0B}" type="sibTrans" cxnId="{991FA35B-A599-4CEB-B391-56998EAA5A78}">
      <dgm:prSet/>
      <dgm:spPr/>
      <dgm:t>
        <a:bodyPr/>
        <a:lstStyle/>
        <a:p>
          <a:endParaRPr lang="el-GR"/>
        </a:p>
      </dgm:t>
    </dgm:pt>
    <dgm:pt modelId="{57ED58A9-6F6B-4FB9-BF8B-6065EC0040F9}" type="asst">
      <dgm:prSet phldrT="[Κείμενο]"/>
      <dgm:spPr/>
      <dgm:t>
        <a:bodyPr/>
        <a:lstStyle/>
        <a:p>
          <a:r>
            <a:rPr lang="el-GR" dirty="0" smtClean="0"/>
            <a:t>Ως προς τον ομιλητή</a:t>
          </a:r>
          <a:endParaRPr lang="el-GR" dirty="0"/>
        </a:p>
      </dgm:t>
    </dgm:pt>
    <dgm:pt modelId="{06751382-38CD-4453-96FF-0A61BA14E4C3}" type="parTrans" cxnId="{5A4B57B1-4435-4F39-8A71-1C293A38B21D}">
      <dgm:prSet/>
      <dgm:spPr/>
      <dgm:t>
        <a:bodyPr/>
        <a:lstStyle/>
        <a:p>
          <a:endParaRPr lang="el-GR"/>
        </a:p>
      </dgm:t>
    </dgm:pt>
    <dgm:pt modelId="{8454B68F-A91D-484B-A156-CF02605159AE}" type="sibTrans" cxnId="{5A4B57B1-4435-4F39-8A71-1C293A38B21D}">
      <dgm:prSet/>
      <dgm:spPr/>
      <dgm:t>
        <a:bodyPr/>
        <a:lstStyle/>
        <a:p>
          <a:endParaRPr lang="el-GR"/>
        </a:p>
      </dgm:t>
    </dgm:pt>
    <dgm:pt modelId="{0F31A63A-1EA6-4DAE-8B36-99B4E7A5982B}" type="asst">
      <dgm:prSet phldrT="[Κείμενο]"/>
      <dgm:spPr/>
      <dgm:t>
        <a:bodyPr/>
        <a:lstStyle/>
        <a:p>
          <a:r>
            <a:rPr lang="el-GR" altLang="el-GR" b="0" smtClean="0"/>
            <a:t>Ως προς τη συνάρθρωση των λέξεων</a:t>
          </a:r>
          <a:endParaRPr lang="el-GR" b="0" dirty="0"/>
        </a:p>
      </dgm:t>
    </dgm:pt>
    <dgm:pt modelId="{E3F6E615-C80A-4510-9414-FB38E2369BB5}" type="parTrans" cxnId="{583007EC-04FE-489C-A177-84BEAD2DCE19}">
      <dgm:prSet/>
      <dgm:spPr/>
      <dgm:t>
        <a:bodyPr/>
        <a:lstStyle/>
        <a:p>
          <a:endParaRPr lang="el-GR"/>
        </a:p>
      </dgm:t>
    </dgm:pt>
    <dgm:pt modelId="{84D1885C-3006-483F-A03D-EEC6AA9D4E3A}" type="sibTrans" cxnId="{583007EC-04FE-489C-A177-84BEAD2DCE19}">
      <dgm:prSet/>
      <dgm:spPr/>
      <dgm:t>
        <a:bodyPr/>
        <a:lstStyle/>
        <a:p>
          <a:endParaRPr lang="el-GR"/>
        </a:p>
      </dgm:t>
    </dgm:pt>
    <dgm:pt modelId="{0BBF3CF6-E551-47EF-9F61-C0D3AB0FF18E}" type="pres">
      <dgm:prSet presAssocID="{56C69C02-446D-45D4-A317-8184CDD69B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301E3CF-CDD8-494C-B808-25D663063C44}" type="pres">
      <dgm:prSet presAssocID="{E23F90E1-0FAD-440D-8C86-97EF9A3A7F33}" presName="hierRoot1" presStyleCnt="0">
        <dgm:presLayoutVars>
          <dgm:hierBranch val="init"/>
        </dgm:presLayoutVars>
      </dgm:prSet>
      <dgm:spPr/>
    </dgm:pt>
    <dgm:pt modelId="{D58A96AB-23FA-4FBC-AE8A-CFF58768E8C5}" type="pres">
      <dgm:prSet presAssocID="{E23F90E1-0FAD-440D-8C86-97EF9A3A7F33}" presName="rootComposite1" presStyleCnt="0"/>
      <dgm:spPr/>
    </dgm:pt>
    <dgm:pt modelId="{F03B9732-DFEE-4C29-990E-46C7DBE45A08}" type="pres">
      <dgm:prSet presAssocID="{E23F90E1-0FAD-440D-8C86-97EF9A3A7F33}" presName="rootText1" presStyleLbl="node0" presStyleIdx="0" presStyleCnt="1" custScaleX="201235" custLinFactNeighborY="-730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86B874C-A51B-4BD4-88E2-2E50C401EDCB}" type="pres">
      <dgm:prSet presAssocID="{E23F90E1-0FAD-440D-8C86-97EF9A3A7F3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18588C5-426D-4A41-A2E0-9691A9C5709E}" type="pres">
      <dgm:prSet presAssocID="{E23F90E1-0FAD-440D-8C86-97EF9A3A7F33}" presName="hierChild2" presStyleCnt="0"/>
      <dgm:spPr/>
    </dgm:pt>
    <dgm:pt modelId="{E0B99E94-6863-48BC-AFC4-65BD90CDE7F1}" type="pres">
      <dgm:prSet presAssocID="{E23F90E1-0FAD-440D-8C86-97EF9A3A7F33}" presName="hierChild3" presStyleCnt="0"/>
      <dgm:spPr/>
    </dgm:pt>
    <dgm:pt modelId="{05D23DF3-1C1A-4570-A652-F2EFD9A86B51}" type="pres">
      <dgm:prSet presAssocID="{06751382-38CD-4453-96FF-0A61BA14E4C3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DD6BFC36-83C2-464F-81E2-F9263EB59BE0}" type="pres">
      <dgm:prSet presAssocID="{57ED58A9-6F6B-4FB9-BF8B-6065EC0040F9}" presName="hierRoot3" presStyleCnt="0">
        <dgm:presLayoutVars>
          <dgm:hierBranch val="init"/>
        </dgm:presLayoutVars>
      </dgm:prSet>
      <dgm:spPr/>
    </dgm:pt>
    <dgm:pt modelId="{2585348F-6E45-4D38-B28E-02A510270027}" type="pres">
      <dgm:prSet presAssocID="{57ED58A9-6F6B-4FB9-BF8B-6065EC0040F9}" presName="rootComposite3" presStyleCnt="0"/>
      <dgm:spPr/>
    </dgm:pt>
    <dgm:pt modelId="{1ADD256D-0720-4C10-959E-F314FE9C2AC5}" type="pres">
      <dgm:prSet presAssocID="{57ED58A9-6F6B-4FB9-BF8B-6065EC0040F9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4025AE5-6411-4176-8255-58AD6CB302E7}" type="pres">
      <dgm:prSet presAssocID="{57ED58A9-6F6B-4FB9-BF8B-6065EC0040F9}" presName="rootConnector3" presStyleLbl="asst1" presStyleIdx="0" presStyleCnt="2"/>
      <dgm:spPr/>
      <dgm:t>
        <a:bodyPr/>
        <a:lstStyle/>
        <a:p>
          <a:endParaRPr lang="en-US"/>
        </a:p>
      </dgm:t>
    </dgm:pt>
    <dgm:pt modelId="{221D2181-B828-48BD-991F-BCEB6855E193}" type="pres">
      <dgm:prSet presAssocID="{57ED58A9-6F6B-4FB9-BF8B-6065EC0040F9}" presName="hierChild6" presStyleCnt="0"/>
      <dgm:spPr/>
    </dgm:pt>
    <dgm:pt modelId="{AEC28079-CF68-4718-A9FE-D07647F2FE3F}" type="pres">
      <dgm:prSet presAssocID="{57ED58A9-6F6B-4FB9-BF8B-6065EC0040F9}" presName="hierChild7" presStyleCnt="0"/>
      <dgm:spPr/>
    </dgm:pt>
    <dgm:pt modelId="{44746D49-13E9-4611-8F97-E3CCD733C4A7}" type="pres">
      <dgm:prSet presAssocID="{E3F6E615-C80A-4510-9414-FB38E2369BB5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8CEE6774-CD17-4EF1-BB8F-8809B6C368DA}" type="pres">
      <dgm:prSet presAssocID="{0F31A63A-1EA6-4DAE-8B36-99B4E7A5982B}" presName="hierRoot3" presStyleCnt="0">
        <dgm:presLayoutVars>
          <dgm:hierBranch val="init"/>
        </dgm:presLayoutVars>
      </dgm:prSet>
      <dgm:spPr/>
    </dgm:pt>
    <dgm:pt modelId="{F752E714-E170-46B3-9025-D8A3ACC8F186}" type="pres">
      <dgm:prSet presAssocID="{0F31A63A-1EA6-4DAE-8B36-99B4E7A5982B}" presName="rootComposite3" presStyleCnt="0"/>
      <dgm:spPr/>
    </dgm:pt>
    <dgm:pt modelId="{C069DB9B-E052-4E16-835A-7970F4B97110}" type="pres">
      <dgm:prSet presAssocID="{0F31A63A-1EA6-4DAE-8B36-99B4E7A5982B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D4E541E-6555-4F67-BCF6-3BCBB91F4521}" type="pres">
      <dgm:prSet presAssocID="{0F31A63A-1EA6-4DAE-8B36-99B4E7A5982B}" presName="rootConnector3" presStyleLbl="asst1" presStyleIdx="1" presStyleCnt="2"/>
      <dgm:spPr/>
      <dgm:t>
        <a:bodyPr/>
        <a:lstStyle/>
        <a:p>
          <a:endParaRPr lang="en-US"/>
        </a:p>
      </dgm:t>
    </dgm:pt>
    <dgm:pt modelId="{4D256462-24B7-4E90-9FCF-7A0A12CA67A3}" type="pres">
      <dgm:prSet presAssocID="{0F31A63A-1EA6-4DAE-8B36-99B4E7A5982B}" presName="hierChild6" presStyleCnt="0"/>
      <dgm:spPr/>
    </dgm:pt>
    <dgm:pt modelId="{BB3EDF4F-B2BC-4258-9552-04D89619C619}" type="pres">
      <dgm:prSet presAssocID="{0F31A63A-1EA6-4DAE-8B36-99B4E7A5982B}" presName="hierChild7" presStyleCnt="0"/>
      <dgm:spPr/>
    </dgm:pt>
  </dgm:ptLst>
  <dgm:cxnLst>
    <dgm:cxn modelId="{5360DBD2-B748-4BCE-B9AB-681E4818D895}" type="presOf" srcId="{57ED58A9-6F6B-4FB9-BF8B-6065EC0040F9}" destId="{B4025AE5-6411-4176-8255-58AD6CB302E7}" srcOrd="1" destOrd="0" presId="urn:microsoft.com/office/officeart/2005/8/layout/orgChart1"/>
    <dgm:cxn modelId="{583007EC-04FE-489C-A177-84BEAD2DCE19}" srcId="{E23F90E1-0FAD-440D-8C86-97EF9A3A7F33}" destId="{0F31A63A-1EA6-4DAE-8B36-99B4E7A5982B}" srcOrd="1" destOrd="0" parTransId="{E3F6E615-C80A-4510-9414-FB38E2369BB5}" sibTransId="{84D1885C-3006-483F-A03D-EEC6AA9D4E3A}"/>
    <dgm:cxn modelId="{9A8DF407-13F1-439C-AB30-11869E4C8805}" type="presOf" srcId="{E23F90E1-0FAD-440D-8C86-97EF9A3A7F33}" destId="{F03B9732-DFEE-4C29-990E-46C7DBE45A08}" srcOrd="0" destOrd="0" presId="urn:microsoft.com/office/officeart/2005/8/layout/orgChart1"/>
    <dgm:cxn modelId="{5A4B57B1-4435-4F39-8A71-1C293A38B21D}" srcId="{E23F90E1-0FAD-440D-8C86-97EF9A3A7F33}" destId="{57ED58A9-6F6B-4FB9-BF8B-6065EC0040F9}" srcOrd="0" destOrd="0" parTransId="{06751382-38CD-4453-96FF-0A61BA14E4C3}" sibTransId="{8454B68F-A91D-484B-A156-CF02605159AE}"/>
    <dgm:cxn modelId="{1D29947B-3832-461C-ADC1-AAA1283A82D7}" type="presOf" srcId="{06751382-38CD-4453-96FF-0A61BA14E4C3}" destId="{05D23DF3-1C1A-4570-A652-F2EFD9A86B51}" srcOrd="0" destOrd="0" presId="urn:microsoft.com/office/officeart/2005/8/layout/orgChart1"/>
    <dgm:cxn modelId="{8EB1C0E8-FD78-4445-A316-2BEA15552785}" type="presOf" srcId="{57ED58A9-6F6B-4FB9-BF8B-6065EC0040F9}" destId="{1ADD256D-0720-4C10-959E-F314FE9C2AC5}" srcOrd="0" destOrd="0" presId="urn:microsoft.com/office/officeart/2005/8/layout/orgChart1"/>
    <dgm:cxn modelId="{4099D1FE-D22F-4BFB-A3E9-8127A9AD9454}" type="presOf" srcId="{E3F6E615-C80A-4510-9414-FB38E2369BB5}" destId="{44746D49-13E9-4611-8F97-E3CCD733C4A7}" srcOrd="0" destOrd="0" presId="urn:microsoft.com/office/officeart/2005/8/layout/orgChart1"/>
    <dgm:cxn modelId="{A5937CBD-5E10-423C-A267-07B487DCC98F}" type="presOf" srcId="{0F31A63A-1EA6-4DAE-8B36-99B4E7A5982B}" destId="{7D4E541E-6555-4F67-BCF6-3BCBB91F4521}" srcOrd="1" destOrd="0" presId="urn:microsoft.com/office/officeart/2005/8/layout/orgChart1"/>
    <dgm:cxn modelId="{DBDC47E8-0A73-4E9A-AAE0-C25CC91FC45A}" type="presOf" srcId="{0F31A63A-1EA6-4DAE-8B36-99B4E7A5982B}" destId="{C069DB9B-E052-4E16-835A-7970F4B97110}" srcOrd="0" destOrd="0" presId="urn:microsoft.com/office/officeart/2005/8/layout/orgChart1"/>
    <dgm:cxn modelId="{049FC6AE-624A-4640-BDB3-DE6DE5FDA32F}" type="presOf" srcId="{E23F90E1-0FAD-440D-8C86-97EF9A3A7F33}" destId="{B86B874C-A51B-4BD4-88E2-2E50C401EDCB}" srcOrd="1" destOrd="0" presId="urn:microsoft.com/office/officeart/2005/8/layout/orgChart1"/>
    <dgm:cxn modelId="{991FA35B-A599-4CEB-B391-56998EAA5A78}" srcId="{56C69C02-446D-45D4-A317-8184CDD69BCA}" destId="{E23F90E1-0FAD-440D-8C86-97EF9A3A7F33}" srcOrd="0" destOrd="0" parTransId="{C3595718-1B14-468D-9D34-773ED5854788}" sibTransId="{B924FF2D-E021-409B-8591-85D48F1DDA0B}"/>
    <dgm:cxn modelId="{6BD788B5-3975-46D5-9A39-C7E054C419FB}" type="presOf" srcId="{56C69C02-446D-45D4-A317-8184CDD69BCA}" destId="{0BBF3CF6-E551-47EF-9F61-C0D3AB0FF18E}" srcOrd="0" destOrd="0" presId="urn:microsoft.com/office/officeart/2005/8/layout/orgChart1"/>
    <dgm:cxn modelId="{AA2F8186-3FC6-4165-8DD8-E2E964513D4A}" type="presParOf" srcId="{0BBF3CF6-E551-47EF-9F61-C0D3AB0FF18E}" destId="{1301E3CF-CDD8-494C-B808-25D663063C44}" srcOrd="0" destOrd="0" presId="urn:microsoft.com/office/officeart/2005/8/layout/orgChart1"/>
    <dgm:cxn modelId="{DBB90430-43BF-43A5-B4ED-D44CFC08D4AC}" type="presParOf" srcId="{1301E3CF-CDD8-494C-B808-25D663063C44}" destId="{D58A96AB-23FA-4FBC-AE8A-CFF58768E8C5}" srcOrd="0" destOrd="0" presId="urn:microsoft.com/office/officeart/2005/8/layout/orgChart1"/>
    <dgm:cxn modelId="{9B57F605-0446-4E61-B3E0-BBC920DF68F8}" type="presParOf" srcId="{D58A96AB-23FA-4FBC-AE8A-CFF58768E8C5}" destId="{F03B9732-DFEE-4C29-990E-46C7DBE45A08}" srcOrd="0" destOrd="0" presId="urn:microsoft.com/office/officeart/2005/8/layout/orgChart1"/>
    <dgm:cxn modelId="{94A7E217-AD26-48A9-9F4D-1CE161E21D6A}" type="presParOf" srcId="{D58A96AB-23FA-4FBC-AE8A-CFF58768E8C5}" destId="{B86B874C-A51B-4BD4-88E2-2E50C401EDCB}" srcOrd="1" destOrd="0" presId="urn:microsoft.com/office/officeart/2005/8/layout/orgChart1"/>
    <dgm:cxn modelId="{A9EB9465-B137-4D25-AC57-D7112EF7435A}" type="presParOf" srcId="{1301E3CF-CDD8-494C-B808-25D663063C44}" destId="{418588C5-426D-4A41-A2E0-9691A9C5709E}" srcOrd="1" destOrd="0" presId="urn:microsoft.com/office/officeart/2005/8/layout/orgChart1"/>
    <dgm:cxn modelId="{CFCA6B17-EDD3-4AF1-BAD2-67359F51C57B}" type="presParOf" srcId="{1301E3CF-CDD8-494C-B808-25D663063C44}" destId="{E0B99E94-6863-48BC-AFC4-65BD90CDE7F1}" srcOrd="2" destOrd="0" presId="urn:microsoft.com/office/officeart/2005/8/layout/orgChart1"/>
    <dgm:cxn modelId="{DA623985-2BF1-47D6-A0DB-F80A02364930}" type="presParOf" srcId="{E0B99E94-6863-48BC-AFC4-65BD90CDE7F1}" destId="{05D23DF3-1C1A-4570-A652-F2EFD9A86B51}" srcOrd="0" destOrd="0" presId="urn:microsoft.com/office/officeart/2005/8/layout/orgChart1"/>
    <dgm:cxn modelId="{E1E6E918-915D-47DD-89C3-D398DBA898A6}" type="presParOf" srcId="{E0B99E94-6863-48BC-AFC4-65BD90CDE7F1}" destId="{DD6BFC36-83C2-464F-81E2-F9263EB59BE0}" srcOrd="1" destOrd="0" presId="urn:microsoft.com/office/officeart/2005/8/layout/orgChart1"/>
    <dgm:cxn modelId="{63329DDF-4180-41B1-8CE9-83317EC8C597}" type="presParOf" srcId="{DD6BFC36-83C2-464F-81E2-F9263EB59BE0}" destId="{2585348F-6E45-4D38-B28E-02A510270027}" srcOrd="0" destOrd="0" presId="urn:microsoft.com/office/officeart/2005/8/layout/orgChart1"/>
    <dgm:cxn modelId="{1330B5D3-427B-4CC4-B1F9-C00590D5A6F9}" type="presParOf" srcId="{2585348F-6E45-4D38-B28E-02A510270027}" destId="{1ADD256D-0720-4C10-959E-F314FE9C2AC5}" srcOrd="0" destOrd="0" presId="urn:microsoft.com/office/officeart/2005/8/layout/orgChart1"/>
    <dgm:cxn modelId="{D9F2B6EC-70A5-4FB5-9BF7-F1E2D3D1F159}" type="presParOf" srcId="{2585348F-6E45-4D38-B28E-02A510270027}" destId="{B4025AE5-6411-4176-8255-58AD6CB302E7}" srcOrd="1" destOrd="0" presId="urn:microsoft.com/office/officeart/2005/8/layout/orgChart1"/>
    <dgm:cxn modelId="{4CF8EBBE-D96A-4CF3-BB5C-FDDBB0F58BFF}" type="presParOf" srcId="{DD6BFC36-83C2-464F-81E2-F9263EB59BE0}" destId="{221D2181-B828-48BD-991F-BCEB6855E193}" srcOrd="1" destOrd="0" presId="urn:microsoft.com/office/officeart/2005/8/layout/orgChart1"/>
    <dgm:cxn modelId="{8167E93E-D3FA-4672-AE3D-26D3DB616E57}" type="presParOf" srcId="{DD6BFC36-83C2-464F-81E2-F9263EB59BE0}" destId="{AEC28079-CF68-4718-A9FE-D07647F2FE3F}" srcOrd="2" destOrd="0" presId="urn:microsoft.com/office/officeart/2005/8/layout/orgChart1"/>
    <dgm:cxn modelId="{CBDB618B-7779-4459-BCC4-92296F2EE799}" type="presParOf" srcId="{E0B99E94-6863-48BC-AFC4-65BD90CDE7F1}" destId="{44746D49-13E9-4611-8F97-E3CCD733C4A7}" srcOrd="2" destOrd="0" presId="urn:microsoft.com/office/officeart/2005/8/layout/orgChart1"/>
    <dgm:cxn modelId="{E1DF3C7E-93C2-4461-A788-0A5DEDFDF667}" type="presParOf" srcId="{E0B99E94-6863-48BC-AFC4-65BD90CDE7F1}" destId="{8CEE6774-CD17-4EF1-BB8F-8809B6C368DA}" srcOrd="3" destOrd="0" presId="urn:microsoft.com/office/officeart/2005/8/layout/orgChart1"/>
    <dgm:cxn modelId="{2E8D1238-BCEC-4109-ABA1-6B9F431F836F}" type="presParOf" srcId="{8CEE6774-CD17-4EF1-BB8F-8809B6C368DA}" destId="{F752E714-E170-46B3-9025-D8A3ACC8F186}" srcOrd="0" destOrd="0" presId="urn:microsoft.com/office/officeart/2005/8/layout/orgChart1"/>
    <dgm:cxn modelId="{3E80DA8B-B288-4157-B11D-80D781126DE7}" type="presParOf" srcId="{F752E714-E170-46B3-9025-D8A3ACC8F186}" destId="{C069DB9B-E052-4E16-835A-7970F4B97110}" srcOrd="0" destOrd="0" presId="urn:microsoft.com/office/officeart/2005/8/layout/orgChart1"/>
    <dgm:cxn modelId="{40B05B14-9F5F-4814-B526-2626EE914A26}" type="presParOf" srcId="{F752E714-E170-46B3-9025-D8A3ACC8F186}" destId="{7D4E541E-6555-4F67-BCF6-3BCBB91F4521}" srcOrd="1" destOrd="0" presId="urn:microsoft.com/office/officeart/2005/8/layout/orgChart1"/>
    <dgm:cxn modelId="{0B0561F9-BFCD-4609-BEDB-7690A1F4B39B}" type="presParOf" srcId="{8CEE6774-CD17-4EF1-BB8F-8809B6C368DA}" destId="{4D256462-24B7-4E90-9FCF-7A0A12CA67A3}" srcOrd="1" destOrd="0" presId="urn:microsoft.com/office/officeart/2005/8/layout/orgChart1"/>
    <dgm:cxn modelId="{232A0B01-2C90-4DA8-BFA5-89943D2C9AF8}" type="presParOf" srcId="{8CEE6774-CD17-4EF1-BB8F-8809B6C368DA}" destId="{BB3EDF4F-B2BC-4258-9552-04D89619C6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A5252-F532-4672-9453-04B4DDEE3F9A}">
      <dsp:nvSpPr>
        <dsp:cNvPr id="0" name=""/>
        <dsp:cNvSpPr/>
      </dsp:nvSpPr>
      <dsp:spPr>
        <a:xfrm>
          <a:off x="0" y="0"/>
          <a:ext cx="4824536" cy="52263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2200" kern="1200" dirty="0" smtClean="0"/>
            <a:t>Όταν η αναγνώριση φωνής γίνεται από:</a:t>
          </a:r>
          <a:endParaRPr lang="el-GR" sz="2200" kern="1200" dirty="0"/>
        </a:p>
      </dsp:txBody>
      <dsp:txXfrm>
        <a:off x="0" y="0"/>
        <a:ext cx="4824536" cy="522633"/>
      </dsp:txXfrm>
    </dsp:sp>
    <dsp:sp modelId="{22BD9E6D-855B-416D-B26D-B7218669D15C}">
      <dsp:nvSpPr>
        <dsp:cNvPr id="0" name=""/>
        <dsp:cNvSpPr/>
      </dsp:nvSpPr>
      <dsp:spPr>
        <a:xfrm>
          <a:off x="0" y="522633"/>
          <a:ext cx="2412267" cy="1097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4200" kern="1200" dirty="0" smtClean="0"/>
            <a:t>Άνθρωπο </a:t>
          </a:r>
        </a:p>
      </dsp:txBody>
      <dsp:txXfrm>
        <a:off x="0" y="522633"/>
        <a:ext cx="2412267" cy="1097529"/>
      </dsp:txXfrm>
    </dsp:sp>
    <dsp:sp modelId="{54B4BD42-0B4B-4A25-88BE-4A223B79D133}">
      <dsp:nvSpPr>
        <dsp:cNvPr id="0" name=""/>
        <dsp:cNvSpPr/>
      </dsp:nvSpPr>
      <dsp:spPr>
        <a:xfrm>
          <a:off x="2412268" y="522633"/>
          <a:ext cx="2412267" cy="1097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4200" kern="1200" dirty="0" smtClean="0"/>
            <a:t>Η/Υ</a:t>
          </a:r>
        </a:p>
      </dsp:txBody>
      <dsp:txXfrm>
        <a:off x="2412268" y="522633"/>
        <a:ext cx="2412267" cy="1097529"/>
      </dsp:txXfrm>
    </dsp:sp>
    <dsp:sp modelId="{F4746885-AC34-4C62-9D66-CB7DB72FC244}">
      <dsp:nvSpPr>
        <dsp:cNvPr id="0" name=""/>
        <dsp:cNvSpPr/>
      </dsp:nvSpPr>
      <dsp:spPr>
        <a:xfrm>
          <a:off x="0" y="1620162"/>
          <a:ext cx="4824536" cy="12194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46D49-13E9-4611-8F97-E3CCD733C4A7}">
      <dsp:nvSpPr>
        <dsp:cNvPr id="0" name=""/>
        <dsp:cNvSpPr/>
      </dsp:nvSpPr>
      <dsp:spPr>
        <a:xfrm>
          <a:off x="3137520" y="1104949"/>
          <a:ext cx="232039" cy="1017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628"/>
              </a:lnTo>
              <a:lnTo>
                <a:pt x="232039" y="10176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23DF3-1C1A-4570-A652-F2EFD9A86B51}">
      <dsp:nvSpPr>
        <dsp:cNvPr id="0" name=""/>
        <dsp:cNvSpPr/>
      </dsp:nvSpPr>
      <dsp:spPr>
        <a:xfrm>
          <a:off x="2905480" y="1104949"/>
          <a:ext cx="232039" cy="1017628"/>
        </a:xfrm>
        <a:custGeom>
          <a:avLst/>
          <a:gdLst/>
          <a:ahLst/>
          <a:cxnLst/>
          <a:rect l="0" t="0" r="0" b="0"/>
          <a:pathLst>
            <a:path>
              <a:moveTo>
                <a:pt x="232039" y="0"/>
              </a:moveTo>
              <a:lnTo>
                <a:pt x="232039" y="1017628"/>
              </a:lnTo>
              <a:lnTo>
                <a:pt x="0" y="10176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B9732-DFEE-4C29-990E-46C7DBE45A08}">
      <dsp:nvSpPr>
        <dsp:cNvPr id="0" name=""/>
        <dsp:cNvSpPr/>
      </dsp:nvSpPr>
      <dsp:spPr>
        <a:xfrm>
          <a:off x="913975" y="0"/>
          <a:ext cx="4447089" cy="1104949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2500" b="1" kern="1200" dirty="0" smtClean="0">
              <a:latin typeface="Arial" panose="020B0604020202020204" pitchFamily="34" charset="0"/>
            </a:rPr>
            <a:t>Πρόβλημα: Μεταβλητότητα</a:t>
          </a:r>
          <a:endParaRPr lang="el-GR" sz="2500" b="1" kern="1200" dirty="0"/>
        </a:p>
      </dsp:txBody>
      <dsp:txXfrm>
        <a:off x="913975" y="0"/>
        <a:ext cx="4447089" cy="1104949"/>
      </dsp:txXfrm>
    </dsp:sp>
    <dsp:sp modelId="{1ADD256D-0720-4C10-959E-F314FE9C2AC5}">
      <dsp:nvSpPr>
        <dsp:cNvPr id="0" name=""/>
        <dsp:cNvSpPr/>
      </dsp:nvSpPr>
      <dsp:spPr>
        <a:xfrm>
          <a:off x="695581" y="1570103"/>
          <a:ext cx="2209898" cy="11049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Ως προς τον ομιλητή</a:t>
          </a:r>
          <a:endParaRPr lang="el-GR" sz="2500" kern="1200" dirty="0"/>
        </a:p>
      </dsp:txBody>
      <dsp:txXfrm>
        <a:off x="695581" y="1570103"/>
        <a:ext cx="2209898" cy="1104949"/>
      </dsp:txXfrm>
    </dsp:sp>
    <dsp:sp modelId="{C069DB9B-E052-4E16-835A-7970F4B97110}">
      <dsp:nvSpPr>
        <dsp:cNvPr id="0" name=""/>
        <dsp:cNvSpPr/>
      </dsp:nvSpPr>
      <dsp:spPr>
        <a:xfrm>
          <a:off x="3369559" y="1570103"/>
          <a:ext cx="2209898" cy="11049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2500" b="0" kern="1200" smtClean="0"/>
            <a:t>Ως προς τη συνάρθρωση των λέξεων</a:t>
          </a:r>
          <a:endParaRPr lang="el-GR" sz="2500" b="0" kern="1200" dirty="0"/>
        </a:p>
      </dsp:txBody>
      <dsp:txXfrm>
        <a:off x="3369559" y="1570103"/>
        <a:ext cx="2209898" cy="1104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8/1/2016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32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731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baseline="0" dirty="0" smtClean="0">
                <a:solidFill>
                  <a:schemeClr val="bg1"/>
                </a:solidFill>
              </a:rPr>
              <a:t>Εφαρμογές Η/Υ στη </a:t>
            </a:r>
            <a:r>
              <a:rPr lang="el-GR" sz="900" b="1" baseline="0" dirty="0" err="1" smtClean="0">
                <a:solidFill>
                  <a:schemeClr val="bg1"/>
                </a:solidFill>
              </a:rPr>
              <a:t>Λογοπαθολογία</a:t>
            </a:r>
            <a:r>
              <a:rPr lang="el-GR" sz="900" b="1" dirty="0" smtClean="0">
                <a:solidFill>
                  <a:schemeClr val="bg1"/>
                </a:solidFill>
              </a:rPr>
              <a:t> </a:t>
            </a:r>
            <a:r>
              <a:rPr lang="el-GR" sz="900" b="1" dirty="0" smtClean="0">
                <a:solidFill>
                  <a:schemeClr val="bg1"/>
                </a:solidFill>
              </a:rPr>
              <a:t>-</a:t>
            </a:r>
            <a:r>
              <a:rPr lang="el-GR" sz="900" b="1" baseline="0" dirty="0" smtClean="0">
                <a:solidFill>
                  <a:schemeClr val="bg1"/>
                </a:solidFill>
              </a:rPr>
              <a:t> </a:t>
            </a:r>
            <a:r>
              <a:rPr lang="el-GR" sz="900" b="0" baseline="0" dirty="0" smtClean="0">
                <a:solidFill>
                  <a:schemeClr val="bg1"/>
                </a:solidFill>
              </a:rPr>
              <a:t>Η</a:t>
            </a:r>
            <a:r>
              <a:rPr lang="en-US" sz="900" baseline="0" dirty="0" smtClean="0">
                <a:solidFill>
                  <a:schemeClr val="bg1"/>
                </a:solidFill>
              </a:rPr>
              <a:t> </a:t>
            </a:r>
            <a:r>
              <a:rPr lang="el-GR" sz="900" baseline="0" dirty="0" smtClean="0">
                <a:solidFill>
                  <a:schemeClr val="bg1"/>
                </a:solidFill>
              </a:rPr>
              <a:t>τεχνολογία φωνής</a:t>
            </a:r>
            <a:r>
              <a:rPr lang="en-US" sz="900" baseline="0" dirty="0" smtClean="0">
                <a:solidFill>
                  <a:schemeClr val="bg1"/>
                </a:solidFill>
              </a:rPr>
              <a:t> </a:t>
            </a:r>
            <a:r>
              <a:rPr lang="el-GR" sz="900" baseline="0" dirty="0" smtClean="0">
                <a:solidFill>
                  <a:schemeClr val="bg1"/>
                </a:solidFill>
              </a:rPr>
              <a:t>στη </a:t>
            </a:r>
            <a:r>
              <a:rPr lang="el-GR" sz="900" baseline="0" dirty="0" err="1" smtClean="0">
                <a:solidFill>
                  <a:schemeClr val="bg1"/>
                </a:solidFill>
              </a:rPr>
              <a:t>λογοπαθολογία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 smtClean="0">
                <a:solidFill>
                  <a:schemeClr val="bg1"/>
                </a:solidFill>
              </a:rPr>
              <a:t>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3" name="Τίτλος 1"/>
          <p:cNvSpPr txBox="1">
            <a:spLocks/>
          </p:cNvSpPr>
          <p:nvPr userDrawn="1"/>
        </p:nvSpPr>
        <p:spPr>
          <a:xfrm>
            <a:off x="0" y="248816"/>
            <a:ext cx="9161529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>
                <a:solidFill>
                  <a:srgbClr val="C00000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baseline="0" dirty="0" smtClean="0">
                <a:solidFill>
                  <a:schemeClr val="bg1"/>
                </a:solidFill>
              </a:rPr>
              <a:t>Εφαρμογές Η/Υ στη </a:t>
            </a:r>
            <a:r>
              <a:rPr lang="el-GR" sz="900" b="1" baseline="0" dirty="0" err="1" smtClean="0">
                <a:solidFill>
                  <a:schemeClr val="bg1"/>
                </a:solidFill>
              </a:rPr>
              <a:t>Λογοπαθολογία</a:t>
            </a:r>
            <a:r>
              <a:rPr lang="el-GR" sz="900" b="1" dirty="0" smtClean="0">
                <a:solidFill>
                  <a:schemeClr val="bg1"/>
                </a:solidFill>
              </a:rPr>
              <a:t> </a:t>
            </a:r>
            <a:r>
              <a:rPr lang="el-GR" sz="900" b="1" dirty="0" smtClean="0">
                <a:solidFill>
                  <a:schemeClr val="bg1"/>
                </a:solidFill>
              </a:rPr>
              <a:t>-</a:t>
            </a:r>
            <a:r>
              <a:rPr lang="el-GR" sz="900" b="1" baseline="0" dirty="0" smtClean="0">
                <a:solidFill>
                  <a:schemeClr val="bg1"/>
                </a:solidFill>
              </a:rPr>
              <a:t> </a:t>
            </a:r>
            <a:r>
              <a:rPr lang="el-GR" sz="900" baseline="0" dirty="0" smtClean="0">
                <a:solidFill>
                  <a:schemeClr val="bg1"/>
                </a:solidFill>
              </a:rPr>
              <a:t>Η τεχνολογία φωνής στη </a:t>
            </a:r>
            <a:r>
              <a:rPr lang="el-GR" sz="900" baseline="0" dirty="0" err="1" smtClean="0">
                <a:solidFill>
                  <a:schemeClr val="bg1"/>
                </a:solidFill>
              </a:rPr>
              <a:t>λογοπαθολογία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 smtClean="0">
                <a:solidFill>
                  <a:schemeClr val="bg1"/>
                </a:solidFill>
              </a:rPr>
              <a:t>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Τίτλος 1"/>
          <p:cNvSpPr txBox="1">
            <a:spLocks/>
          </p:cNvSpPr>
          <p:nvPr userDrawn="1"/>
        </p:nvSpPr>
        <p:spPr>
          <a:xfrm>
            <a:off x="17529" y="248816"/>
            <a:ext cx="9144000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23/" TargetMode="Externa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Εφαρμογές Η/Υ στη </a:t>
            </a:r>
            <a:r>
              <a:rPr lang="el-GR" dirty="0" err="1" smtClean="0"/>
              <a:t>Λογοπαθολογία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4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Η τεχνολογία φωνής στη </a:t>
            </a:r>
            <a:r>
              <a:rPr lang="el-GR" sz="2800" b="1" dirty="0" err="1"/>
              <a:t>λογοπαθολογία</a:t>
            </a:r>
            <a:endParaRPr lang="en-US" sz="2800" dirty="0" smtClean="0"/>
          </a:p>
          <a:p>
            <a:r>
              <a:rPr lang="el-GR" sz="2800" dirty="0" smtClean="0"/>
              <a:t>Ευγενία </a:t>
            </a:r>
            <a:r>
              <a:rPr lang="el-GR" sz="2800" dirty="0" err="1" smtClean="0"/>
              <a:t>Τόκη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Αναγνώριση φωνής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Αναγνώριση φωνής από τον </a:t>
            </a:r>
            <a:r>
              <a:rPr lang="el-GR" dirty="0" smtClean="0"/>
              <a:t>Η/Υ: </a:t>
            </a:r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/>
              <a:t>δυνατότητα να μιλάμε στον Η/Υ και αυτός να μετατρέπει την ομιλία μας σε γραπτό </a:t>
            </a:r>
            <a:r>
              <a:rPr lang="el-GR" dirty="0" smtClean="0"/>
              <a:t>κείμενο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961931113"/>
              </p:ext>
            </p:extLst>
          </p:nvPr>
        </p:nvGraphicFramePr>
        <p:xfrm>
          <a:off x="2159732" y="3145532"/>
          <a:ext cx="4824536" cy="1742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9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Αναγνώριση φωνής από άνθρωπο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Όταν η αναγνώριση φωνής γίνεται </a:t>
            </a:r>
            <a:r>
              <a:rPr lang="el-GR" altLang="el-GR" dirty="0" smtClean="0"/>
              <a:t>από άνθρωπο:</a:t>
            </a:r>
          </a:p>
          <a:p>
            <a:pPr marL="0" indent="0">
              <a:buNone/>
            </a:pPr>
            <a:r>
              <a:rPr lang="el-GR" altLang="el-GR" sz="2800" dirty="0"/>
              <a:t>Σ</a:t>
            </a:r>
            <a:r>
              <a:rPr lang="el-GR" altLang="el-GR" sz="2800" dirty="0" smtClean="0"/>
              <a:t>υσχέτιση </a:t>
            </a:r>
            <a:r>
              <a:rPr lang="el-GR" altLang="el-GR" sz="2800" dirty="0"/>
              <a:t>των ακουστικών σημάτων με τις λέξεις και τη σημασία τους μέσα από πολύπλοκες νοητικές διεργασίες &amp; επεξεργασίες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61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Αναγνώριση φωνής από Η/Υ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Όταν η αναγνώριση φωνής γίνεται </a:t>
            </a:r>
            <a:r>
              <a:rPr lang="el-GR" altLang="el-GR" dirty="0" smtClean="0"/>
              <a:t>από Η/Υ: </a:t>
            </a:r>
          </a:p>
          <a:p>
            <a:pPr marL="0" indent="0">
              <a:buNone/>
            </a:pPr>
            <a:r>
              <a:rPr lang="el-GR" altLang="el-GR" sz="2800" dirty="0"/>
              <a:t>Α</a:t>
            </a:r>
            <a:r>
              <a:rPr lang="el-GR" altLang="el-GR" sz="2800" dirty="0" smtClean="0"/>
              <a:t>ναζήτηση </a:t>
            </a:r>
            <a:r>
              <a:rPr lang="el-GR" altLang="el-GR" sz="2800" dirty="0"/>
              <a:t>της πιο κατάλληλης αντιστοίχισης μεταξύ του ακουστικού σήματος και της λεκτικής οντότητας (ψηφιακού σήματος - σειρά από ψηφιακές τιμές)  </a:t>
            </a:r>
          </a:p>
          <a:p>
            <a:r>
              <a:rPr lang="el-GR" altLang="el-GR" dirty="0"/>
              <a:t>π.χ. «Σήμερα είναι Παρασκευή» και 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altLang="el-GR" dirty="0"/>
              <a:t>	όχι   «Σήμερα οίνε παρασκευή»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22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Τρόποι προσέγγισης στην αναγνώριση φωνής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865845"/>
              </p:ext>
            </p:extLst>
          </p:nvPr>
        </p:nvGraphicFramePr>
        <p:xfrm>
          <a:off x="1434480" y="1633364"/>
          <a:ext cx="6275040" cy="267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33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Μεταβλητότητα ως προς τον ομιλητή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εκπαίδευση για τον κάθε ομιλητή ξεχωριστά (</a:t>
            </a:r>
            <a:r>
              <a:rPr lang="en-GB" altLang="el-GR" dirty="0"/>
              <a:t>Speaker</a:t>
            </a:r>
            <a:r>
              <a:rPr lang="el-GR" altLang="el-GR" dirty="0"/>
              <a:t>-</a:t>
            </a:r>
            <a:r>
              <a:rPr lang="en-GB" altLang="el-GR" dirty="0"/>
              <a:t>dependent</a:t>
            </a:r>
            <a:r>
              <a:rPr lang="el-GR" altLang="el-GR" dirty="0"/>
              <a:t>).</a:t>
            </a:r>
          </a:p>
          <a:p>
            <a:r>
              <a:rPr lang="el-GR" altLang="el-GR" dirty="0"/>
              <a:t>πολλαπλών-ομιλητών που λειτουργούν για ομιλητές συγκεκριμένου πληθυσμού (π.χ. με την ίδια τοπική προφορά).</a:t>
            </a:r>
          </a:p>
          <a:p>
            <a:r>
              <a:rPr lang="el-GR" altLang="el-GR" dirty="0"/>
              <a:t>ανεξάρτητα του ομιλητή, δηλαδή αυτά που μπορούν να λειτουργήσουν για οποιονδήποτε ομιλητή χωρίς να χρειάζονται εκπαίδευση.  </a:t>
            </a:r>
          </a:p>
          <a:p>
            <a:r>
              <a:rPr lang="el-GR" altLang="el-GR" dirty="0"/>
              <a:t>προσαρμοζόμενα στον ομιλητή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09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Μεταβλητότητα ως προς τη </a:t>
            </a:r>
            <a:r>
              <a:rPr lang="el-GR" dirty="0"/>
              <a:t>συνάρθρωση των λέξεων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αναγνώρισης μεμονωμένων λέξεων, που απαιτούν από τον χρήστη κατά την ομιλία του να αφήνει κενά μεταξύ των λέξεων.  </a:t>
            </a:r>
          </a:p>
          <a:p>
            <a:r>
              <a:rPr lang="el-GR" altLang="el-GR" sz="2800" dirty="0"/>
              <a:t>συνδεδεμένης ομιλίας, που αναγνωρίζουν τις απομονωμένες φράσεις ή τις προτάσεις. </a:t>
            </a:r>
          </a:p>
          <a:p>
            <a:r>
              <a:rPr lang="el-GR" altLang="el-GR" sz="2800" dirty="0"/>
              <a:t>συνεχούς ομιλίας αναγνωρίζουν το συνεχή λόγο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88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Μέθοδοι αναγνώρισης φωνής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altLang="el-GR" sz="4400" dirty="0"/>
              <a:t>Οι σύγχρονοι μέθοδοι αναγνώρισης φωνής, πραγματοποιούνται με:</a:t>
            </a:r>
          </a:p>
          <a:p>
            <a:pPr>
              <a:lnSpc>
                <a:spcPct val="120000"/>
              </a:lnSpc>
            </a:pPr>
            <a:r>
              <a:rPr lang="el-GR" altLang="el-GR" dirty="0"/>
              <a:t>Ανάλυση φάσματος φωνής μικρής χρονικής διάρκειας.</a:t>
            </a:r>
          </a:p>
          <a:p>
            <a:pPr>
              <a:lnSpc>
                <a:spcPct val="120000"/>
              </a:lnSpc>
            </a:pPr>
            <a:r>
              <a:rPr lang="el-GR" altLang="el-GR" dirty="0"/>
              <a:t>Φασματικές εκτιμήσεις που κατασκευάζονται συνήθως με γραμμική πρόβλεψη (</a:t>
            </a:r>
            <a:r>
              <a:rPr lang="el-GR" altLang="el-GR" dirty="0" err="1"/>
              <a:t>linear</a:t>
            </a:r>
            <a:r>
              <a:rPr lang="el-GR" altLang="el-GR" dirty="0"/>
              <a:t> </a:t>
            </a:r>
            <a:r>
              <a:rPr lang="el-GR" altLang="el-GR" dirty="0" err="1"/>
              <a:t>prediction</a:t>
            </a:r>
            <a:r>
              <a:rPr lang="el-GR" altLang="el-GR" dirty="0"/>
              <a:t>) που ακολουθείται από περαιτέρω επεξεργασία</a:t>
            </a:r>
          </a:p>
          <a:p>
            <a:pPr>
              <a:lnSpc>
                <a:spcPct val="120000"/>
              </a:lnSpc>
            </a:pPr>
            <a:r>
              <a:rPr lang="el-GR" altLang="el-GR" dirty="0"/>
              <a:t>χρήση των κρυμμένων προτύπων </a:t>
            </a:r>
            <a:r>
              <a:rPr lang="el-GR" altLang="el-GR" dirty="0" err="1"/>
              <a:t>Μarkov</a:t>
            </a:r>
            <a:r>
              <a:rPr lang="el-GR" altLang="el-GR" dirty="0"/>
              <a:t> (</a:t>
            </a:r>
            <a:r>
              <a:rPr lang="el-GR" altLang="el-GR" dirty="0" err="1"/>
              <a:t>HMMs</a:t>
            </a:r>
            <a:r>
              <a:rPr lang="el-GR" altLang="el-GR" dirty="0"/>
              <a:t>), εκτελούν τη στατιστική σύγκριση με τη βάση δεδομένων των λέξεων και των γλωσσικών προτύπων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89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εικόνας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" b="134"/>
          <a:stretch>
            <a:fillRect/>
          </a:stretch>
        </p:blipFill>
        <p:spPr/>
      </p:pic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Αυτόματη Αναγνώριση </a:t>
            </a:r>
            <a:r>
              <a:rPr lang="el-GR" dirty="0"/>
              <a:t>Φ</a:t>
            </a:r>
            <a:r>
              <a:rPr lang="el-GR" dirty="0" smtClean="0"/>
              <a:t>ωνής: </a:t>
            </a:r>
            <a:r>
              <a:rPr lang="en-US" dirty="0" smtClean="0"/>
              <a:t>Automatic </a:t>
            </a:r>
            <a:r>
              <a:rPr lang="en-US" dirty="0"/>
              <a:t>S</a:t>
            </a:r>
            <a:r>
              <a:rPr lang="en-US" dirty="0" smtClean="0"/>
              <a:t>peech Recognition (ASR)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Αυτόματη αναγνώριση φωνής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Μέγεθος λεξικού </a:t>
            </a:r>
            <a:r>
              <a:rPr lang="en-US" dirty="0" smtClean="0"/>
              <a:t>ASR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/>
              <a:t>Τα μικρά συστήματα λεξικού: </a:t>
            </a:r>
            <a:r>
              <a:rPr lang="el-GR" dirty="0" smtClean="0"/>
              <a:t>10-100 λέξεις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Τα </a:t>
            </a:r>
            <a:r>
              <a:rPr lang="el-GR" dirty="0"/>
              <a:t>μέσα συστήματα λεξικού: </a:t>
            </a:r>
            <a:r>
              <a:rPr lang="el-GR" dirty="0" smtClean="0"/>
              <a:t>100-5.000 </a:t>
            </a:r>
            <a:r>
              <a:rPr lang="el-GR" dirty="0"/>
              <a:t>λέξεις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Τα </a:t>
            </a:r>
            <a:r>
              <a:rPr lang="el-GR" dirty="0"/>
              <a:t>μεγάλα συστήματα λεξικού για αναγνώρισης συνεχόμενης Ομιλίας (</a:t>
            </a:r>
            <a:r>
              <a:rPr lang="el-GR" dirty="0" err="1"/>
              <a:t>Large</a:t>
            </a:r>
            <a:r>
              <a:rPr lang="el-GR" dirty="0"/>
              <a:t> </a:t>
            </a:r>
            <a:r>
              <a:rPr lang="el-GR" dirty="0" err="1"/>
              <a:t>Vocabulary</a:t>
            </a:r>
            <a:r>
              <a:rPr lang="el-GR" dirty="0"/>
              <a:t> </a:t>
            </a:r>
            <a:r>
              <a:rPr lang="el-GR" dirty="0" err="1"/>
              <a:t>Continuous</a:t>
            </a:r>
            <a:r>
              <a:rPr lang="el-GR" dirty="0"/>
              <a:t> </a:t>
            </a:r>
            <a:r>
              <a:rPr lang="el-GR" dirty="0" err="1"/>
              <a:t>Speech</a:t>
            </a:r>
            <a:r>
              <a:rPr lang="el-GR" dirty="0"/>
              <a:t> </a:t>
            </a:r>
            <a:r>
              <a:rPr lang="el-GR" dirty="0" err="1"/>
              <a:t>Recognition</a:t>
            </a:r>
            <a:r>
              <a:rPr lang="el-GR" dirty="0"/>
              <a:t> - LVCSR): μπορούν να αντιμετωπίσουν 60.000 λέξεις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Τα </a:t>
            </a:r>
            <a:r>
              <a:rPr lang="el-GR" dirty="0"/>
              <a:t>απεριόριστα συστήματα λεξικού δεν έχουν κανέναν περιορισμό μεγέθους λεξικού.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10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Μέγεθος λεξικού </a:t>
            </a:r>
            <a:r>
              <a:rPr lang="en-US" dirty="0" smtClean="0"/>
              <a:t>ASR</a:t>
            </a:r>
            <a:r>
              <a:rPr lang="el-GR" dirty="0" smtClean="0"/>
              <a:t>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Επιτυχία</a:t>
            </a:r>
            <a:r>
              <a:rPr lang="el-GR" altLang="el-GR" dirty="0"/>
              <a:t>;</a:t>
            </a:r>
          </a:p>
          <a:p>
            <a:pPr lvl="1"/>
            <a:r>
              <a:rPr lang="el-GR" altLang="el-GR" dirty="0"/>
              <a:t>υψηλή ακρίβεια αναγνώρισης </a:t>
            </a:r>
          </a:p>
          <a:p>
            <a:pPr lvl="1"/>
            <a:r>
              <a:rPr lang="el-GR" altLang="el-GR" dirty="0"/>
              <a:t>λειτουργία σε πραγματικό χρόνο </a:t>
            </a:r>
          </a:p>
          <a:p>
            <a:r>
              <a:rPr lang="el-GR" altLang="el-GR" dirty="0" smtClean="0"/>
              <a:t>Π.χ. Ελληνικό </a:t>
            </a:r>
            <a:r>
              <a:rPr lang="en-US" altLang="el-GR" dirty="0" smtClean="0"/>
              <a:t>Speech</a:t>
            </a:r>
            <a:r>
              <a:rPr lang="el-GR" altLang="el-GR" dirty="0"/>
              <a:t>-</a:t>
            </a:r>
            <a:r>
              <a:rPr lang="en-US" altLang="el-GR" dirty="0"/>
              <a:t>To</a:t>
            </a:r>
            <a:r>
              <a:rPr lang="el-GR" altLang="el-GR" dirty="0"/>
              <a:t>-</a:t>
            </a:r>
            <a:r>
              <a:rPr lang="en-US" altLang="el-GR" dirty="0"/>
              <a:t>Text</a:t>
            </a:r>
            <a:r>
              <a:rPr lang="el-GR" altLang="el-GR" dirty="0"/>
              <a:t>:</a:t>
            </a:r>
            <a:r>
              <a:rPr lang="en-US" altLang="el-GR" dirty="0"/>
              <a:t> </a:t>
            </a:r>
            <a:r>
              <a:rPr lang="el-GR" altLang="el-GR" dirty="0"/>
              <a:t>«Ηλεκτρονικός Λογογράφος» από την </a:t>
            </a:r>
            <a:r>
              <a:rPr lang="en-US" altLang="el-GR" dirty="0" err="1"/>
              <a:t>VoiceIn</a:t>
            </a:r>
            <a:r>
              <a:rPr lang="el-GR" altLang="el-GR" dirty="0"/>
              <a:t> ΕΠΕ.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9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smtClean="0"/>
              <a:t>Εφαρμογές Η/Υ στη </a:t>
            </a:r>
            <a:r>
              <a:rPr lang="el-GR" b="1" dirty="0" err="1" smtClean="0"/>
              <a:t>Λογοπαθολογία</a:t>
            </a:r>
            <a:endParaRPr lang="el-GR" b="1" dirty="0"/>
          </a:p>
          <a:p>
            <a:pPr algn="l"/>
            <a:r>
              <a:rPr lang="el-GR" sz="2800" b="1" dirty="0" smtClean="0"/>
              <a:t>Ενότητα 4:</a:t>
            </a:r>
            <a:r>
              <a:rPr lang="en-US" sz="2800" dirty="0" smtClean="0"/>
              <a:t> </a:t>
            </a:r>
            <a:r>
              <a:rPr lang="el-GR" sz="2800" dirty="0"/>
              <a:t>Η τεχνολογία φωνής στη </a:t>
            </a:r>
            <a:r>
              <a:rPr lang="el-GR" sz="2800" dirty="0" err="1" smtClean="0"/>
              <a:t>λογοπαθολογία</a:t>
            </a:r>
            <a:endParaRPr lang="en-US" sz="2800" dirty="0" smtClean="0"/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Τόκη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Ευγενία,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Επίκουρη Καθηγήτρια ΤΕΙ Ηπείρου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Κωδικοποίηση φωνής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Η </a:t>
            </a:r>
            <a:r>
              <a:rPr lang="el-GR" altLang="el-GR" dirty="0"/>
              <a:t>καταχώρηση του ήχου (ψηφιακή </a:t>
            </a:r>
            <a:r>
              <a:rPr lang="el-GR" altLang="el-GR" dirty="0" err="1"/>
              <a:t>κυματομορφή</a:t>
            </a:r>
            <a:r>
              <a:rPr lang="el-GR" altLang="el-GR" dirty="0"/>
              <a:t>) στον Η/Υ καταλαμβάνει μεγάλο χώρο αποθήκευσης σαν σήματα υψηλής πιστότητας, οι μηχανικοί φωνής έχουν αναπτύξει αποδοτικές και εξειδικευμένες μεθόδους κωδικοποίησης </a:t>
            </a:r>
            <a:r>
              <a:rPr lang="el-GR" altLang="el-GR" dirty="0" smtClean="0"/>
              <a:t>φωνής </a:t>
            </a:r>
            <a:endParaRPr lang="el-GR" altLang="el-GR" dirty="0"/>
          </a:p>
          <a:p>
            <a:r>
              <a:rPr lang="el-GR" altLang="el-GR" dirty="0"/>
              <a:t>Η κωδικοποίηση του ήχου είναι ανεξάρτητη της γλώσσας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59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Σύνθεση φωνής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Σύνθεση Φωνής = μετατροπή γραπτού κειμένου σε υψηλής καταληπτότητας συνθετική ομιλία (TTS)</a:t>
            </a:r>
          </a:p>
          <a:p>
            <a:r>
              <a:rPr lang="el-GR" dirty="0"/>
              <a:t>Φυσικότητα στην συνθετική ομιλία, δηλαδή η προσθήκη μελωδίας βάση του τονισμού των λέξεων και των σημείων στίξης, δίνεται με την προσθήκη αλγορίθμων επιτονισμού. </a:t>
            </a:r>
          </a:p>
          <a:p>
            <a:r>
              <a:rPr lang="el-GR" dirty="0"/>
              <a:t>Για την ελληνική γλώσσα, υπάρχουν εφαρμογές στο εμπόριο, όπως </a:t>
            </a:r>
            <a:endParaRPr lang="el-GR" dirty="0" smtClean="0"/>
          </a:p>
          <a:p>
            <a:pPr lvl="1"/>
            <a:r>
              <a:rPr lang="el-GR" dirty="0" smtClean="0"/>
              <a:t>«</a:t>
            </a:r>
            <a:r>
              <a:rPr lang="el-GR" dirty="0"/>
              <a:t>ο Εκφωνητής» από το Ινστιτούτο Επεξεργασίας Λόγου,</a:t>
            </a:r>
          </a:p>
          <a:p>
            <a:pPr lvl="1"/>
            <a:r>
              <a:rPr lang="el-GR" dirty="0"/>
              <a:t>«Αίσωπος – Ελληνικός Ηλεκτρονικός συνθέτης Φωνής» από την MLS Πληροφορική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02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Ταυτοποίηση/Αναγνώριση </a:t>
            </a:r>
            <a:r>
              <a:rPr lang="el-GR" dirty="0"/>
              <a:t>&amp; Επαλήθευση Ομιλητή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Σύστημα </a:t>
            </a:r>
            <a:r>
              <a:rPr lang="el-GR" altLang="el-GR" dirty="0"/>
              <a:t>που είναι σε θέση:</a:t>
            </a:r>
          </a:p>
          <a:p>
            <a:pPr lvl="1"/>
            <a:r>
              <a:rPr lang="el-GR" altLang="el-GR" dirty="0"/>
              <a:t>να αναγνωρίσει την ταυτότητα ενός ομιλητή, </a:t>
            </a:r>
          </a:p>
          <a:p>
            <a:pPr lvl="1"/>
            <a:r>
              <a:rPr lang="el-GR" altLang="el-GR" dirty="0"/>
              <a:t>να μπορέσει να αντιστοιχήσει την ομιλία του (που μπορεί να είναι μια φωνητική εντολή) σε κάποια λέξη ή φράση και </a:t>
            </a:r>
          </a:p>
          <a:p>
            <a:pPr lvl="1"/>
            <a:r>
              <a:rPr lang="el-GR" altLang="el-GR" dirty="0"/>
              <a:t>να κάνει επαλήθευση ώστε να κάνει αυτό που του ζητείται.</a:t>
            </a:r>
          </a:p>
          <a:p>
            <a:pPr>
              <a:lnSpc>
                <a:spcPct val="110000"/>
              </a:lnSpc>
            </a:pPr>
            <a:r>
              <a:rPr lang="el-GR" altLang="el-GR" dirty="0"/>
              <a:t>Π.χ. Ηλεκτρονική κλειδαριά με φωνητικές εντολές για το γραφείο σας.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26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Πού χρησιμοποιούνται οι τεχνολογίες φωνής;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Κινητά </a:t>
            </a:r>
            <a:r>
              <a:rPr lang="el-GR" altLang="el-GR" dirty="0"/>
              <a:t>τηλέφωνα (φωνητική κλίση)</a:t>
            </a:r>
          </a:p>
          <a:p>
            <a:r>
              <a:rPr lang="el-GR" altLang="el-GR" dirty="0"/>
              <a:t>Σε Εφαρμογές Συστημάτων Ανάγνωσης (</a:t>
            </a:r>
            <a:r>
              <a:rPr lang="en-US" altLang="el-GR" dirty="0"/>
              <a:t>Text</a:t>
            </a:r>
            <a:r>
              <a:rPr lang="el-GR" altLang="el-GR" dirty="0"/>
              <a:t>-</a:t>
            </a:r>
            <a:r>
              <a:rPr lang="en-US" altLang="el-GR" dirty="0"/>
              <a:t>to</a:t>
            </a:r>
            <a:r>
              <a:rPr lang="el-GR" altLang="el-GR" dirty="0"/>
              <a:t>-</a:t>
            </a:r>
            <a:r>
              <a:rPr lang="en-US" altLang="el-GR" dirty="0"/>
              <a:t>Speech</a:t>
            </a:r>
            <a:r>
              <a:rPr lang="el-GR" altLang="el-GR" dirty="0" smtClean="0"/>
              <a:t>)</a:t>
            </a:r>
            <a:endParaRPr lang="el-GR" altLang="el-GR" dirty="0"/>
          </a:p>
          <a:p>
            <a:r>
              <a:rPr lang="el-GR" altLang="el-GR" dirty="0"/>
              <a:t>Σε Εφαρμογές Συστημάτων Υπαγόρευσης - Εισαγωγής δεδομένων (</a:t>
            </a:r>
            <a:r>
              <a:rPr lang="en-US" altLang="el-GR" dirty="0"/>
              <a:t>Speech</a:t>
            </a:r>
            <a:r>
              <a:rPr lang="el-GR" altLang="el-GR" dirty="0"/>
              <a:t>-</a:t>
            </a:r>
            <a:r>
              <a:rPr lang="en-US" altLang="el-GR" dirty="0"/>
              <a:t>to</a:t>
            </a:r>
            <a:r>
              <a:rPr lang="el-GR" altLang="el-GR" dirty="0"/>
              <a:t>-</a:t>
            </a:r>
            <a:r>
              <a:rPr lang="en-US" altLang="el-GR" dirty="0"/>
              <a:t>Text</a:t>
            </a:r>
            <a:r>
              <a:rPr lang="el-GR" altLang="el-GR" dirty="0" smtClean="0"/>
              <a:t>)</a:t>
            </a:r>
            <a:endParaRPr lang="el-GR" alt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27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Πού χρησιμοποιούνται οι τεχνολογίες φωνής</a:t>
            </a:r>
            <a:r>
              <a:rPr lang="el-GR" dirty="0" smtClean="0"/>
              <a:t>;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sz="3000" dirty="0"/>
              <a:t>έλεγχος με φωνητικές εντολές και αναγνώριση φωνής </a:t>
            </a:r>
            <a:endParaRPr lang="el-GR" altLang="el-GR" sz="3000" dirty="0" smtClean="0"/>
          </a:p>
          <a:p>
            <a:pPr lvl="1"/>
            <a:r>
              <a:rPr lang="el-GR" altLang="el-GR" sz="2400" dirty="0" smtClean="0"/>
              <a:t>βιομηχανική </a:t>
            </a:r>
            <a:r>
              <a:rPr lang="el-GR" altLang="el-GR" sz="2400" dirty="0"/>
              <a:t>παραγωγή (παρακολούθηση της διαδικασίας - έλεγχο ποιότητας). </a:t>
            </a:r>
            <a:endParaRPr lang="el-GR" altLang="el-GR" sz="2400" dirty="0" smtClean="0"/>
          </a:p>
          <a:p>
            <a:pPr lvl="1"/>
            <a:r>
              <a:rPr lang="el-GR" altLang="el-GR" sz="2400" dirty="0" smtClean="0"/>
              <a:t>εφαρμογές </a:t>
            </a:r>
            <a:r>
              <a:rPr lang="el-GR" altLang="el-GR" sz="2400" dirty="0"/>
              <a:t>όπως η ρύθμιση του κλιματισμού ή του συστήματος ήχου σε ένα αυτοκίνητο. </a:t>
            </a:r>
            <a:endParaRPr lang="el-GR" altLang="el-GR" sz="2400" dirty="0" smtClean="0"/>
          </a:p>
          <a:p>
            <a:pPr lvl="1"/>
            <a:r>
              <a:rPr lang="el-GR" altLang="el-GR" sz="2400" dirty="0" smtClean="0"/>
              <a:t>ιατρική </a:t>
            </a:r>
            <a:r>
              <a:rPr lang="el-GR" altLang="el-GR" sz="2400" dirty="0"/>
              <a:t>(έλεγχος ρομποτικού βραχίονα για </a:t>
            </a:r>
            <a:r>
              <a:rPr lang="el-GR" altLang="el-GR" sz="2400" dirty="0" smtClean="0"/>
              <a:t>επεμβάσεις)</a:t>
            </a:r>
          </a:p>
          <a:p>
            <a:pPr lvl="1"/>
            <a:r>
              <a:rPr lang="el-GR" altLang="el-GR" sz="2400" dirty="0" smtClean="0"/>
              <a:t>αυτοματοποίηση </a:t>
            </a:r>
            <a:r>
              <a:rPr lang="el-GR" altLang="el-GR" sz="2400" dirty="0"/>
              <a:t>χειρισμού τηλεφωνικών κέντρων, εύρεση πληροφοριών τηλεφωνικού </a:t>
            </a:r>
            <a:r>
              <a:rPr lang="el-GR" altLang="el-GR" sz="2400" dirty="0" smtClean="0"/>
              <a:t>καταλόγου.</a:t>
            </a:r>
          </a:p>
          <a:p>
            <a:pPr lvl="1"/>
            <a:r>
              <a:rPr lang="el-GR" altLang="el-GR" sz="2400" dirty="0" smtClean="0"/>
              <a:t>Σε </a:t>
            </a:r>
            <a:r>
              <a:rPr lang="el-GR" altLang="el-GR" sz="2400" dirty="0"/>
              <a:t>Εφαρμογές για ανάκτηση πληροφοριών με τη χρήση τηλεφώνου (εύρεση εισιτηρίων για αεροπορικές πτήσεις, αγορά προϊόντων, χρηματοοικονομικά μεγέθη και άλλες).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00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Χαρακτηριστικά </a:t>
            </a:r>
            <a:r>
              <a:rPr lang="el-GR" altLang="el-GR" dirty="0" smtClean="0"/>
              <a:t>εφαρμογών επεξεργασίας φωνής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Παρέχουν ευκολία στο χρήση, (η ομιλία είναι ο πιο φυσικός τρόπος επικοινωνίας) </a:t>
            </a:r>
          </a:p>
          <a:p>
            <a:r>
              <a:rPr lang="el-GR" altLang="el-GR" dirty="0"/>
              <a:t>Λόγω του μέσου μετάδοσης του ήχου (αέρας) μας δίνουν την δυνατότητα χειρισμού από </a:t>
            </a:r>
            <a:r>
              <a:rPr lang="el-GR" altLang="el-GR" dirty="0" smtClean="0"/>
              <a:t>απόσταση</a:t>
            </a:r>
            <a:endParaRPr lang="el-GR" altLang="el-GR" dirty="0"/>
          </a:p>
          <a:p>
            <a:r>
              <a:rPr lang="el-GR" altLang="el-GR" dirty="0"/>
              <a:t>Παρέχουν ταχύτητα στο χρήση (εκφωνούμε συνήθως πιο γρήγορα από ότι γράφουμε</a:t>
            </a:r>
            <a:r>
              <a:rPr lang="el-GR" altLang="el-GR" dirty="0" smtClean="0"/>
              <a:t>)</a:t>
            </a:r>
            <a:endParaRPr lang="el-GR" altLang="el-GR" dirty="0"/>
          </a:p>
          <a:p>
            <a:r>
              <a:rPr lang="el-GR" altLang="el-GR" dirty="0"/>
              <a:t>Συντελούν στην αύξηση της παραγωγικότητας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72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l-GR" altLang="el-GR" dirty="0"/>
              <a:t>Πώς </a:t>
            </a:r>
            <a:r>
              <a:rPr lang="el-GR" altLang="el-GR" dirty="0" smtClean="0"/>
              <a:t>η </a:t>
            </a:r>
            <a:r>
              <a:rPr lang="el-GR" altLang="el-GR" dirty="0"/>
              <a:t>τεχνολογία φωνής βοηθάει σήμερα το </a:t>
            </a:r>
            <a:r>
              <a:rPr lang="el-GR" altLang="el-GR" dirty="0" err="1" smtClean="0"/>
              <a:t>Λογοπαθολόγο</a:t>
            </a:r>
            <a:r>
              <a:rPr lang="el-GR" altLang="el-GR" dirty="0" smtClean="0"/>
              <a:t> - Λογοθεραπευτή;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94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Πώς η τεχνολογία φωνής </a:t>
            </a:r>
            <a:r>
              <a:rPr lang="el-GR" altLang="el-GR" dirty="0"/>
              <a:t>βοηθάει σήμερα το </a:t>
            </a:r>
            <a:r>
              <a:rPr lang="el-GR" altLang="el-GR" dirty="0" err="1"/>
              <a:t>Λογοπαθολόγο</a:t>
            </a:r>
            <a:r>
              <a:rPr lang="el-GR" altLang="el-GR" dirty="0"/>
              <a:t>;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Εφαρμογές </a:t>
            </a:r>
            <a:r>
              <a:rPr lang="el-GR" altLang="el-GR" dirty="0"/>
              <a:t>φτιαγμένες ειδικά για </a:t>
            </a:r>
            <a:r>
              <a:rPr lang="el-GR" altLang="el-GR" dirty="0" err="1"/>
              <a:t>λογοπαθολογία</a:t>
            </a:r>
            <a:r>
              <a:rPr lang="el-GR" altLang="el-GR" dirty="0"/>
              <a:t> - </a:t>
            </a:r>
            <a:r>
              <a:rPr lang="el-GR" altLang="el-GR" dirty="0" err="1" smtClean="0"/>
              <a:t>λογοθεραπεία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81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Πώς </a:t>
            </a:r>
            <a:r>
              <a:rPr lang="el-GR" altLang="el-GR" dirty="0" smtClean="0"/>
              <a:t>η </a:t>
            </a:r>
            <a:r>
              <a:rPr lang="el-GR" altLang="el-GR" dirty="0"/>
              <a:t>τεχνολογία φωνής βοηθάει σήμερα το </a:t>
            </a:r>
            <a:r>
              <a:rPr lang="el-GR" altLang="el-GR" dirty="0" err="1" smtClean="0"/>
              <a:t>Λογοπαθολόγο</a:t>
            </a:r>
            <a:r>
              <a:rPr lang="el-GR" altLang="el-GR" dirty="0" smtClean="0"/>
              <a:t>;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altLang="el-GR" sz="3500" dirty="0" smtClean="0"/>
              <a:t>Η </a:t>
            </a:r>
            <a:r>
              <a:rPr lang="el-GR" altLang="el-GR" sz="3500" dirty="0" err="1"/>
              <a:t>οπτικοποίηση</a:t>
            </a:r>
            <a:r>
              <a:rPr lang="el-GR" altLang="el-GR" sz="3500" dirty="0"/>
              <a:t> του ήχου με πολλούς τρόπους. Έτσι άτομα με προβλήματα βαρηκοϊών (και φυσικά όχι μόνο αυτά) να μπορούν: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l-GR" sz="3000" dirty="0"/>
              <a:t>να δουν οπτικά την φωνή τους,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l-GR" sz="3000" dirty="0"/>
              <a:t>να αντιληφθούν τα χαρακτηριστικά της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l-GR" sz="3000" dirty="0"/>
              <a:t>να καταφέρουν να κάνουν έλεγχο της </a:t>
            </a:r>
            <a:r>
              <a:rPr lang="el-GR" altLang="el-GR" sz="3000" dirty="0" smtClean="0"/>
              <a:t>αναπνοής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l-GR" sz="3000" dirty="0" smtClean="0"/>
              <a:t>της άρθρωσης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41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Πώς η τεχνολογία φωνής βοηθάει σήμερα το </a:t>
            </a:r>
            <a:r>
              <a:rPr lang="el-GR" altLang="el-GR" dirty="0" err="1"/>
              <a:t>Λογοπαθολόγο</a:t>
            </a:r>
            <a:r>
              <a:rPr lang="el-GR" altLang="el-GR" dirty="0"/>
              <a:t>;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του </a:t>
            </a:r>
            <a:r>
              <a:rPr lang="el-GR" dirty="0" smtClean="0"/>
              <a:t>τόνου</a:t>
            </a:r>
          </a:p>
          <a:p>
            <a:r>
              <a:rPr lang="el-GR" dirty="0" smtClean="0"/>
              <a:t>της ηχηρότητας</a:t>
            </a:r>
          </a:p>
          <a:p>
            <a:r>
              <a:rPr lang="el-GR" dirty="0" smtClean="0"/>
              <a:t>του </a:t>
            </a:r>
            <a:r>
              <a:rPr lang="el-GR" dirty="0"/>
              <a:t>όγκου αλλά ακόμα </a:t>
            </a:r>
            <a:r>
              <a:rPr lang="el-GR" dirty="0" smtClean="0"/>
              <a:t>και</a:t>
            </a:r>
          </a:p>
          <a:p>
            <a:r>
              <a:rPr lang="el-GR" dirty="0" smtClean="0"/>
              <a:t>της </a:t>
            </a:r>
            <a:r>
              <a:rPr lang="el-GR" dirty="0"/>
              <a:t>έκφρασης της φωνής τους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27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Πώς η τεχνολογία φωνής βοηθάει σήμερα το </a:t>
            </a:r>
            <a:r>
              <a:rPr lang="el-GR" altLang="el-GR" dirty="0" err="1"/>
              <a:t>Λογοπαθολόγο</a:t>
            </a:r>
            <a:r>
              <a:rPr lang="el-GR" altLang="el-GR" dirty="0"/>
              <a:t>; </a:t>
            </a:r>
            <a:r>
              <a:rPr lang="el-GR" altLang="el-GR" dirty="0" smtClean="0"/>
              <a:t>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Μπορεί, δηλαδή να πειραματιστεί κανείς με την φωνή του και να δει πως δουλεύουν οι αρθρωτές και να αντιληφθεί ποια πρέπει να είναι η όλη κινητικότητα για την ορθή παραγωγή της </a:t>
            </a:r>
            <a:r>
              <a:rPr lang="el-GR" altLang="el-GR" dirty="0" smtClean="0"/>
              <a:t>φωνής</a:t>
            </a:r>
            <a:endParaRPr lang="el-GR" alt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98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οπτικό αποτέλεσμα =&gt; μεγαλύτερη προθυμία, πιο εύκολη, πιο διασκεδαστική και ευχάριστη η όλη διαδικασία</a:t>
            </a:r>
          </a:p>
          <a:p>
            <a:r>
              <a:rPr lang="el-GR" altLang="el-GR" dirty="0"/>
              <a:t>ορατά τα αποτελέσματα της θεραπείας</a:t>
            </a:r>
          </a:p>
          <a:p>
            <a:r>
              <a:rPr lang="el-GR" altLang="el-GR" dirty="0"/>
              <a:t>ενεργή συμμετοχή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92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η κουραστική επανάληψη των ασκήσεων μπορεί να πραγματοποιηθεί μέσα από παιχνίδι που ενθουσιάζει μικρούς και </a:t>
            </a:r>
            <a:r>
              <a:rPr lang="el-GR" altLang="el-GR" dirty="0" smtClean="0"/>
              <a:t>μεγάλους</a:t>
            </a:r>
          </a:p>
          <a:p>
            <a:r>
              <a:rPr lang="el-GR" altLang="el-GR" dirty="0"/>
              <a:t>μεταβιβάζεται η ευθύνη για την παραγωγή της ομιλίας με αποτέλεσμα να συμμετέχει περισσότερο στην κρίση για την σωστή εκφορά του λόγου του.</a:t>
            </a:r>
          </a:p>
          <a:p>
            <a:endParaRPr lang="el-GR" alt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53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ταχύτερη αντίληψη από το κλινικό περιστατικό του λάθους αλλά και δυνατότητα επανάληψης όσες φορές είναι απαραίτητο. </a:t>
            </a:r>
          </a:p>
          <a:p>
            <a:r>
              <a:rPr lang="el-GR" altLang="el-GR" dirty="0"/>
              <a:t>ταχύτερη αποκατάσταση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50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3000" dirty="0" smtClean="0"/>
              <a:t>Η τεχνολογία φωνής </a:t>
            </a:r>
            <a:r>
              <a:rPr lang="el-GR" altLang="el-GR" sz="3000" dirty="0"/>
              <a:t>έρχεται να βοηθήσει και σε καμία περίπτωση να αντικαταστήσει τον </a:t>
            </a:r>
            <a:r>
              <a:rPr lang="el-GR" altLang="el-GR" sz="3000" dirty="0" err="1"/>
              <a:t>λογοπαθολόγο</a:t>
            </a:r>
            <a:r>
              <a:rPr lang="el-GR" altLang="el-GR" sz="3000" dirty="0"/>
              <a:t>/ λογοθεραπευτή. </a:t>
            </a:r>
          </a:p>
          <a:p>
            <a:r>
              <a:rPr lang="el-GR" altLang="el-GR" sz="3000" dirty="0" smtClean="0"/>
              <a:t>Σκοπός: </a:t>
            </a:r>
            <a:r>
              <a:rPr lang="el-GR" altLang="el-GR" sz="3000" dirty="0"/>
              <a:t>να αποτελέσει ένα εργαλείο του  </a:t>
            </a:r>
            <a:r>
              <a:rPr lang="el-GR" altLang="el-GR" sz="3000" dirty="0" err="1"/>
              <a:t>λογοπαθολόγου</a:t>
            </a:r>
            <a:r>
              <a:rPr lang="el-GR" altLang="el-GR" sz="3000" dirty="0"/>
              <a:t> / λογοθεραπευτή </a:t>
            </a:r>
          </a:p>
          <a:p>
            <a:r>
              <a:rPr lang="el-GR" altLang="el-GR" sz="3000" dirty="0" smtClean="0"/>
              <a:t>Να </a:t>
            </a:r>
            <a:r>
              <a:rPr lang="el-GR" altLang="el-GR" sz="3000" dirty="0"/>
              <a:t>κάνει την δουλειά του πιο αποτελεσματική και </a:t>
            </a:r>
            <a:r>
              <a:rPr lang="el-GR" altLang="el-GR" sz="3000" dirty="0" smtClean="0"/>
              <a:t>τη </a:t>
            </a:r>
            <a:r>
              <a:rPr lang="el-GR" altLang="el-GR" sz="3000" dirty="0"/>
              <a:t>διαδικασία της θεραπείας πιο </a:t>
            </a:r>
            <a:r>
              <a:rPr lang="el-GR" altLang="el-GR" sz="3000" dirty="0" smtClean="0"/>
              <a:t>ευχάριστη</a:t>
            </a:r>
            <a:endParaRPr lang="el-GR" altLang="el-GR" sz="30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49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 περαιτέρω μελέτη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dirty="0" err="1"/>
              <a:t>Abou-Elsaad</a:t>
            </a:r>
            <a:r>
              <a:rPr lang="en-US" dirty="0"/>
              <a:t>, T., </a:t>
            </a:r>
            <a:r>
              <a:rPr lang="en-US" dirty="0" err="1"/>
              <a:t>Quriba</a:t>
            </a:r>
            <a:r>
              <a:rPr lang="en-US" dirty="0"/>
              <a:t>, A., Baz, H., &amp; </a:t>
            </a:r>
            <a:r>
              <a:rPr lang="en-US" dirty="0" err="1"/>
              <a:t>Elkassaby</a:t>
            </a:r>
            <a:r>
              <a:rPr lang="en-US" dirty="0"/>
              <a:t>, R. (2013). Standardization of </a:t>
            </a:r>
            <a:r>
              <a:rPr lang="en-US" dirty="0" err="1"/>
              <a:t>nasometry</a:t>
            </a:r>
            <a:r>
              <a:rPr lang="en-US" dirty="0"/>
              <a:t> for normal Egyptian Arabic speakers. </a:t>
            </a:r>
            <a:r>
              <a:rPr lang="en-US" i="1" dirty="0"/>
              <a:t>Folia </a:t>
            </a:r>
            <a:r>
              <a:rPr lang="en-US" i="1" dirty="0" err="1"/>
              <a:t>Phoniatrica</a:t>
            </a:r>
            <a:r>
              <a:rPr lang="en-US" i="1" dirty="0"/>
              <a:t> et </a:t>
            </a:r>
            <a:r>
              <a:rPr lang="en-US" i="1" dirty="0" err="1"/>
              <a:t>Logopaedica</a:t>
            </a:r>
            <a:r>
              <a:rPr lang="en-US" dirty="0"/>
              <a:t>, 64(6), 271-277. </a:t>
            </a:r>
            <a:endParaRPr lang="el-GR" dirty="0"/>
          </a:p>
          <a:p>
            <a:pPr>
              <a:defRPr/>
            </a:pPr>
            <a:r>
              <a:rPr lang="en-US" dirty="0" err="1"/>
              <a:t>Dehqan</a:t>
            </a:r>
            <a:r>
              <a:rPr lang="en-US" dirty="0"/>
              <a:t>, A., Ansari, H., &amp; </a:t>
            </a:r>
            <a:r>
              <a:rPr lang="en-US" dirty="0" err="1"/>
              <a:t>Bakhtiar</a:t>
            </a:r>
            <a:r>
              <a:rPr lang="en-US" dirty="0"/>
              <a:t>, M. (2010). Objective voice analysis of Iranian speakers with normal voices. </a:t>
            </a:r>
            <a:r>
              <a:rPr lang="en-US" i="1" dirty="0"/>
              <a:t>Journal of Voice</a:t>
            </a:r>
            <a:r>
              <a:rPr lang="en-US" dirty="0"/>
              <a:t>, 24(2), 161-167. </a:t>
            </a:r>
            <a:endParaRPr lang="el-GR" dirty="0"/>
          </a:p>
          <a:p>
            <a:pPr>
              <a:defRPr/>
            </a:pPr>
            <a:r>
              <a:rPr lang="en-US" dirty="0" err="1"/>
              <a:t>Dollaghan</a:t>
            </a:r>
            <a:r>
              <a:rPr lang="en-US" dirty="0"/>
              <a:t>, C. A. (2007). T</a:t>
            </a:r>
            <a:r>
              <a:rPr lang="en-US" i="1" dirty="0"/>
              <a:t>he handbook for evidence-based practice in communications disorders.</a:t>
            </a:r>
            <a:r>
              <a:rPr lang="en-US" dirty="0"/>
              <a:t> Baltimore, MD: Paul H. Brookes.</a:t>
            </a:r>
            <a:endParaRPr lang="el-GR" dirty="0"/>
          </a:p>
          <a:p>
            <a:pPr>
              <a:defRPr/>
            </a:pPr>
            <a:r>
              <a:rPr lang="en-US" dirty="0" err="1"/>
              <a:t>Karakoc</a:t>
            </a:r>
            <a:r>
              <a:rPr lang="en-US" dirty="0"/>
              <a:t>, O., </a:t>
            </a:r>
            <a:r>
              <a:rPr lang="en-US" dirty="0" err="1"/>
              <a:t>Akcam</a:t>
            </a:r>
            <a:r>
              <a:rPr lang="en-US" dirty="0"/>
              <a:t>, T., </a:t>
            </a:r>
            <a:r>
              <a:rPr lang="en-US" dirty="0" err="1"/>
              <a:t>Birkent</a:t>
            </a:r>
            <a:r>
              <a:rPr lang="en-US" dirty="0"/>
              <a:t>, H., </a:t>
            </a:r>
            <a:r>
              <a:rPr lang="en-US" dirty="0" err="1"/>
              <a:t>Arslan</a:t>
            </a:r>
            <a:r>
              <a:rPr lang="en-US" dirty="0"/>
              <a:t>, H. H., &amp; </a:t>
            </a:r>
            <a:r>
              <a:rPr lang="en-US" dirty="0" err="1"/>
              <a:t>Gerek</a:t>
            </a:r>
            <a:r>
              <a:rPr lang="en-US" dirty="0"/>
              <a:t>, M. (2013). </a:t>
            </a:r>
            <a:r>
              <a:rPr lang="en-US" dirty="0" err="1"/>
              <a:t>Nasalance</a:t>
            </a:r>
            <a:r>
              <a:rPr lang="en-US" dirty="0"/>
              <a:t> scores for normal-speaking Turkish population. </a:t>
            </a:r>
            <a:r>
              <a:rPr lang="en-US" i="1" dirty="0"/>
              <a:t>Journal of craniofacial surgery</a:t>
            </a:r>
            <a:r>
              <a:rPr lang="en-US" dirty="0"/>
              <a:t>, 24(2), 520-522.</a:t>
            </a:r>
            <a:endParaRPr lang="el-GR" dirty="0"/>
          </a:p>
          <a:p>
            <a:pPr>
              <a:defRPr/>
            </a:pPr>
            <a:r>
              <a:rPr lang="en-US" dirty="0"/>
              <a:t>Kay </a:t>
            </a:r>
            <a:r>
              <a:rPr lang="en-US" dirty="0" err="1"/>
              <a:t>Elemetrics</a:t>
            </a:r>
            <a:r>
              <a:rPr lang="en-US" dirty="0"/>
              <a:t>, C. (2003). </a:t>
            </a:r>
            <a:r>
              <a:rPr lang="en-US" i="1" dirty="0" err="1"/>
              <a:t>Nasometer</a:t>
            </a:r>
            <a:r>
              <a:rPr lang="en-US" i="1" dirty="0"/>
              <a:t> Ii Model 6400. Installation, Operations, and Maintenance Manual.</a:t>
            </a:r>
            <a:r>
              <a:rPr lang="en-US" dirty="0"/>
              <a:t> Lincoln. Park, NJ: Kay </a:t>
            </a:r>
            <a:r>
              <a:rPr lang="en-US" dirty="0" err="1"/>
              <a:t>Elemetrics</a:t>
            </a:r>
            <a:r>
              <a:rPr lang="en-US" dirty="0"/>
              <a:t>. </a:t>
            </a:r>
            <a:endParaRPr lang="el-GR" dirty="0"/>
          </a:p>
          <a:p>
            <a:pPr>
              <a:defRPr/>
            </a:pPr>
            <a:r>
              <a:rPr lang="en-US" dirty="0" err="1"/>
              <a:t>Mefferd</a:t>
            </a:r>
            <a:r>
              <a:rPr lang="en-US" dirty="0"/>
              <a:t>, A. S., &amp; Green, J. R. (2010). Articulatory-to-acoustic relations in response to speaking rate and loudness manipulations. </a:t>
            </a:r>
            <a:r>
              <a:rPr lang="en-US" i="1" dirty="0"/>
              <a:t>Journal of Speech, Language, and Hearing Research</a:t>
            </a:r>
            <a:r>
              <a:rPr lang="en-US" dirty="0"/>
              <a:t>, 53(5), 1206-1219.</a:t>
            </a:r>
            <a:endParaRPr lang="el-GR" dirty="0"/>
          </a:p>
          <a:p>
            <a:pPr>
              <a:defRPr/>
            </a:pPr>
            <a:r>
              <a:rPr lang="en-US" dirty="0" err="1"/>
              <a:t>Okalidou</a:t>
            </a:r>
            <a:r>
              <a:rPr lang="en-US" dirty="0"/>
              <a:t>, A., </a:t>
            </a:r>
            <a:r>
              <a:rPr lang="en-US" dirty="0" err="1"/>
              <a:t>Karathanasi</a:t>
            </a:r>
            <a:r>
              <a:rPr lang="en-US" dirty="0"/>
              <a:t>, A., &amp; </a:t>
            </a:r>
            <a:r>
              <a:rPr lang="en-US" dirty="0" err="1"/>
              <a:t>Grigoraki</a:t>
            </a:r>
            <a:r>
              <a:rPr lang="en-US" dirty="0"/>
              <a:t>, E. (2011). </a:t>
            </a:r>
            <a:r>
              <a:rPr lang="en-US" dirty="0" err="1"/>
              <a:t>Nasalance</a:t>
            </a:r>
            <a:r>
              <a:rPr lang="en-US" dirty="0"/>
              <a:t> norms in Greek adults. </a:t>
            </a:r>
            <a:r>
              <a:rPr lang="en-US" i="1" dirty="0"/>
              <a:t>Clinical linguistics &amp; phonetics</a:t>
            </a:r>
            <a:r>
              <a:rPr lang="en-US" dirty="0"/>
              <a:t>, 25(8), 671-688.</a:t>
            </a:r>
            <a:endParaRPr 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6388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Picket, J. </a:t>
            </a:r>
            <a:r>
              <a:rPr lang="en-US" sz="1400" dirty="0"/>
              <a:t>M</a:t>
            </a:r>
            <a:r>
              <a:rPr lang="en-US" sz="1400" dirty="0" smtClean="0"/>
              <a:t>. (1998) </a:t>
            </a:r>
            <a:r>
              <a:rPr lang="en-US" sz="1400" dirty="0"/>
              <a:t>The Acoustics of Speech Communication: Fundamentals, Speech Perception Theory, and </a:t>
            </a:r>
            <a:r>
              <a:rPr lang="en-US" sz="1400" dirty="0" smtClean="0"/>
              <a:t>Technology, Pearson.</a:t>
            </a:r>
          </a:p>
          <a:p>
            <a:pPr marL="0" indent="0">
              <a:buNone/>
            </a:pPr>
            <a:r>
              <a:rPr lang="en-US" sz="1400" dirty="0" err="1" smtClean="0"/>
              <a:t>Mullennix</a:t>
            </a:r>
            <a:r>
              <a:rPr lang="en-US" sz="1400" dirty="0" smtClean="0"/>
              <a:t>, J. </a:t>
            </a:r>
            <a:r>
              <a:rPr lang="en-US" sz="1400" dirty="0"/>
              <a:t>W.</a:t>
            </a:r>
            <a:r>
              <a:rPr lang="en-US" sz="1400" dirty="0" smtClean="0"/>
              <a:t> and Stern S. </a:t>
            </a:r>
            <a:r>
              <a:rPr lang="en-US" sz="1400" dirty="0"/>
              <a:t>E</a:t>
            </a:r>
            <a:r>
              <a:rPr lang="en-US" sz="1400" dirty="0" smtClean="0"/>
              <a:t>. (2010) Computer </a:t>
            </a:r>
            <a:r>
              <a:rPr lang="en-US" sz="1400" dirty="0"/>
              <a:t>Synthesized Speech Technologies Tools for aiding </a:t>
            </a:r>
            <a:r>
              <a:rPr lang="en-US" sz="1400" dirty="0" smtClean="0"/>
              <a:t>impairment, </a:t>
            </a:r>
            <a:r>
              <a:rPr lang="en-US" sz="1400" dirty="0"/>
              <a:t>IGI </a:t>
            </a:r>
            <a:r>
              <a:rPr lang="en-US" sz="1400" dirty="0" err="1"/>
              <a:t>GLobal</a:t>
            </a:r>
            <a:r>
              <a:rPr lang="en-US" sz="1400" dirty="0"/>
              <a:t> Publishing Inc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/>
              <a:t>Huang, D. Z. (1998). Voice Lab in Clinical Practice. Tiger, USA.</a:t>
            </a:r>
          </a:p>
          <a:p>
            <a:pPr marL="0" indent="0">
              <a:buNone/>
            </a:pPr>
            <a:r>
              <a:rPr lang="en-US" sz="1400" dirty="0"/>
              <a:t>Huang, D. Z. (1998). Real Analysis User's Manual. Tiger, USA.</a:t>
            </a:r>
          </a:p>
          <a:p>
            <a:pPr marL="0" indent="0">
              <a:buNone/>
            </a:pPr>
            <a:r>
              <a:rPr lang="en-US" sz="1400" dirty="0"/>
              <a:t>Huang, D. Z. (1998). Speech Training User’s Manual. Tiger, USA.</a:t>
            </a:r>
          </a:p>
          <a:p>
            <a:pPr marL="0" indent="0">
              <a:buNone/>
            </a:pPr>
            <a:r>
              <a:rPr lang="en-US" sz="1400" dirty="0"/>
              <a:t>Huang, D. Z. (1998). </a:t>
            </a:r>
            <a:r>
              <a:rPr lang="en-US" sz="1400" dirty="0" err="1"/>
              <a:t>Phonetogram</a:t>
            </a:r>
            <a:r>
              <a:rPr lang="en-US" sz="1400" dirty="0"/>
              <a:t> User’s Manual. Tiger, USA.</a:t>
            </a:r>
          </a:p>
          <a:p>
            <a:pPr marL="0" indent="0">
              <a:buNone/>
            </a:pPr>
            <a:r>
              <a:rPr lang="en-US" sz="1400" dirty="0"/>
              <a:t>Huang, D. Z. (1998). Pitch </a:t>
            </a:r>
            <a:r>
              <a:rPr lang="en-US" sz="1400" dirty="0" err="1"/>
              <a:t>MasterUser’s</a:t>
            </a:r>
            <a:r>
              <a:rPr lang="en-US" sz="1400" dirty="0"/>
              <a:t> Manual. Tiger, USA.</a:t>
            </a:r>
          </a:p>
          <a:p>
            <a:pPr marL="0" indent="0">
              <a:buNone/>
            </a:pPr>
            <a:r>
              <a:rPr lang="en-US" sz="1400" dirty="0"/>
              <a:t>Huang, D. Z. (1998). Speech Therapy User’s Manual. Tiger, USA.</a:t>
            </a:r>
          </a:p>
          <a:p>
            <a:pPr marL="0" indent="0">
              <a:buNone/>
            </a:pPr>
            <a:r>
              <a:rPr lang="en-US" sz="1400" dirty="0" smtClean="0"/>
              <a:t> 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Tiger (1998). </a:t>
            </a:r>
            <a:r>
              <a:rPr lang="en-US" sz="1400" dirty="0" err="1"/>
              <a:t>Electroglottograph</a:t>
            </a:r>
            <a:r>
              <a:rPr lang="en-US" sz="1400" dirty="0"/>
              <a:t> User’s Manual, USA.</a:t>
            </a:r>
          </a:p>
          <a:p>
            <a:pPr marL="0" indent="0">
              <a:buNone/>
            </a:pPr>
            <a:r>
              <a:rPr lang="en-US" sz="1400" dirty="0"/>
              <a:t>Kay </a:t>
            </a:r>
            <a:r>
              <a:rPr lang="en-US" sz="1400" dirty="0" err="1"/>
              <a:t>Elemetrics</a:t>
            </a:r>
            <a:r>
              <a:rPr lang="en-US" sz="1400" dirty="0"/>
              <a:t> Corp. (2004). Instruction manual </a:t>
            </a:r>
            <a:r>
              <a:rPr lang="en-US" sz="1400" dirty="0" err="1"/>
              <a:t>Visi</a:t>
            </a:r>
            <a:r>
              <a:rPr lang="en-US" sz="1400" dirty="0"/>
              <a:t>-Pitch IV, Model 3950, </a:t>
            </a:r>
            <a:r>
              <a:rPr lang="en-US" sz="1400" dirty="0" err="1"/>
              <a:t>Sona</a:t>
            </a:r>
            <a:r>
              <a:rPr lang="en-US" sz="1400" dirty="0"/>
              <a:t>-Speech II, Model 3650. Kay </a:t>
            </a:r>
            <a:r>
              <a:rPr lang="en-US" sz="1400" dirty="0" err="1"/>
              <a:t>Elemetrics</a:t>
            </a:r>
            <a:r>
              <a:rPr lang="en-US" sz="1400" dirty="0"/>
              <a:t> Corp., USA.</a:t>
            </a:r>
          </a:p>
          <a:p>
            <a:pPr marL="0" indent="0">
              <a:buNone/>
            </a:pPr>
            <a:r>
              <a:rPr lang="en-US" sz="1400" dirty="0"/>
              <a:t>Kay </a:t>
            </a:r>
            <a:r>
              <a:rPr lang="en-US" sz="1400" dirty="0" err="1"/>
              <a:t>Elemetrics</a:t>
            </a:r>
            <a:r>
              <a:rPr lang="en-US" sz="1400" dirty="0"/>
              <a:t> Corp. (2002). Software Instruction Manual Multi-Speech Model 3700, CSL Models 4100, 4300B, and 4400, Version 2.5, Kay </a:t>
            </a:r>
            <a:r>
              <a:rPr lang="en-US" sz="1400" dirty="0" err="1"/>
              <a:t>Elemetrics</a:t>
            </a:r>
            <a:r>
              <a:rPr lang="en-US" sz="1400" dirty="0"/>
              <a:t> Corp., USA</a:t>
            </a:r>
            <a:r>
              <a:rPr lang="en-US" sz="1400" dirty="0" smtClean="0"/>
              <a:t>. 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9251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n-US" sz="900" smtClean="0">
                <a:solidFill>
                  <a:schemeClr val="bg1"/>
                </a:solidFill>
              </a:rPr>
              <a:t>4</a:t>
            </a:r>
            <a:r>
              <a:rPr lang="el-GR" sz="90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94303" y="163336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Τόκη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, Ευγενία. (2015). Εφαρμογές Η/Υ στη </a:t>
            </a:r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Λογοπαθολογία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. Τεχνολογικό Ίδρυμα Ηπείρου. Διαθέσιμο από τη δικτυακή διεύθυνση: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http://eclass.teiep.gr/courses/</a:t>
            </a:r>
            <a:r>
              <a:rPr lang="en-US" sz="2400" dirty="0">
                <a:solidFill>
                  <a:srgbClr val="FF0000"/>
                </a:solidFill>
                <a:hlinkClick r:id="rId5"/>
              </a:rPr>
              <a:t>LOGO123/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l-GR" sz="900" dirty="0" smtClean="0">
                <a:solidFill>
                  <a:schemeClr val="bg1"/>
                </a:solidFill>
              </a:rPr>
              <a:t>4,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l-GR" sz="900" dirty="0" smtClean="0">
                <a:solidFill>
                  <a:schemeClr val="bg1"/>
                </a:solidFill>
              </a:rPr>
              <a:t>4,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dirty="0"/>
              <a:t>Παρουσίαση και μελέτη της θεωρητικής προσέγγισης και των αποτελεσμάτων της τεχνολογίας φωνής στη </a:t>
            </a:r>
            <a:r>
              <a:rPr lang="el-GR" dirty="0" err="1" smtClean="0"/>
              <a:t>λογοθεραπεία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l-GR" dirty="0"/>
              <a:t>Αναφορά στις </a:t>
            </a:r>
            <a:r>
              <a:rPr lang="el-GR" altLang="el-GR" dirty="0" smtClean="0"/>
              <a:t>τεχνολογίες </a:t>
            </a:r>
            <a:r>
              <a:rPr lang="el-GR" altLang="el-GR" dirty="0"/>
              <a:t>φ</a:t>
            </a:r>
            <a:r>
              <a:rPr lang="el-GR" altLang="el-GR" dirty="0" smtClean="0"/>
              <a:t>ωνής</a:t>
            </a:r>
            <a:endParaRPr lang="el-GR" altLang="el-GR" dirty="0"/>
          </a:p>
          <a:p>
            <a:pPr>
              <a:lnSpc>
                <a:spcPct val="110000"/>
              </a:lnSpc>
            </a:pPr>
            <a:r>
              <a:rPr lang="el-GR" altLang="el-GR" dirty="0" smtClean="0"/>
              <a:t>Πώς </a:t>
            </a:r>
            <a:r>
              <a:rPr lang="el-GR" altLang="el-GR" dirty="0"/>
              <a:t>τελικά η </a:t>
            </a:r>
            <a:r>
              <a:rPr lang="el-GR" altLang="el-GR" dirty="0" smtClean="0"/>
              <a:t>τεχνολογία φωνής </a:t>
            </a:r>
            <a:r>
              <a:rPr lang="el-GR" altLang="el-GR" dirty="0"/>
              <a:t>βοηθάει σήμερα το </a:t>
            </a:r>
            <a:r>
              <a:rPr lang="el-GR" altLang="el-GR" dirty="0" err="1"/>
              <a:t>Λογοπαθολόγο</a:t>
            </a:r>
            <a:r>
              <a:rPr lang="el-GR" altLang="el-GR" dirty="0"/>
              <a:t> </a:t>
            </a:r>
            <a:r>
              <a:rPr lang="el-GR" altLang="el-GR" dirty="0" smtClean="0"/>
              <a:t>- </a:t>
            </a:r>
            <a:r>
              <a:rPr lang="el-GR" altLang="el-GR" dirty="0"/>
              <a:t>Λογοθεραπευτή;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/>
              <a:t>Πώς </a:t>
            </a:r>
            <a:r>
              <a:rPr lang="el-GR" altLang="el-GR" dirty="0"/>
              <a:t>μπορεί να βελτιωθεί στο μέλλον;</a:t>
            </a:r>
          </a:p>
          <a:p>
            <a:pPr>
              <a:lnSpc>
                <a:spcPct val="110000"/>
              </a:lnSpc>
            </a:pPr>
            <a:r>
              <a:rPr lang="el-GR" altLang="el-GR" dirty="0"/>
              <a:t>Ποιες οι δικές σας προτάσεις;</a:t>
            </a:r>
          </a:p>
          <a:p>
            <a:pPr lvl="1"/>
            <a:endParaRPr lang="el-GR" sz="2400" dirty="0" smtClean="0"/>
          </a:p>
          <a:p>
            <a:endParaRPr lang="el-G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altLang="el-GR" dirty="0"/>
              <a:t>Αναφορά στις </a:t>
            </a:r>
            <a:r>
              <a:rPr lang="el-GR" altLang="el-GR" dirty="0" smtClean="0"/>
              <a:t>τεχνολογίες </a:t>
            </a:r>
            <a:r>
              <a:rPr lang="el-GR" altLang="el-GR" dirty="0"/>
              <a:t>φωνής</a:t>
            </a:r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97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η </a:t>
            </a:r>
            <a:r>
              <a:rPr lang="el-GR" dirty="0"/>
              <a:t>τ</a:t>
            </a:r>
            <a:r>
              <a:rPr lang="el-GR" dirty="0" smtClean="0"/>
              <a:t>εχνολογία φωνής;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Τεχνολογία </a:t>
            </a:r>
            <a:r>
              <a:rPr lang="el-GR" dirty="0" smtClean="0"/>
              <a:t>φωνής: </a:t>
            </a:r>
            <a:r>
              <a:rPr lang="el-GR" dirty="0"/>
              <a:t>εφαρμογές που χρησιμοποιούν </a:t>
            </a:r>
            <a:r>
              <a:rPr lang="el-GR" dirty="0" smtClean="0"/>
              <a:t>επεξεργασία φωνής </a:t>
            </a:r>
            <a:r>
              <a:rPr lang="el-GR" dirty="0"/>
              <a:t>(επεξεργασία φωνητικών σημάτων</a:t>
            </a:r>
            <a:r>
              <a:rPr lang="el-GR" dirty="0" smtClean="0"/>
              <a:t>).</a:t>
            </a:r>
          </a:p>
          <a:p>
            <a:endParaRPr lang="el-GR" dirty="0" smtClean="0"/>
          </a:p>
          <a:p>
            <a:r>
              <a:rPr lang="el-GR" dirty="0" smtClean="0"/>
              <a:t>Έχετε </a:t>
            </a:r>
            <a:r>
              <a:rPr lang="el-GR" dirty="0"/>
              <a:t>ποτέ χρησιμοποιήσει </a:t>
            </a:r>
            <a:r>
              <a:rPr lang="el-GR" dirty="0" smtClean="0"/>
              <a:t>κάποια</a:t>
            </a:r>
            <a:r>
              <a:rPr lang="el-GR" dirty="0"/>
              <a:t>;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1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η τεχνολογία φωνής</a:t>
            </a:r>
            <a:r>
              <a:rPr lang="el-GR" dirty="0" smtClean="0"/>
              <a:t>;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altLang="el-GR" dirty="0" smtClean="0"/>
              <a:t>Οι </a:t>
            </a:r>
            <a:r>
              <a:rPr lang="el-GR" altLang="el-GR" dirty="0"/>
              <a:t>εφαρμογές αυτές εμπεριέχουν Λογισμικό και Υλικό ώστε να μπορούν να διεκπεραιώσουν: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l-GR" altLang="el-GR" dirty="0"/>
              <a:t>Αναγνώριση Φωνής (</a:t>
            </a:r>
            <a:r>
              <a:rPr lang="en-US" altLang="el-GR" dirty="0"/>
              <a:t>Speech Recognition)</a:t>
            </a:r>
            <a:endParaRPr lang="el-GR" altLang="el-GR" dirty="0"/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l-GR" altLang="el-GR" dirty="0"/>
              <a:t>Κωδικοποίηση Φωνής (</a:t>
            </a:r>
            <a:r>
              <a:rPr lang="en-US" altLang="el-GR" dirty="0"/>
              <a:t>Speech Coding)</a:t>
            </a:r>
            <a:endParaRPr lang="el-GR" altLang="el-GR" dirty="0"/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l-GR" altLang="el-GR" dirty="0"/>
              <a:t>Σύνθεση Φωνής (</a:t>
            </a:r>
            <a:r>
              <a:rPr lang="en-US" altLang="el-GR" dirty="0"/>
              <a:t>Speech  Synthesis)</a:t>
            </a:r>
            <a:endParaRPr lang="el-GR" altLang="el-GR" dirty="0"/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l-GR" altLang="el-GR" dirty="0"/>
              <a:t>Ταυτοποίηση</a:t>
            </a:r>
            <a:r>
              <a:rPr lang="en-GB" altLang="el-GR" dirty="0"/>
              <a:t> </a:t>
            </a:r>
            <a:r>
              <a:rPr lang="en-US" altLang="el-GR" dirty="0"/>
              <a:t>/</a:t>
            </a:r>
            <a:r>
              <a:rPr lang="el-GR" altLang="el-GR" dirty="0"/>
              <a:t>Αναγνώριση</a:t>
            </a:r>
            <a:r>
              <a:rPr lang="en-GB" altLang="el-GR" dirty="0"/>
              <a:t> </a:t>
            </a:r>
            <a:r>
              <a:rPr lang="en-US" altLang="el-GR" dirty="0"/>
              <a:t>&amp; </a:t>
            </a:r>
            <a:r>
              <a:rPr lang="el-GR" altLang="el-GR" dirty="0"/>
              <a:t>Επαλήθευση</a:t>
            </a:r>
            <a:r>
              <a:rPr lang="en-GB" altLang="el-GR" dirty="0"/>
              <a:t> </a:t>
            </a:r>
            <a:r>
              <a:rPr lang="el-GR" altLang="el-GR" dirty="0"/>
              <a:t>Ομιλητή</a:t>
            </a:r>
            <a:r>
              <a:rPr lang="en-GB" altLang="el-GR" dirty="0"/>
              <a:t> (</a:t>
            </a:r>
            <a:r>
              <a:rPr lang="en-US" altLang="el-GR" dirty="0"/>
              <a:t>Talker Identification/ Recognition &amp; Verification)</a:t>
            </a:r>
            <a:endParaRPr lang="el-GR" alt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29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1449</TotalTime>
  <Words>2055</Words>
  <Application>Microsoft Office PowerPoint</Application>
  <PresentationFormat>Προβολή στην οθόνη (16:10)</PresentationFormat>
  <Paragraphs>243</Paragraphs>
  <Slides>43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7" baseType="lpstr">
      <vt:lpstr>Arial</vt:lpstr>
      <vt:lpstr>Calibri</vt:lpstr>
      <vt:lpstr>Wingdings</vt:lpstr>
      <vt:lpstr>Θέμα του Office</vt:lpstr>
      <vt:lpstr>Εφαρμογές Η/Υ στη Λογοπαθολογία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Αναφορά στις τεχνολογίες φωνής</vt:lpstr>
      <vt:lpstr>Τι είναι η τεχνολογία φωνής;</vt:lpstr>
      <vt:lpstr>Τι είναι η τεχνολογία φωνής; (2)</vt:lpstr>
      <vt:lpstr>Αναγνώριση φωνής</vt:lpstr>
      <vt:lpstr>Αναγνώριση φωνής από άνθρωπο</vt:lpstr>
      <vt:lpstr>Αναγνώριση φωνής από Η/Υ</vt:lpstr>
      <vt:lpstr>Τρόποι προσέγγισης στην αναγνώριση φωνής</vt:lpstr>
      <vt:lpstr>Μεταβλητότητα ως προς τον ομιλητή</vt:lpstr>
      <vt:lpstr>Μεταβλητότητα ως προς τη συνάρθρωση των λέξεων</vt:lpstr>
      <vt:lpstr>Μέθοδοι αναγνώρισης φωνής</vt:lpstr>
      <vt:lpstr>Αυτόματη αναγνώριση φωνής</vt:lpstr>
      <vt:lpstr>Μέγεθος λεξικού ASR</vt:lpstr>
      <vt:lpstr>Μέγεθος λεξικού ASR (2)</vt:lpstr>
      <vt:lpstr>Κωδικοποίηση φωνής</vt:lpstr>
      <vt:lpstr>Σύνθεση φωνής</vt:lpstr>
      <vt:lpstr>Ταυτοποίηση/Αναγνώριση &amp; Επαλήθευση Ομιλητή</vt:lpstr>
      <vt:lpstr>Πού χρησιμοποιούνται οι τεχνολογίες φωνής;</vt:lpstr>
      <vt:lpstr>Πού χρησιμοποιούνται οι τεχνολογίες φωνής; (2)</vt:lpstr>
      <vt:lpstr>Χαρακτηριστικά εφαρμογών επεξεργασίας φωνής </vt:lpstr>
      <vt:lpstr>Πώς η τεχνολογία φωνής βοηθάει σήμερα το Λογοπαθολόγο - Λογοθεραπευτή;</vt:lpstr>
      <vt:lpstr>Πώς η τεχνολογία φωνής βοηθάει σήμερα το Λογοπαθολόγο;</vt:lpstr>
      <vt:lpstr>Πώς η τεχνολογία φωνής βοηθάει σήμερα το Λογοπαθολόγο; (2)</vt:lpstr>
      <vt:lpstr>Πώς η τεχνολογία φωνής βοηθάει σήμερα το Λογοπαθολόγο; (3)</vt:lpstr>
      <vt:lpstr>Πώς η τεχνολογία φωνής βοηθάει σήμερα το Λογοπαθολόγο; (4)</vt:lpstr>
      <vt:lpstr>Αποτελέσματα</vt:lpstr>
      <vt:lpstr>Αποτελέσματα (2)</vt:lpstr>
      <vt:lpstr>Αποτελέσματα (3)</vt:lpstr>
      <vt:lpstr>Συμπεράσματα</vt:lpstr>
      <vt:lpstr>Για περαιτέρω μελέτη</vt:lpstr>
      <vt:lpstr>Βιβλιογραφία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</dc:creator>
  <cp:lastModifiedBy>dimitris</cp:lastModifiedBy>
  <cp:revision>409</cp:revision>
  <dcterms:created xsi:type="dcterms:W3CDTF">2012-09-06T09:03:05Z</dcterms:created>
  <dcterms:modified xsi:type="dcterms:W3CDTF">2016-01-08T10:04:28Z</dcterms:modified>
</cp:coreProperties>
</file>