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9" r:id="rId3"/>
    <p:sldId id="257" r:id="rId4"/>
    <p:sldId id="259" r:id="rId5"/>
    <p:sldId id="261" r:id="rId6"/>
    <p:sldId id="308" r:id="rId7"/>
    <p:sldId id="309" r:id="rId8"/>
    <p:sldId id="311" r:id="rId9"/>
    <p:sldId id="312" r:id="rId10"/>
    <p:sldId id="310" r:id="rId11"/>
    <p:sldId id="305" r:id="rId12"/>
    <p:sldId id="306" r:id="rId13"/>
    <p:sldId id="307" r:id="rId14"/>
    <p:sldId id="313" r:id="rId15"/>
    <p:sldId id="290" r:id="rId16"/>
    <p:sldId id="291" r:id="rId17"/>
    <p:sldId id="292" r:id="rId18"/>
    <p:sldId id="293" r:id="rId19"/>
    <p:sldId id="294" r:id="rId20"/>
    <p:sldId id="295" r:id="rId21"/>
    <p:sldId id="280" r:id="rId22"/>
  </p:sldIdLst>
  <p:sldSz cx="9144000" cy="5715000" type="screen16x10"/>
  <p:notesSz cx="6858000" cy="9144000"/>
  <p:custDataLst>
    <p:tags r:id="rId2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28" y="3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24/11/2015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24/11/2015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Μηχανογραφημένη Λογιστική Ι</a:t>
            </a:r>
            <a:r>
              <a:rPr lang="en-US" sz="4000" dirty="0" smtClean="0"/>
              <a:t>I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3400" dirty="0" smtClean="0"/>
              <a:t>Ταξινομήσεις &amp; Είδη συστημάτων</a:t>
            </a:r>
          </a:p>
          <a:p>
            <a:r>
              <a:rPr lang="el-GR" sz="2800" dirty="0" smtClean="0"/>
              <a:t>Χύτης Ευάγγελος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Ταξινομήσεις &amp; Είδη συστημάτων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>
              <a:buNone/>
            </a:pPr>
            <a:r>
              <a:rPr lang="el-GR" dirty="0" smtClean="0"/>
              <a:t>Θεώρηση των Λ.Π.Σ. υπό το πρίσμα των βάσεων δεδομένων</a:t>
            </a:r>
            <a:endParaRPr lang="en-US" dirty="0" smtClean="0"/>
          </a:p>
          <a:p>
            <a:pPr>
              <a:spcBef>
                <a:spcPct val="0"/>
              </a:spcBef>
            </a:pPr>
            <a:r>
              <a:rPr lang="el-GR" sz="2400" dirty="0" smtClean="0"/>
              <a:t>Ηλεκτρονική καταχώριση</a:t>
            </a:r>
          </a:p>
          <a:p>
            <a:pPr>
              <a:spcBef>
                <a:spcPct val="0"/>
              </a:spcBef>
            </a:pPr>
            <a:r>
              <a:rPr lang="el-GR" sz="2400" dirty="0" smtClean="0"/>
              <a:t>Επεξεργασία από Υπολογιστές </a:t>
            </a:r>
          </a:p>
          <a:p>
            <a:pPr>
              <a:spcBef>
                <a:spcPct val="0"/>
              </a:spcBef>
            </a:pPr>
            <a:r>
              <a:rPr lang="el-GR" sz="2400" dirty="0" smtClean="0"/>
              <a:t>Ποσοτικά και κάποια </a:t>
            </a:r>
            <a:r>
              <a:rPr lang="el-GR" sz="2400" b="1" u="sng" dirty="0" smtClean="0"/>
              <a:t>Ποιοτικά</a:t>
            </a:r>
            <a:r>
              <a:rPr lang="el-GR" sz="2400" dirty="0" smtClean="0"/>
              <a:t> δεδομένα</a:t>
            </a:r>
            <a:endParaRPr lang="en-US" sz="2400" dirty="0" smtClean="0"/>
          </a:p>
          <a:p>
            <a:pPr>
              <a:spcBef>
                <a:spcPct val="0"/>
              </a:spcBef>
            </a:pPr>
            <a:r>
              <a:rPr lang="el-GR" sz="2400" b="1" u="sng" dirty="0" smtClean="0"/>
              <a:t>Όχι μεγάλη βαρύτητα</a:t>
            </a:r>
            <a:r>
              <a:rPr lang="el-GR" sz="2400" dirty="0" smtClean="0"/>
              <a:t> στο Λογιστικό κύκλωμα</a:t>
            </a:r>
          </a:p>
          <a:p>
            <a:pPr>
              <a:spcBef>
                <a:spcPct val="0"/>
              </a:spcBef>
            </a:pPr>
            <a:r>
              <a:rPr lang="el-GR" sz="2400" b="1" u="sng" dirty="0" smtClean="0"/>
              <a:t>Άμεση πρόσβαση</a:t>
            </a:r>
            <a:r>
              <a:rPr lang="el-GR" sz="2400" dirty="0" smtClean="0"/>
              <a:t> στη βάση δεδομένων </a:t>
            </a:r>
            <a:endParaRPr lang="en-US" sz="2400" dirty="0" smtClean="0"/>
          </a:p>
          <a:p>
            <a:pPr>
              <a:spcBef>
                <a:spcPct val="0"/>
              </a:spcBef>
            </a:pPr>
            <a:r>
              <a:rPr lang="el-GR" sz="2400" dirty="0" smtClean="0"/>
              <a:t>Ενοποίηση</a:t>
            </a:r>
            <a:r>
              <a:rPr lang="en-US" sz="2400" dirty="0" smtClean="0"/>
              <a:t> </a:t>
            </a:r>
            <a:r>
              <a:rPr lang="el-GR" sz="2400" dirty="0" smtClean="0"/>
              <a:t>των Πληροφοριακών Συστημάτων</a:t>
            </a:r>
          </a:p>
          <a:p>
            <a:pPr lvl="2">
              <a:spcBef>
                <a:spcPct val="0"/>
              </a:spcBef>
            </a:pPr>
            <a:r>
              <a:rPr lang="el-GR" dirty="0" smtClean="0"/>
              <a:t>Αρχικά σε επίπεδο τμημάτων π.χ. Λογιστηρίου, Οικονομικής Διαχείρισης</a:t>
            </a:r>
          </a:p>
          <a:p>
            <a:pPr lvl="2">
              <a:spcBef>
                <a:spcPct val="0"/>
              </a:spcBef>
            </a:pPr>
            <a:r>
              <a:rPr lang="el-GR" dirty="0" smtClean="0"/>
              <a:t>και αργότερα μεταξύ τμημάτων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Ταξινομήσεις &amp; Είδη συστημάτων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…. Εξελίξεις στα Λογιστικά Πακέτα</a:t>
            </a:r>
            <a:endParaRPr lang="en-US" dirty="0" smtClean="0"/>
          </a:p>
          <a:p>
            <a:r>
              <a:rPr lang="el-GR" dirty="0" smtClean="0"/>
              <a:t>Εισαγωγή υποσυστημάτων (Εμπορικής διαχείρισης – μισθοδοσίας)</a:t>
            </a:r>
          </a:p>
          <a:p>
            <a:pPr lvl="1"/>
            <a:r>
              <a:rPr lang="el-GR" dirty="0" smtClean="0"/>
              <a:t>Πλεονεκτήματα</a:t>
            </a:r>
          </a:p>
          <a:p>
            <a:pPr lvl="2"/>
            <a:r>
              <a:rPr lang="el-GR" dirty="0" smtClean="0"/>
              <a:t>Συλλογή – Επεξεργασία και άλλων πληροφοριών</a:t>
            </a:r>
          </a:p>
          <a:p>
            <a:pPr lvl="1"/>
            <a:r>
              <a:rPr lang="el-GR" dirty="0" smtClean="0"/>
              <a:t>Προβλήματα</a:t>
            </a:r>
          </a:p>
          <a:p>
            <a:pPr lvl="2"/>
            <a:r>
              <a:rPr lang="el-GR" dirty="0" smtClean="0"/>
              <a:t>Όχι καλή παραμετροποίηση των υποσυστημάτων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Ταξινομήσεις &amp; Είδη συστημάτων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Enterprise Resource Planning </a:t>
            </a:r>
            <a:r>
              <a:rPr lang="el-GR" dirty="0" smtClean="0"/>
              <a:t>(</a:t>
            </a:r>
            <a:r>
              <a:rPr lang="en-US" dirty="0" smtClean="0"/>
              <a:t>ERP) </a:t>
            </a:r>
          </a:p>
          <a:p>
            <a:pPr lvl="1">
              <a:lnSpc>
                <a:spcPct val="90000"/>
              </a:lnSpc>
            </a:pPr>
            <a:r>
              <a:rPr lang="el-GR" dirty="0" smtClean="0"/>
              <a:t>Πλήρης ενοποίηση – ολοκλήρωση (</a:t>
            </a:r>
            <a:r>
              <a:rPr lang="en-US" dirty="0" smtClean="0"/>
              <a:t>Integration) </a:t>
            </a:r>
            <a:r>
              <a:rPr lang="el-GR" dirty="0" smtClean="0"/>
              <a:t>όλων των δεδομένων και των επιχειρηματικών δραστηριοτήτων (πλήρη αυτοματοποίηση)</a:t>
            </a:r>
            <a:r>
              <a:rPr lang="en-US" dirty="0" smtClean="0"/>
              <a:t> </a:t>
            </a:r>
            <a:r>
              <a:rPr lang="el-GR" dirty="0" smtClean="0"/>
              <a:t>μέσα στην επιχείρηση</a:t>
            </a:r>
          </a:p>
          <a:p>
            <a:pPr lvl="1">
              <a:lnSpc>
                <a:spcPct val="90000"/>
              </a:lnSpc>
            </a:pPr>
            <a:r>
              <a:rPr lang="el-GR" dirty="0" smtClean="0"/>
              <a:t>Ενσωμάτωση συστημάτων στήριξης αποφάσεων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Ταξινομήσεις &amp; Είδη συστημάτων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Enterprise Resource Planning</a:t>
            </a:r>
            <a:r>
              <a:rPr lang="el-GR" dirty="0" smtClean="0"/>
              <a:t> (</a:t>
            </a:r>
            <a:r>
              <a:rPr lang="en-US" dirty="0" smtClean="0"/>
              <a:t>ERP) </a:t>
            </a:r>
          </a:p>
          <a:p>
            <a:pPr>
              <a:lnSpc>
                <a:spcPct val="90000"/>
              </a:lnSpc>
            </a:pPr>
            <a:r>
              <a:rPr lang="el-GR" dirty="0" smtClean="0"/>
              <a:t>Διεπιχειρησιακή Ενοποίηση: Συντονισμός διαδικασιών με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Προμηθευτές (</a:t>
            </a:r>
            <a:r>
              <a:rPr lang="en-US" dirty="0" smtClean="0"/>
              <a:t>Supply Chain Management)</a:t>
            </a:r>
            <a:endParaRPr lang="el-GR" dirty="0" smtClean="0"/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Πελάτες (</a:t>
            </a:r>
            <a:r>
              <a:rPr lang="en-US" dirty="0" smtClean="0"/>
              <a:t>Customer Relation Management)</a:t>
            </a:r>
            <a:r>
              <a:rPr lang="el-GR" dirty="0" smtClean="0"/>
              <a:t> </a:t>
            </a:r>
          </a:p>
          <a:p>
            <a:endParaRPr lang="el-G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ChangeArrowheads="1"/>
          </p:cNvSpPr>
          <p:nvPr/>
        </p:nvSpPr>
        <p:spPr bwMode="auto">
          <a:xfrm>
            <a:off x="2411760" y="1129308"/>
            <a:ext cx="2590800" cy="4381500"/>
          </a:xfrm>
          <a:prstGeom prst="rect">
            <a:avLst/>
          </a:prstGeom>
          <a:noFill/>
          <a:ln w="3175" cap="rnd">
            <a:solidFill>
              <a:schemeClr val="tx1"/>
            </a:solidFill>
            <a:prstDash val="sysDot"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l">
              <a:spcBef>
                <a:spcPct val="0"/>
              </a:spcBef>
            </a:pPr>
            <a:r>
              <a:rPr lang="el-GR" u="sng" dirty="0"/>
              <a:t>Ηλεκτρονική </a:t>
            </a:r>
            <a:endParaRPr lang="el-GR" dirty="0"/>
          </a:p>
          <a:p>
            <a:pPr algn="l">
              <a:spcBef>
                <a:spcPct val="0"/>
              </a:spcBef>
              <a:buFontTx/>
              <a:buNone/>
            </a:pPr>
            <a:r>
              <a:rPr lang="el-GR" dirty="0"/>
              <a:t>καταχώριση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l-GR" dirty="0"/>
              <a:t>σε </a:t>
            </a:r>
            <a:r>
              <a:rPr lang="el-GR" dirty="0" err="1"/>
              <a:t>εξατ</a:t>
            </a:r>
            <a:r>
              <a:rPr lang="el-GR" dirty="0"/>
              <a:t>. αρχεία</a:t>
            </a:r>
          </a:p>
          <a:p>
            <a:pPr algn="l">
              <a:spcBef>
                <a:spcPct val="0"/>
              </a:spcBef>
            </a:pPr>
            <a:r>
              <a:rPr lang="el-GR" dirty="0"/>
              <a:t> Επεξεργασία από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l-GR" u="sng" dirty="0"/>
              <a:t>υπολογιστές</a:t>
            </a:r>
            <a:endParaRPr lang="el-GR" dirty="0"/>
          </a:p>
          <a:p>
            <a:pPr algn="l">
              <a:spcBef>
                <a:spcPct val="0"/>
              </a:spcBef>
            </a:pPr>
            <a:r>
              <a:rPr lang="el-GR" dirty="0"/>
              <a:t> Λογιστικό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l-GR" dirty="0"/>
              <a:t>κύκλωμα</a:t>
            </a:r>
          </a:p>
          <a:p>
            <a:pPr algn="l">
              <a:spcBef>
                <a:spcPct val="0"/>
              </a:spcBef>
            </a:pPr>
            <a:r>
              <a:rPr lang="el-GR" dirty="0"/>
              <a:t>Ποσοτικά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l-GR" dirty="0"/>
              <a:t>δεδομένα</a:t>
            </a:r>
          </a:p>
          <a:p>
            <a:pPr algn="l">
              <a:spcBef>
                <a:spcPct val="0"/>
              </a:spcBef>
            </a:pPr>
            <a:r>
              <a:rPr lang="el-GR" dirty="0"/>
              <a:t> Δημιουργία </a:t>
            </a:r>
            <a:r>
              <a:rPr lang="el-GR" dirty="0" err="1"/>
              <a:t>πληρ</a:t>
            </a:r>
            <a:r>
              <a:rPr lang="el-GR" dirty="0"/>
              <a:t>.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l-GR" dirty="0"/>
              <a:t>Περιοδικά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el-GR" dirty="0"/>
          </a:p>
          <a:p>
            <a:pPr algn="l">
              <a:spcBef>
                <a:spcPct val="0"/>
              </a:spcBef>
              <a:buFontTx/>
              <a:buNone/>
            </a:pPr>
            <a:endParaRPr lang="el-GR" dirty="0"/>
          </a:p>
          <a:p>
            <a:pPr algn="l">
              <a:spcBef>
                <a:spcPct val="0"/>
              </a:spcBef>
              <a:buFontTx/>
              <a:buNone/>
            </a:pPr>
            <a:endParaRPr lang="el-GR" b="0" dirty="0"/>
          </a:p>
          <a:p>
            <a:pPr algn="l">
              <a:spcBef>
                <a:spcPct val="0"/>
              </a:spcBef>
              <a:buFontTx/>
              <a:buNone/>
            </a:pPr>
            <a:endParaRPr lang="el-GR" b="0" dirty="0"/>
          </a:p>
          <a:p>
            <a:pPr algn="l">
              <a:spcBef>
                <a:spcPct val="0"/>
              </a:spcBef>
              <a:buFontTx/>
              <a:buNone/>
            </a:pPr>
            <a:endParaRPr lang="el-GR" b="0" dirty="0"/>
          </a:p>
          <a:p>
            <a:pPr algn="l">
              <a:spcBef>
                <a:spcPct val="0"/>
              </a:spcBef>
              <a:buFontTx/>
              <a:buNone/>
            </a:pPr>
            <a:endParaRPr lang="el-GR" b="0" dirty="0"/>
          </a:p>
          <a:p>
            <a:pPr algn="l">
              <a:spcBef>
                <a:spcPct val="0"/>
              </a:spcBef>
              <a:buFontTx/>
              <a:buNone/>
            </a:pPr>
            <a:endParaRPr lang="el-GR" b="0" dirty="0"/>
          </a:p>
          <a:p>
            <a:pPr algn="l">
              <a:spcBef>
                <a:spcPct val="0"/>
              </a:spcBef>
              <a:buFontTx/>
              <a:buNone/>
            </a:pPr>
            <a:endParaRPr lang="el-GR" b="0" dirty="0"/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85800" y="254000"/>
            <a:ext cx="7772400" cy="4445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200" b="1" dirty="0" smtClean="0"/>
              <a:t>Τεχνολογική εξέλιξη των Λ.Π.Σ</a:t>
            </a:r>
            <a:r>
              <a:rPr lang="el-GR" sz="2200" dirty="0" smtClean="0"/>
              <a:t>.</a:t>
            </a:r>
          </a:p>
        </p:txBody>
      </p:sp>
      <p:sp>
        <p:nvSpPr>
          <p:cNvPr id="28676" name="AutoShape 1028"/>
          <p:cNvSpPr>
            <a:spLocks noChangeArrowheads="1"/>
          </p:cNvSpPr>
          <p:nvPr/>
        </p:nvSpPr>
        <p:spPr bwMode="auto">
          <a:xfrm rot="-1249682">
            <a:off x="636588" y="3361532"/>
            <a:ext cx="7772400" cy="508000"/>
          </a:xfrm>
          <a:prstGeom prst="rightArrow">
            <a:avLst>
              <a:gd name="adj1" fmla="val 27083"/>
              <a:gd name="adj2" fmla="val 14042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Rectangle 1029"/>
          <p:cNvSpPr>
            <a:spLocks noChangeArrowheads="1"/>
          </p:cNvSpPr>
          <p:nvPr/>
        </p:nvSpPr>
        <p:spPr bwMode="auto">
          <a:xfrm>
            <a:off x="467544" y="5017740"/>
            <a:ext cx="1828800" cy="4445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 sz="2400" dirty="0">
                <a:solidFill>
                  <a:srgbClr val="FF6600"/>
                </a:solidFill>
              </a:rPr>
              <a:t>Χειρόγραφο</a:t>
            </a:r>
            <a:endParaRPr lang="el-GR" sz="2400" b="0" dirty="0">
              <a:solidFill>
                <a:schemeClr val="tx1"/>
              </a:solidFill>
            </a:endParaRPr>
          </a:p>
        </p:txBody>
      </p:sp>
      <p:sp>
        <p:nvSpPr>
          <p:cNvPr id="55302" name="Rectangle 1030"/>
          <p:cNvSpPr>
            <a:spLocks noChangeArrowheads="1"/>
          </p:cNvSpPr>
          <p:nvPr/>
        </p:nvSpPr>
        <p:spPr bwMode="auto">
          <a:xfrm>
            <a:off x="2771800" y="5017740"/>
            <a:ext cx="1905000" cy="508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 sz="2400" dirty="0"/>
              <a:t>Μηχανογραφημένο</a:t>
            </a:r>
            <a:endParaRPr lang="el-GR" sz="2400" b="0" dirty="0"/>
          </a:p>
        </p:txBody>
      </p:sp>
      <p:sp>
        <p:nvSpPr>
          <p:cNvPr id="55303" name="Rectangle 1031"/>
          <p:cNvSpPr>
            <a:spLocks noChangeArrowheads="1"/>
          </p:cNvSpPr>
          <p:nvPr/>
        </p:nvSpPr>
        <p:spPr bwMode="auto">
          <a:xfrm>
            <a:off x="5257800" y="3683000"/>
            <a:ext cx="1828800" cy="508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 sz="2400" dirty="0"/>
              <a:t>Βάσεις </a:t>
            </a:r>
          </a:p>
          <a:p>
            <a:pPr>
              <a:buFontTx/>
              <a:buNone/>
            </a:pPr>
            <a:r>
              <a:rPr lang="el-GR" sz="2400" dirty="0"/>
              <a:t>δεδομένων</a:t>
            </a:r>
            <a:endParaRPr lang="el-GR" sz="2400" b="0" dirty="0"/>
          </a:p>
        </p:txBody>
      </p:sp>
      <p:sp>
        <p:nvSpPr>
          <p:cNvPr id="55304" name="Rectangle 1032"/>
          <p:cNvSpPr>
            <a:spLocks noChangeArrowheads="1"/>
          </p:cNvSpPr>
          <p:nvPr/>
        </p:nvSpPr>
        <p:spPr bwMode="auto">
          <a:xfrm>
            <a:off x="7086600" y="3111500"/>
            <a:ext cx="1828800" cy="508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E.R.P.</a:t>
            </a:r>
            <a:endParaRPr lang="el-GR" sz="2400" b="0">
              <a:solidFill>
                <a:schemeClr val="tx1"/>
              </a:solidFill>
            </a:endParaRPr>
          </a:p>
        </p:txBody>
      </p:sp>
      <p:sp>
        <p:nvSpPr>
          <p:cNvPr id="55305" name="Rectangle 1033"/>
          <p:cNvSpPr>
            <a:spLocks noChangeArrowheads="1"/>
          </p:cNvSpPr>
          <p:nvPr/>
        </p:nvSpPr>
        <p:spPr bwMode="auto">
          <a:xfrm>
            <a:off x="323528" y="1129308"/>
            <a:ext cx="1981200" cy="4381500"/>
          </a:xfrm>
          <a:prstGeom prst="rect">
            <a:avLst/>
          </a:prstGeom>
          <a:noFill/>
          <a:ln w="3175" cap="rnd">
            <a:solidFill>
              <a:schemeClr val="tx1"/>
            </a:solidFill>
            <a:prstDash val="sysDot"/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l">
              <a:spcBef>
                <a:spcPct val="0"/>
              </a:spcBef>
              <a:defRPr/>
            </a:pPr>
            <a:r>
              <a:rPr lang="el-GR" dirty="0">
                <a:cs typeface="+mn-cs"/>
              </a:rPr>
              <a:t>Χειρόγραφη </a:t>
            </a:r>
          </a:p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el-GR" dirty="0">
                <a:cs typeface="+mn-cs"/>
              </a:rPr>
              <a:t>καταχώριση</a:t>
            </a:r>
          </a:p>
          <a:p>
            <a:pPr algn="l">
              <a:spcBef>
                <a:spcPct val="0"/>
              </a:spcBef>
              <a:defRPr/>
            </a:pPr>
            <a:r>
              <a:rPr lang="el-GR" dirty="0">
                <a:cs typeface="+mn-cs"/>
              </a:rPr>
              <a:t> Επεξεργασία από </a:t>
            </a:r>
          </a:p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el-GR" dirty="0">
                <a:cs typeface="+mn-cs"/>
              </a:rPr>
              <a:t>ανθρώπους</a:t>
            </a:r>
          </a:p>
          <a:p>
            <a:pPr algn="l">
              <a:spcBef>
                <a:spcPct val="0"/>
              </a:spcBef>
              <a:defRPr/>
            </a:pPr>
            <a:r>
              <a:rPr lang="el-GR" dirty="0">
                <a:cs typeface="+mn-cs"/>
              </a:rPr>
              <a:t> Λογιστικό</a:t>
            </a:r>
          </a:p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el-GR" dirty="0">
                <a:cs typeface="+mn-cs"/>
              </a:rPr>
              <a:t>κύκλωμα</a:t>
            </a:r>
          </a:p>
          <a:p>
            <a:pPr algn="l">
              <a:spcBef>
                <a:spcPct val="0"/>
              </a:spcBef>
              <a:defRPr/>
            </a:pPr>
            <a:r>
              <a:rPr lang="el-GR" dirty="0">
                <a:cs typeface="+mn-cs"/>
              </a:rPr>
              <a:t>Ποσοτικά</a:t>
            </a:r>
          </a:p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el-GR" dirty="0">
                <a:cs typeface="+mn-cs"/>
              </a:rPr>
              <a:t>δεδομένα</a:t>
            </a:r>
          </a:p>
          <a:p>
            <a:pPr algn="l">
              <a:spcBef>
                <a:spcPct val="0"/>
              </a:spcBef>
              <a:defRPr/>
            </a:pPr>
            <a:r>
              <a:rPr lang="el-GR" dirty="0">
                <a:cs typeface="+mn-cs"/>
              </a:rPr>
              <a:t> Δημιουργία πληρ.</a:t>
            </a:r>
          </a:p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el-GR" dirty="0">
                <a:cs typeface="+mn-cs"/>
              </a:rPr>
              <a:t>Περιοδικά</a:t>
            </a:r>
          </a:p>
          <a:p>
            <a:pPr algn="l">
              <a:spcBef>
                <a:spcPct val="0"/>
              </a:spcBef>
              <a:buFontTx/>
              <a:buNone/>
              <a:defRPr/>
            </a:pPr>
            <a:endParaRPr lang="el-GR" sz="2000" b="0" dirty="0">
              <a:cs typeface="+mn-cs"/>
            </a:endParaRPr>
          </a:p>
          <a:p>
            <a:pPr algn="l">
              <a:spcBef>
                <a:spcPct val="0"/>
              </a:spcBef>
              <a:buFontTx/>
              <a:buNone/>
              <a:defRPr/>
            </a:pPr>
            <a:endParaRPr lang="el-GR" sz="2000" b="0" dirty="0">
              <a:cs typeface="+mn-cs"/>
            </a:endParaRPr>
          </a:p>
          <a:p>
            <a:pPr algn="l">
              <a:spcBef>
                <a:spcPct val="0"/>
              </a:spcBef>
              <a:buFontTx/>
              <a:buNone/>
              <a:defRPr/>
            </a:pPr>
            <a:endParaRPr lang="el-GR" sz="2000" b="0" dirty="0">
              <a:cs typeface="+mn-cs"/>
            </a:endParaRPr>
          </a:p>
          <a:p>
            <a:pPr algn="l">
              <a:spcBef>
                <a:spcPct val="0"/>
              </a:spcBef>
              <a:buFontTx/>
              <a:buNone/>
              <a:defRPr/>
            </a:pPr>
            <a:endParaRPr lang="el-GR" sz="2000" b="0" dirty="0">
              <a:cs typeface="+mn-cs"/>
            </a:endParaRPr>
          </a:p>
          <a:p>
            <a:pPr algn="l">
              <a:spcBef>
                <a:spcPct val="0"/>
              </a:spcBef>
              <a:buFontTx/>
              <a:buNone/>
              <a:defRPr/>
            </a:pPr>
            <a:endParaRPr lang="el-GR" sz="2000" b="0" dirty="0">
              <a:cs typeface="+mn-cs"/>
            </a:endParaRPr>
          </a:p>
          <a:p>
            <a:pPr algn="l">
              <a:defRPr/>
            </a:pPr>
            <a:endParaRPr lang="el-GR" sz="2000" b="0" dirty="0">
              <a:cs typeface="+mn-cs"/>
            </a:endParaRPr>
          </a:p>
          <a:p>
            <a:pPr algn="l">
              <a:defRPr/>
            </a:pPr>
            <a:endParaRPr lang="el-GR" sz="2000" b="0" dirty="0">
              <a:cs typeface="+mn-cs"/>
            </a:endParaRPr>
          </a:p>
        </p:txBody>
      </p:sp>
      <p:sp>
        <p:nvSpPr>
          <p:cNvPr id="55306" name="Rectangle 1034"/>
          <p:cNvSpPr>
            <a:spLocks noChangeArrowheads="1"/>
          </p:cNvSpPr>
          <p:nvPr/>
        </p:nvSpPr>
        <p:spPr bwMode="auto">
          <a:xfrm>
            <a:off x="4427984" y="1129308"/>
            <a:ext cx="2460625" cy="4381500"/>
          </a:xfrm>
          <a:prstGeom prst="rect">
            <a:avLst/>
          </a:prstGeom>
          <a:noFill/>
          <a:ln w="3175" cap="rnd">
            <a:solidFill>
              <a:schemeClr val="tx1"/>
            </a:solidFill>
            <a:prstDash val="sysDot"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l">
              <a:spcBef>
                <a:spcPct val="0"/>
              </a:spcBef>
            </a:pPr>
            <a:r>
              <a:rPr lang="el-GR" dirty="0"/>
              <a:t>Ηλεκτρονική </a:t>
            </a:r>
            <a:endParaRPr lang="en-US" dirty="0"/>
          </a:p>
          <a:p>
            <a:pPr algn="l">
              <a:spcBef>
                <a:spcPct val="0"/>
              </a:spcBef>
            </a:pPr>
            <a:r>
              <a:rPr lang="el-GR" dirty="0"/>
              <a:t>καταχώριση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l-GR" u="sng" dirty="0"/>
              <a:t>σε βάσεις δεδομένων</a:t>
            </a:r>
            <a:endParaRPr lang="el-GR" dirty="0"/>
          </a:p>
          <a:p>
            <a:pPr algn="l">
              <a:spcBef>
                <a:spcPct val="0"/>
              </a:spcBef>
            </a:pPr>
            <a:r>
              <a:rPr lang="el-GR" dirty="0"/>
              <a:t> Επεξεργασία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l-GR" dirty="0"/>
              <a:t>από υπολογιστές</a:t>
            </a:r>
          </a:p>
          <a:p>
            <a:pPr algn="l">
              <a:spcBef>
                <a:spcPct val="0"/>
              </a:spcBef>
            </a:pPr>
            <a:r>
              <a:rPr lang="el-GR" dirty="0"/>
              <a:t> </a:t>
            </a:r>
            <a:r>
              <a:rPr lang="el-GR" u="sng" dirty="0"/>
              <a:t>Λιγότερη βαρύτητα</a:t>
            </a:r>
            <a:endParaRPr lang="el-GR" dirty="0"/>
          </a:p>
          <a:p>
            <a:pPr algn="l">
              <a:spcBef>
                <a:spcPct val="0"/>
              </a:spcBef>
              <a:buFontTx/>
              <a:buNone/>
            </a:pPr>
            <a:r>
              <a:rPr lang="el-GR" dirty="0"/>
              <a:t>στο Λογιστικό κύκλωμα</a:t>
            </a:r>
          </a:p>
          <a:p>
            <a:pPr algn="l">
              <a:spcBef>
                <a:spcPct val="0"/>
              </a:spcBef>
            </a:pPr>
            <a:r>
              <a:rPr lang="el-GR" dirty="0"/>
              <a:t>Ποσοτικά &amp; </a:t>
            </a:r>
            <a:r>
              <a:rPr lang="el-GR" u="sng" dirty="0"/>
              <a:t>Ποιοτικά</a:t>
            </a:r>
            <a:endParaRPr lang="el-GR" dirty="0"/>
          </a:p>
          <a:p>
            <a:pPr algn="l">
              <a:spcBef>
                <a:spcPct val="0"/>
              </a:spcBef>
              <a:buFontTx/>
              <a:buNone/>
            </a:pPr>
            <a:r>
              <a:rPr lang="el-GR" dirty="0"/>
              <a:t>δεδομένα</a:t>
            </a:r>
          </a:p>
          <a:p>
            <a:pPr algn="l">
              <a:spcBef>
                <a:spcPct val="0"/>
              </a:spcBef>
            </a:pPr>
            <a:r>
              <a:rPr lang="el-GR" dirty="0"/>
              <a:t> </a:t>
            </a:r>
            <a:r>
              <a:rPr lang="el-GR" u="sng" dirty="0"/>
              <a:t>Άμεση πρόσβαση</a:t>
            </a:r>
            <a:r>
              <a:rPr lang="el-GR" dirty="0"/>
              <a:t> σε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l-GR" dirty="0"/>
              <a:t>πληροφορία</a:t>
            </a:r>
          </a:p>
          <a:p>
            <a:pPr algn="l">
              <a:buFontTx/>
              <a:buNone/>
            </a:pPr>
            <a:endParaRPr lang="el-GR" sz="2400" b="0" dirty="0"/>
          </a:p>
          <a:p>
            <a:pPr algn="l">
              <a:buFontTx/>
              <a:buNone/>
            </a:pPr>
            <a:endParaRPr lang="el-GR" sz="2400" b="0" dirty="0"/>
          </a:p>
          <a:p>
            <a:pPr algn="l">
              <a:buFontTx/>
              <a:buNone/>
            </a:pPr>
            <a:r>
              <a:rPr lang="en-US" sz="2400" b="0" dirty="0"/>
              <a:t>D</a:t>
            </a:r>
            <a:endParaRPr lang="el-GR" sz="2400" b="0" dirty="0"/>
          </a:p>
          <a:p>
            <a:pPr algn="l">
              <a:buFontTx/>
              <a:buNone/>
            </a:pPr>
            <a:endParaRPr lang="el-GR" sz="2400" b="0" dirty="0"/>
          </a:p>
          <a:p>
            <a:pPr algn="l">
              <a:buFontTx/>
              <a:buNone/>
            </a:pPr>
            <a:endParaRPr lang="el-GR" sz="2400" b="0" dirty="0"/>
          </a:p>
          <a:p>
            <a:pPr algn="l">
              <a:buFontTx/>
              <a:buNone/>
            </a:pPr>
            <a:endParaRPr lang="el-GR" sz="2400" b="0" dirty="0"/>
          </a:p>
        </p:txBody>
      </p:sp>
      <p:sp>
        <p:nvSpPr>
          <p:cNvPr id="55307" name="Rectangle 1035"/>
          <p:cNvSpPr>
            <a:spLocks noChangeArrowheads="1"/>
          </p:cNvSpPr>
          <p:nvPr/>
        </p:nvSpPr>
        <p:spPr bwMode="auto">
          <a:xfrm>
            <a:off x="6804248" y="1129308"/>
            <a:ext cx="2111375" cy="4381500"/>
          </a:xfrm>
          <a:prstGeom prst="rect">
            <a:avLst/>
          </a:prstGeom>
          <a:noFill/>
          <a:ln w="3175" cap="rnd">
            <a:solidFill>
              <a:schemeClr val="tx1"/>
            </a:solidFill>
            <a:prstDash val="sysDot"/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l-GR" dirty="0">
                <a:cs typeface="+mn-cs"/>
              </a:rPr>
              <a:t>Όλα τα προηγούμενα</a:t>
            </a:r>
          </a:p>
          <a:p>
            <a:pPr>
              <a:buFontTx/>
              <a:buNone/>
              <a:defRPr/>
            </a:pPr>
            <a:r>
              <a:rPr lang="el-GR" dirty="0">
                <a:cs typeface="+mn-cs"/>
              </a:rPr>
              <a:t>&amp;</a:t>
            </a:r>
            <a:endParaRPr lang="en-US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l-GR" dirty="0">
                <a:cs typeface="+mn-cs"/>
              </a:rPr>
              <a:t>πλήρη ενοποίηση</a:t>
            </a:r>
          </a:p>
          <a:p>
            <a:pPr>
              <a:buFontTx/>
              <a:buNone/>
              <a:defRPr/>
            </a:pPr>
            <a:r>
              <a:rPr lang="el-GR" dirty="0">
                <a:cs typeface="+mn-cs"/>
              </a:rPr>
              <a:t>δεδομένων,</a:t>
            </a:r>
          </a:p>
          <a:p>
            <a:pPr>
              <a:buFontTx/>
              <a:buNone/>
              <a:defRPr/>
            </a:pPr>
            <a:r>
              <a:rPr lang="el-GR" dirty="0">
                <a:cs typeface="+mn-cs"/>
              </a:rPr>
              <a:t>επιχειρησιακών </a:t>
            </a:r>
          </a:p>
          <a:p>
            <a:pPr>
              <a:buFontTx/>
              <a:buNone/>
              <a:defRPr/>
            </a:pPr>
            <a:r>
              <a:rPr lang="el-GR" dirty="0">
                <a:cs typeface="+mn-cs"/>
              </a:rPr>
              <a:t>δραστηριοτήτων </a:t>
            </a:r>
          </a:p>
          <a:p>
            <a:pPr>
              <a:defRPr/>
            </a:pPr>
            <a:endParaRPr lang="el-GR" dirty="0">
              <a:cs typeface="+mn-cs"/>
            </a:endParaRPr>
          </a:p>
          <a:p>
            <a:pPr>
              <a:defRPr/>
            </a:pPr>
            <a:endParaRPr lang="el-GR" dirty="0">
              <a:cs typeface="+mn-cs"/>
            </a:endParaRPr>
          </a:p>
          <a:p>
            <a:pPr>
              <a:defRPr/>
            </a:pPr>
            <a:endParaRPr lang="el-GR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3400" b="0" kern="0" dirty="0">
                <a:latin typeface="+mj-lt"/>
                <a:ea typeface="+mj-ea"/>
                <a:cs typeface="+mn-cs"/>
              </a:rPr>
              <a:t>ERP</a:t>
            </a:r>
            <a:r>
              <a:rPr lang="en-US" sz="4400" b="0" kern="0" dirty="0">
                <a:latin typeface="Times New Roman"/>
                <a:ea typeface="+mj-ea"/>
                <a:cs typeface="+mn-cs"/>
              </a:rPr>
              <a:t>  </a:t>
            </a:r>
            <a:endParaRPr lang="el-GR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l-GR" dirty="0">
                <a:cs typeface="+mn-cs"/>
              </a:rPr>
              <a:t>&amp;</a:t>
            </a:r>
          </a:p>
          <a:p>
            <a:pPr>
              <a:buFontTx/>
              <a:buNone/>
              <a:defRPr/>
            </a:pPr>
            <a:r>
              <a:rPr lang="el-GR" dirty="0">
                <a:cs typeface="+mn-cs"/>
              </a:rPr>
              <a:t>ενσωματωμένα</a:t>
            </a:r>
          </a:p>
          <a:p>
            <a:pPr>
              <a:buFontTx/>
              <a:buNone/>
              <a:defRPr/>
            </a:pPr>
            <a:r>
              <a:rPr lang="el-GR" dirty="0">
                <a:cs typeface="+mn-cs"/>
              </a:rPr>
              <a:t>συστήματα</a:t>
            </a:r>
          </a:p>
          <a:p>
            <a:pPr>
              <a:buFontTx/>
              <a:buNone/>
              <a:defRPr/>
            </a:pPr>
            <a:r>
              <a:rPr lang="el-GR" dirty="0">
                <a:cs typeface="+mn-cs"/>
              </a:rPr>
              <a:t>στήριξης</a:t>
            </a:r>
          </a:p>
          <a:p>
            <a:pPr>
              <a:buFontTx/>
              <a:buNone/>
              <a:defRPr/>
            </a:pPr>
            <a:r>
              <a:rPr lang="el-GR" dirty="0">
                <a:cs typeface="+mn-cs"/>
              </a:rPr>
              <a:t>αποφάσεων</a:t>
            </a:r>
            <a:endParaRPr lang="el-GR" sz="2400" dirty="0">
              <a:cs typeface="+mn-cs"/>
            </a:endParaRPr>
          </a:p>
        </p:txBody>
      </p:sp>
      <p:sp>
        <p:nvSpPr>
          <p:cNvPr id="55308" name="AutoShape 1036"/>
          <p:cNvSpPr>
            <a:spLocks noChangeArrowheads="1"/>
          </p:cNvSpPr>
          <p:nvPr/>
        </p:nvSpPr>
        <p:spPr bwMode="auto">
          <a:xfrm>
            <a:off x="2895600" y="4889500"/>
            <a:ext cx="1447800" cy="190500"/>
          </a:xfrm>
          <a:prstGeom prst="rightArrow">
            <a:avLst>
              <a:gd name="adj1" fmla="val 50000"/>
              <a:gd name="adj2" fmla="val 158333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 autoUpdateAnimBg="0"/>
      <p:bldP spid="55301" grpId="0" autoUpdateAnimBg="0"/>
      <p:bldP spid="55302" grpId="0" autoUpdateAnimBg="0"/>
      <p:bldP spid="55303" grpId="0" autoUpdateAnimBg="0"/>
      <p:bldP spid="55304" grpId="0" autoUpdateAnimBg="0"/>
      <p:bldP spid="55305" grpId="0" animBg="1" autoUpdateAnimBg="0"/>
      <p:bldP spid="55306" grpId="0" animBg="1" autoUpdateAnimBg="0"/>
      <p:bldP spid="55307" grpId="0" animBg="1" autoUpdateAnimBg="0"/>
      <p:bldP spid="553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ea typeface="Arial Unicode MS"/>
                <a:cs typeface="Times New Roman" pitchFamily="18" charset="0"/>
              </a:rPr>
              <a:t>Καραγιώργος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Π. – Πετρίδης Α. (2010), Μηχανογραφημένη Λογιστική, εκδότης: Αφοί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Θ.Καραγιώργου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Ο.Ε.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ea typeface="Arial Unicode MS"/>
                <a:cs typeface="Times New Roman" pitchFamily="18" charset="0"/>
              </a:rPr>
              <a:t>Πολλάλης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Ι.,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Βοζίκης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Α. (2009), Πληροφορικά Συστήματα Διαχείρισης Επιχειρησιακών Πόρων: Στρατηγικές και Εφαρμογές, εκδότης: </a:t>
            </a:r>
            <a:r>
              <a:rPr lang="en-US" sz="1400" dirty="0" smtClean="0">
                <a:ea typeface="Arial Unicode MS"/>
                <a:cs typeface="Times New Roman" pitchFamily="18" charset="0"/>
              </a:rPr>
              <a:t>UTOPIA 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Εκδόσεις ΕΠΕ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ea typeface="Arial Unicode MS"/>
                <a:cs typeface="Times New Roman" pitchFamily="18" charset="0"/>
              </a:rPr>
              <a:t>Βενιέρης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Γ.,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Κοέν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Σ.,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Βλήσμος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Ο. (2015), Λογιστικά Πληροφοριακά Συστήματα, εκδότης: Εταιρεία Αξιοποίησης και Διαχείρισης της περιουσίας του Οικονομικού Πανεπιστημίου Αθηνών Α.Ε.</a:t>
            </a: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Χύτης Ε. (2015) Μηχανογραφημένη Λογιστική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Ι.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  <a:endParaRPr lang="el-GR" sz="2900" b="1" dirty="0"/>
          </a:p>
          <a:p>
            <a:pPr algn="r"/>
            <a:r>
              <a:rPr lang="el-GR" sz="2900" dirty="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2800" b="1" dirty="0" smtClean="0"/>
              <a:t>Μηχανογραφημένη Λογιστική </a:t>
            </a:r>
            <a:r>
              <a:rPr lang="en-US" sz="2800" b="1" dirty="0" smtClean="0"/>
              <a:t>I</a:t>
            </a:r>
            <a:r>
              <a:rPr lang="el-GR" sz="2800" b="1" dirty="0" smtClean="0"/>
              <a:t>Ι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2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 smtClean="0"/>
              <a:t>Ταξινομήσεις &amp; Είδη συστημάτων</a:t>
            </a:r>
            <a:endParaRPr lang="en-US" sz="2800" dirty="0" smtClean="0"/>
          </a:p>
          <a:p>
            <a:pPr algn="l"/>
            <a:r>
              <a:rPr lang="el-GR" sz="2800" dirty="0" smtClean="0"/>
              <a:t>Χύτης Ευάγγελος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r>
              <a:rPr lang="el-GR" dirty="0" smtClean="0"/>
              <a:t>Η ενότητα αυτή έχει ως στόχο να μελετήσει </a:t>
            </a:r>
            <a:r>
              <a:rPr lang="el-GR" dirty="0" smtClean="0"/>
              <a:t>τις έννοιες </a:t>
            </a:r>
            <a:r>
              <a:rPr lang="el-GR" dirty="0" smtClean="0"/>
              <a:t>και </a:t>
            </a:r>
            <a:r>
              <a:rPr lang="el-GR" dirty="0" smtClean="0"/>
              <a:t>τις μορφές ταξινόμησης και τα είδη των συστημάτων.</a:t>
            </a:r>
            <a:endParaRPr lang="el-GR" dirty="0" smtClean="0"/>
          </a:p>
          <a:p>
            <a:pPr marL="0" algn="just">
              <a:buNone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Ταξινομήσεις &amp; Είδη συστημάτων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….Εισαγωγή αυτοματοποιημένων εφαρμογών και για άλλες λειτουργικές δραστηριότητες</a:t>
            </a:r>
            <a:endParaRPr lang="el-GR" dirty="0" smtClean="0"/>
          </a:p>
          <a:p>
            <a:r>
              <a:rPr lang="el-GR" dirty="0" smtClean="0"/>
              <a:t>Αποθήκης (Διαχείριση αποθεμάτων)</a:t>
            </a:r>
          </a:p>
          <a:p>
            <a:r>
              <a:rPr lang="el-GR" dirty="0" smtClean="0"/>
              <a:t>Προσωπικού (Μισθοδοσίας)</a:t>
            </a:r>
          </a:p>
          <a:p>
            <a:r>
              <a:rPr lang="el-GR" dirty="0" smtClean="0"/>
              <a:t>Μάρκετινγκ </a:t>
            </a:r>
            <a:r>
              <a:rPr lang="el-GR" dirty="0" err="1" smtClean="0"/>
              <a:t>κ.λ.π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Ταξινομήσεις &amp; Είδη συστημάτων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Οι αυτοματοποιημένες εφαρμογές μείωναν σημαντικά το χρόνο που χρειάζονταν για να διεκπεραιωθούν οι διάφορες</a:t>
            </a:r>
            <a:r>
              <a:rPr lang="en-US" dirty="0" smtClean="0"/>
              <a:t> </a:t>
            </a:r>
            <a:r>
              <a:rPr lang="el-GR" dirty="0" smtClean="0"/>
              <a:t> (επαναλαμβανόμενες) δραστηριότητες</a:t>
            </a:r>
          </a:p>
          <a:p>
            <a:pPr lvl="1"/>
            <a:r>
              <a:rPr lang="el-GR" dirty="0" smtClean="0"/>
              <a:t>Αλλά</a:t>
            </a:r>
          </a:p>
          <a:p>
            <a:pPr lvl="2"/>
            <a:r>
              <a:rPr lang="el-GR" dirty="0" smtClean="0"/>
              <a:t>Ο σχεδιασμός των πληροφοριακών συστημάτων στηρίζονταν στην εξυπηρέτηση πληροφοριακών αναγκών υπό τη μορφή ανεξάρτητων λειτουργιών μέσα στην ίδια την επιχείρηση</a:t>
            </a:r>
          </a:p>
          <a:p>
            <a:pPr lvl="3"/>
            <a:r>
              <a:rPr lang="el-GR" dirty="0" smtClean="0"/>
              <a:t>Αντίληψη υπερβολικού φόρτου δεδομένων</a:t>
            </a:r>
          </a:p>
          <a:p>
            <a:pPr lvl="3"/>
            <a:r>
              <a:rPr lang="el-GR" dirty="0" smtClean="0"/>
              <a:t>Τεχνολογικές δυσκολίες (αποθήκευσης &amp; ανάκλησης στοιχείων και ‘τοπικής’ επεξεργασίας δεδομένων)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11188" y="254000"/>
            <a:ext cx="1371600" cy="508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>
                <a:solidFill>
                  <a:schemeClr val="tx1"/>
                </a:solidFill>
              </a:rPr>
              <a:t>Χρήστης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11188" y="2059782"/>
            <a:ext cx="1371600" cy="508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 dirty="0">
                <a:solidFill>
                  <a:srgbClr val="663300"/>
                </a:solidFill>
              </a:rPr>
              <a:t>ΛΟΓΙΣΤΗΡΙΟ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11188" y="4258469"/>
            <a:ext cx="1371600" cy="508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>
                <a:solidFill>
                  <a:srgbClr val="003300"/>
                </a:solidFill>
              </a:rPr>
              <a:t>ΜΑΡΚΕΤΙΝΚ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238500" y="254000"/>
            <a:ext cx="1371600" cy="508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>
                <a:solidFill>
                  <a:schemeClr val="tx1"/>
                </a:solidFill>
              </a:rPr>
              <a:t>Εφαρμογή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238500" y="2059782"/>
            <a:ext cx="1371600" cy="508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 dirty="0">
                <a:solidFill>
                  <a:srgbClr val="663300"/>
                </a:solidFill>
              </a:rPr>
              <a:t>Τιμολόγηση/</a:t>
            </a:r>
          </a:p>
          <a:p>
            <a:pPr>
              <a:buFontTx/>
              <a:buNone/>
            </a:pPr>
            <a:r>
              <a:rPr lang="el-GR" dirty="0">
                <a:solidFill>
                  <a:srgbClr val="663300"/>
                </a:solidFill>
              </a:rPr>
              <a:t>Πιστωτικός </a:t>
            </a:r>
          </a:p>
          <a:p>
            <a:pPr>
              <a:buFontTx/>
              <a:buNone/>
            </a:pPr>
            <a:r>
              <a:rPr lang="el-GR" dirty="0">
                <a:solidFill>
                  <a:srgbClr val="663300"/>
                </a:solidFill>
              </a:rPr>
              <a:t>Έλεγχος</a:t>
            </a:r>
            <a:r>
              <a:rPr lang="el-GR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238500" y="4258469"/>
            <a:ext cx="1371600" cy="508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>
                <a:solidFill>
                  <a:srgbClr val="003300"/>
                </a:solidFill>
              </a:rPr>
              <a:t>Προώθηση / </a:t>
            </a:r>
          </a:p>
          <a:p>
            <a:pPr>
              <a:buFontTx/>
              <a:buNone/>
            </a:pPr>
            <a:r>
              <a:rPr lang="el-GR">
                <a:solidFill>
                  <a:srgbClr val="003300"/>
                </a:solidFill>
              </a:rPr>
              <a:t>Δημιουργία</a:t>
            </a:r>
          </a:p>
          <a:p>
            <a:pPr>
              <a:buFontTx/>
              <a:buNone/>
            </a:pPr>
            <a:r>
              <a:rPr lang="el-GR">
                <a:solidFill>
                  <a:srgbClr val="003300"/>
                </a:solidFill>
              </a:rPr>
              <a:t>Νέων προϊόντων</a:t>
            </a:r>
            <a:r>
              <a:rPr lang="el-GR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6477000" y="1016000"/>
            <a:ext cx="2514600" cy="82550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endParaRPr lang="el-GR" b="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l-GR" dirty="0">
                <a:solidFill>
                  <a:srgbClr val="000099"/>
                </a:solidFill>
              </a:rPr>
              <a:t>Πελάτες </a:t>
            </a:r>
          </a:p>
          <a:p>
            <a:pPr>
              <a:buFontTx/>
              <a:buNone/>
            </a:pPr>
            <a:r>
              <a:rPr lang="el-GR" dirty="0">
                <a:solidFill>
                  <a:srgbClr val="000099"/>
                </a:solidFill>
              </a:rPr>
              <a:t>(λογαριασμοί εισπρακτέοι</a:t>
            </a:r>
            <a:r>
              <a:rPr lang="el-GR" b="0" dirty="0">
                <a:solidFill>
                  <a:schemeClr val="tx1"/>
                </a:solidFill>
              </a:rPr>
              <a:t>)</a:t>
            </a:r>
          </a:p>
          <a:p>
            <a:pPr>
              <a:buFontTx/>
              <a:buNone/>
            </a:pPr>
            <a:endParaRPr lang="el-GR" b="0" dirty="0">
              <a:solidFill>
                <a:schemeClr val="tx1"/>
              </a:solidFill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6084168" y="265212"/>
            <a:ext cx="1371600" cy="508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 dirty="0">
                <a:solidFill>
                  <a:schemeClr val="tx1"/>
                </a:solidFill>
              </a:rPr>
              <a:t>Βάσεις δεδομένων Χρηστών 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6477000" y="1905000"/>
            <a:ext cx="2514600" cy="82550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endParaRPr lang="el-GR" b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l-GR">
                <a:solidFill>
                  <a:srgbClr val="800000"/>
                </a:solidFill>
              </a:rPr>
              <a:t>Τιμολόγια</a:t>
            </a:r>
          </a:p>
          <a:p>
            <a:pPr>
              <a:buFontTx/>
              <a:buNone/>
            </a:pPr>
            <a:endParaRPr lang="el-GR">
              <a:solidFill>
                <a:srgbClr val="800000"/>
              </a:solidFill>
            </a:endParaRP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6477000" y="2794000"/>
            <a:ext cx="2514600" cy="82550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endParaRPr lang="el-GR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l-GR">
                <a:solidFill>
                  <a:srgbClr val="000099"/>
                </a:solidFill>
              </a:rPr>
              <a:t>Εισπράξεις μετρητών</a:t>
            </a:r>
          </a:p>
          <a:p>
            <a:pPr>
              <a:buFontTx/>
              <a:buNone/>
            </a:pPr>
            <a:endParaRPr lang="el-GR">
              <a:solidFill>
                <a:schemeClr val="tx1"/>
              </a:solidFill>
            </a:endParaRPr>
          </a:p>
        </p:txBody>
      </p:sp>
      <p:cxnSp>
        <p:nvCxnSpPr>
          <p:cNvPr id="22540" name="AutoShape 13"/>
          <p:cNvCxnSpPr>
            <a:cxnSpLocks noChangeShapeType="1"/>
            <a:stCxn id="22534" idx="3"/>
            <a:endCxn id="22538" idx="2"/>
          </p:cNvCxnSpPr>
          <p:nvPr/>
        </p:nvCxnSpPr>
        <p:spPr bwMode="auto">
          <a:xfrm>
            <a:off x="4610100" y="2313782"/>
            <a:ext cx="1866900" cy="39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</p:cxnSp>
      <p:cxnSp>
        <p:nvCxnSpPr>
          <p:cNvPr id="22541" name="AutoShape 14"/>
          <p:cNvCxnSpPr>
            <a:cxnSpLocks noChangeShapeType="1"/>
            <a:stCxn id="22536" idx="2"/>
            <a:endCxn id="22539" idx="2"/>
          </p:cNvCxnSpPr>
          <p:nvPr/>
        </p:nvCxnSpPr>
        <p:spPr bwMode="auto">
          <a:xfrm rot="10800000" flipH="1" flipV="1">
            <a:off x="6477000" y="1428750"/>
            <a:ext cx="1588" cy="17780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miter lim="800000"/>
            <a:headEnd type="arrow" w="sm" len="sm"/>
            <a:tailEnd type="arrow" w="sm" len="sm"/>
          </a:ln>
          <a:effectLst/>
        </p:spPr>
      </p:cxnSp>
      <p:sp>
        <p:nvSpPr>
          <p:cNvPr id="22542" name="AutoShape 15"/>
          <p:cNvSpPr>
            <a:spLocks noChangeArrowheads="1"/>
          </p:cNvSpPr>
          <p:nvPr/>
        </p:nvSpPr>
        <p:spPr bwMode="auto">
          <a:xfrm>
            <a:off x="6477000" y="3683000"/>
            <a:ext cx="2514600" cy="82550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endParaRPr lang="el-GR" b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l-GR">
                <a:solidFill>
                  <a:srgbClr val="800000"/>
                </a:solidFill>
              </a:rPr>
              <a:t>Τιμολόγια</a:t>
            </a:r>
          </a:p>
          <a:p>
            <a:pPr>
              <a:buFontTx/>
              <a:buNone/>
            </a:pPr>
            <a:endParaRPr lang="el-GR">
              <a:solidFill>
                <a:srgbClr val="800000"/>
              </a:solidFill>
            </a:endParaRPr>
          </a:p>
        </p:txBody>
      </p:sp>
      <p:sp>
        <p:nvSpPr>
          <p:cNvPr id="22543" name="AutoShape 16"/>
          <p:cNvSpPr>
            <a:spLocks noChangeArrowheads="1"/>
          </p:cNvSpPr>
          <p:nvPr/>
        </p:nvSpPr>
        <p:spPr bwMode="auto">
          <a:xfrm>
            <a:off x="6477000" y="4635500"/>
            <a:ext cx="2514600" cy="82550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endParaRPr lang="el-GR" b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l-GR">
                <a:solidFill>
                  <a:srgbClr val="000099"/>
                </a:solidFill>
              </a:rPr>
              <a:t>Πελάτες (δημογραφικά </a:t>
            </a:r>
          </a:p>
          <a:p>
            <a:pPr>
              <a:buFontTx/>
              <a:buNone/>
            </a:pPr>
            <a:r>
              <a:rPr lang="el-GR">
                <a:solidFill>
                  <a:srgbClr val="000099"/>
                </a:solidFill>
              </a:rPr>
              <a:t>Χαρακτηριστικά)</a:t>
            </a:r>
          </a:p>
          <a:p>
            <a:pPr>
              <a:buFontTx/>
              <a:buNone/>
            </a:pPr>
            <a:endParaRPr lang="el-GR" b="0">
              <a:solidFill>
                <a:schemeClr val="tx1"/>
              </a:solidFill>
            </a:endParaRPr>
          </a:p>
        </p:txBody>
      </p:sp>
      <p:cxnSp>
        <p:nvCxnSpPr>
          <p:cNvPr id="22544" name="AutoShape 17"/>
          <p:cNvCxnSpPr>
            <a:cxnSpLocks noChangeShapeType="1"/>
            <a:stCxn id="22542" idx="2"/>
            <a:endCxn id="22543" idx="2"/>
          </p:cNvCxnSpPr>
          <p:nvPr/>
        </p:nvCxnSpPr>
        <p:spPr bwMode="auto">
          <a:xfrm rot="10800000" flipH="1" flipV="1">
            <a:off x="6477000" y="4095750"/>
            <a:ext cx="1588" cy="9525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miter lim="800000"/>
            <a:headEnd type="arrow" w="med" len="med"/>
            <a:tailEnd type="arrow" w="lg" len="lg"/>
          </a:ln>
          <a:effectLst/>
        </p:spPr>
      </p:cxnSp>
      <p:cxnSp>
        <p:nvCxnSpPr>
          <p:cNvPr id="22545" name="AutoShape 20"/>
          <p:cNvCxnSpPr>
            <a:cxnSpLocks noChangeShapeType="1"/>
            <a:stCxn id="22532" idx="3"/>
            <a:endCxn id="22535" idx="1"/>
          </p:cNvCxnSpPr>
          <p:nvPr/>
        </p:nvCxnSpPr>
        <p:spPr bwMode="auto">
          <a:xfrm>
            <a:off x="1982788" y="4512469"/>
            <a:ext cx="12557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</p:spPr>
      </p:cxnSp>
      <p:cxnSp>
        <p:nvCxnSpPr>
          <p:cNvPr id="22546" name="AutoShape 21"/>
          <p:cNvCxnSpPr>
            <a:cxnSpLocks noChangeShapeType="1"/>
            <a:stCxn id="22531" idx="3"/>
            <a:endCxn id="22534" idx="1"/>
          </p:cNvCxnSpPr>
          <p:nvPr/>
        </p:nvCxnSpPr>
        <p:spPr bwMode="auto">
          <a:xfrm>
            <a:off x="1982788" y="2313782"/>
            <a:ext cx="12557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</p:spPr>
      </p:cxnSp>
      <p:cxnSp>
        <p:nvCxnSpPr>
          <p:cNvPr id="22547" name="AutoShape 22"/>
          <p:cNvCxnSpPr>
            <a:cxnSpLocks noChangeShapeType="1"/>
            <a:stCxn id="22535" idx="3"/>
          </p:cNvCxnSpPr>
          <p:nvPr/>
        </p:nvCxnSpPr>
        <p:spPr bwMode="auto">
          <a:xfrm flipV="1">
            <a:off x="4610100" y="4508501"/>
            <a:ext cx="876300" cy="39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11188" y="254000"/>
            <a:ext cx="1371600" cy="508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>
                <a:solidFill>
                  <a:schemeClr val="tx1"/>
                </a:solidFill>
              </a:rPr>
              <a:t>Χρήστης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11188" y="2059782"/>
            <a:ext cx="1371600" cy="508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>
                <a:solidFill>
                  <a:srgbClr val="663300"/>
                </a:solidFill>
              </a:rPr>
              <a:t>ΛΟΓΙΣΤΗΡΙΟ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11188" y="3598333"/>
            <a:ext cx="1371600" cy="508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 b="0">
                <a:solidFill>
                  <a:srgbClr val="003300"/>
                </a:solidFill>
              </a:rPr>
              <a:t>ΜΑΡΚ</a:t>
            </a:r>
            <a:r>
              <a:rPr lang="el-GR">
                <a:solidFill>
                  <a:srgbClr val="003300"/>
                </a:solidFill>
              </a:rPr>
              <a:t>Ε</a:t>
            </a:r>
            <a:r>
              <a:rPr lang="el-GR" b="0">
                <a:solidFill>
                  <a:srgbClr val="003300"/>
                </a:solidFill>
              </a:rPr>
              <a:t>ΤΙΝΚ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517775" y="254000"/>
            <a:ext cx="1371600" cy="508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>
                <a:solidFill>
                  <a:schemeClr val="tx1"/>
                </a:solidFill>
              </a:rPr>
              <a:t>Λειτουργία</a:t>
            </a:r>
          </a:p>
          <a:p>
            <a:pPr>
              <a:buFontTx/>
              <a:buNone/>
            </a:pPr>
            <a:r>
              <a:rPr lang="el-GR">
                <a:solidFill>
                  <a:schemeClr val="tx1"/>
                </a:solidFill>
              </a:rPr>
              <a:t>Λογική όψη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517775" y="2059782"/>
            <a:ext cx="1371600" cy="508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>
                <a:solidFill>
                  <a:srgbClr val="663300"/>
                </a:solidFill>
              </a:rPr>
              <a:t>Τιμολόγηση/</a:t>
            </a:r>
          </a:p>
          <a:p>
            <a:pPr>
              <a:buFontTx/>
              <a:buNone/>
            </a:pPr>
            <a:r>
              <a:rPr lang="el-GR">
                <a:solidFill>
                  <a:srgbClr val="663300"/>
                </a:solidFill>
              </a:rPr>
              <a:t>Πιστωτικός </a:t>
            </a:r>
          </a:p>
          <a:p>
            <a:pPr>
              <a:buFontTx/>
              <a:buNone/>
            </a:pPr>
            <a:r>
              <a:rPr lang="el-GR">
                <a:solidFill>
                  <a:srgbClr val="663300"/>
                </a:solidFill>
              </a:rPr>
              <a:t>Έλεγχος</a:t>
            </a:r>
            <a:r>
              <a:rPr lang="el-GR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7775" y="3598333"/>
            <a:ext cx="1371600" cy="508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>
                <a:solidFill>
                  <a:srgbClr val="003300"/>
                </a:solidFill>
              </a:rPr>
              <a:t>Προώθηση / </a:t>
            </a:r>
          </a:p>
          <a:p>
            <a:pPr>
              <a:buFontTx/>
              <a:buNone/>
            </a:pPr>
            <a:r>
              <a:rPr lang="el-GR">
                <a:solidFill>
                  <a:srgbClr val="003300"/>
                </a:solidFill>
              </a:rPr>
              <a:t>Δημιουργία</a:t>
            </a:r>
          </a:p>
          <a:p>
            <a:pPr>
              <a:buFontTx/>
              <a:buNone/>
            </a:pPr>
            <a:r>
              <a:rPr lang="el-GR">
                <a:solidFill>
                  <a:srgbClr val="003300"/>
                </a:solidFill>
              </a:rPr>
              <a:t>Νέων προϊόντων</a:t>
            </a:r>
            <a:r>
              <a:rPr lang="el-GR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6477000" y="254000"/>
            <a:ext cx="1371600" cy="508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>
                <a:solidFill>
                  <a:schemeClr val="tx1"/>
                </a:solidFill>
              </a:rPr>
              <a:t>Βάση δεδομένων Χρηστών </a:t>
            </a:r>
          </a:p>
        </p:txBody>
      </p:sp>
      <p:sp>
        <p:nvSpPr>
          <p:cNvPr id="23561" name="AutoShape 10"/>
          <p:cNvSpPr>
            <a:spLocks noChangeArrowheads="1"/>
          </p:cNvSpPr>
          <p:nvPr/>
        </p:nvSpPr>
        <p:spPr bwMode="auto">
          <a:xfrm>
            <a:off x="5715001" y="1778000"/>
            <a:ext cx="3019425" cy="2685521"/>
          </a:xfrm>
          <a:prstGeom prst="flowChartMagneticDisk">
            <a:avLst/>
          </a:prstGeom>
          <a:noFill/>
          <a:ln w="9525">
            <a:solidFill>
              <a:srgbClr val="000099"/>
            </a:solidFill>
            <a:round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l">
              <a:buFontTx/>
              <a:buNone/>
            </a:pPr>
            <a:endParaRPr lang="el-GR" b="0" dirty="0">
              <a:solidFill>
                <a:schemeClr val="tx1"/>
              </a:solidFill>
            </a:endParaRPr>
          </a:p>
          <a:p>
            <a:pPr algn="l">
              <a:buFontTx/>
              <a:buNone/>
            </a:pPr>
            <a:r>
              <a:rPr lang="el-GR" dirty="0">
                <a:solidFill>
                  <a:srgbClr val="000099"/>
                </a:solidFill>
              </a:rPr>
              <a:t>	Πελάτες </a:t>
            </a:r>
          </a:p>
          <a:p>
            <a:pPr algn="l"/>
            <a:r>
              <a:rPr lang="el-GR" dirty="0">
                <a:solidFill>
                  <a:srgbClr val="000099"/>
                </a:solidFill>
              </a:rPr>
              <a:t>λογαριασμοί εισπρακτέοι</a:t>
            </a:r>
          </a:p>
          <a:p>
            <a:pPr algn="l"/>
            <a:r>
              <a:rPr lang="el-GR" dirty="0">
                <a:solidFill>
                  <a:srgbClr val="000099"/>
                </a:solidFill>
              </a:rPr>
              <a:t>δημογραφικά χαρακτηριστικά</a:t>
            </a:r>
            <a:endParaRPr lang="el-GR" dirty="0">
              <a:solidFill>
                <a:srgbClr val="800000"/>
              </a:solidFill>
            </a:endParaRPr>
          </a:p>
          <a:p>
            <a:pPr algn="l">
              <a:buFontTx/>
              <a:buNone/>
            </a:pPr>
            <a:r>
              <a:rPr lang="el-GR" dirty="0">
                <a:solidFill>
                  <a:srgbClr val="800000"/>
                </a:solidFill>
              </a:rPr>
              <a:t>	</a:t>
            </a:r>
            <a:r>
              <a:rPr lang="el-GR" dirty="0">
                <a:solidFill>
                  <a:srgbClr val="000099"/>
                </a:solidFill>
              </a:rPr>
              <a:t>Τιμολόγια</a:t>
            </a:r>
          </a:p>
          <a:p>
            <a:pPr algn="l">
              <a:buFontTx/>
              <a:buNone/>
            </a:pPr>
            <a:r>
              <a:rPr lang="el-GR" dirty="0">
                <a:solidFill>
                  <a:srgbClr val="000099"/>
                </a:solidFill>
              </a:rPr>
              <a:t>	Εισπράξεις μετρητών</a:t>
            </a:r>
            <a:endParaRPr lang="el-GR" dirty="0">
              <a:solidFill>
                <a:srgbClr val="800000"/>
              </a:solidFill>
            </a:endParaRPr>
          </a:p>
          <a:p>
            <a:pPr algn="l">
              <a:buFontTx/>
              <a:buNone/>
            </a:pPr>
            <a:endParaRPr lang="el-GR" dirty="0">
              <a:solidFill>
                <a:srgbClr val="800000"/>
              </a:solidFill>
            </a:endParaRPr>
          </a:p>
        </p:txBody>
      </p:sp>
      <p:cxnSp>
        <p:nvCxnSpPr>
          <p:cNvPr id="23562" name="AutoShape 17"/>
          <p:cNvCxnSpPr>
            <a:cxnSpLocks noChangeShapeType="1"/>
            <a:stCxn id="23556" idx="3"/>
            <a:endCxn id="23559" idx="1"/>
          </p:cNvCxnSpPr>
          <p:nvPr/>
        </p:nvCxnSpPr>
        <p:spPr bwMode="auto">
          <a:xfrm>
            <a:off x="1982789" y="3852333"/>
            <a:ext cx="5349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</p:spPr>
      </p:cxnSp>
      <p:cxnSp>
        <p:nvCxnSpPr>
          <p:cNvPr id="23563" name="AutoShape 18"/>
          <p:cNvCxnSpPr>
            <a:cxnSpLocks noChangeShapeType="1"/>
            <a:stCxn id="23555" idx="3"/>
            <a:endCxn id="23558" idx="1"/>
          </p:cNvCxnSpPr>
          <p:nvPr/>
        </p:nvCxnSpPr>
        <p:spPr bwMode="auto">
          <a:xfrm>
            <a:off x="1982789" y="2313782"/>
            <a:ext cx="5349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</p:spPr>
      </p:cxnSp>
      <p:sp>
        <p:nvSpPr>
          <p:cNvPr id="23564" name="Rectangle 20"/>
          <p:cNvSpPr>
            <a:spLocks noChangeArrowheads="1"/>
          </p:cNvSpPr>
          <p:nvPr/>
        </p:nvSpPr>
        <p:spPr bwMode="auto">
          <a:xfrm>
            <a:off x="4114800" y="254000"/>
            <a:ext cx="1371600" cy="508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>
                <a:solidFill>
                  <a:schemeClr val="tx1"/>
                </a:solidFill>
              </a:rPr>
              <a:t>Πρόγραμμα</a:t>
            </a:r>
          </a:p>
        </p:txBody>
      </p:sp>
      <p:sp>
        <p:nvSpPr>
          <p:cNvPr id="23565" name="AutoShape 21"/>
          <p:cNvSpPr>
            <a:spLocks noChangeArrowheads="1"/>
          </p:cNvSpPr>
          <p:nvPr/>
        </p:nvSpPr>
        <p:spPr bwMode="auto">
          <a:xfrm>
            <a:off x="4267200" y="1905000"/>
            <a:ext cx="914400" cy="2222500"/>
          </a:xfrm>
          <a:prstGeom prst="flowChartProcess">
            <a:avLst/>
          </a:prstGeom>
          <a:noFill/>
          <a:ln w="9525">
            <a:solidFill>
              <a:srgbClr val="6600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>
                <a:solidFill>
                  <a:srgbClr val="660066"/>
                </a:solidFill>
              </a:rPr>
              <a:t>Διαχείριση</a:t>
            </a:r>
          </a:p>
          <a:p>
            <a:pPr>
              <a:buFontTx/>
              <a:buNone/>
            </a:pPr>
            <a:r>
              <a:rPr lang="el-GR">
                <a:solidFill>
                  <a:srgbClr val="660066"/>
                </a:solidFill>
              </a:rPr>
              <a:t>Βάσης</a:t>
            </a:r>
          </a:p>
          <a:p>
            <a:pPr>
              <a:buFontTx/>
              <a:buNone/>
            </a:pPr>
            <a:r>
              <a:rPr lang="el-GR">
                <a:solidFill>
                  <a:srgbClr val="660066"/>
                </a:solidFill>
              </a:rPr>
              <a:t>Δεδομένων</a:t>
            </a:r>
          </a:p>
        </p:txBody>
      </p:sp>
      <p:sp>
        <p:nvSpPr>
          <p:cNvPr id="23566" name="Line 26"/>
          <p:cNvSpPr>
            <a:spLocks noChangeShapeType="1"/>
          </p:cNvSpPr>
          <p:nvPr/>
        </p:nvSpPr>
        <p:spPr bwMode="auto">
          <a:xfrm>
            <a:off x="3810000" y="23495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7" name="Line 27"/>
          <p:cNvSpPr>
            <a:spLocks noChangeShapeType="1"/>
          </p:cNvSpPr>
          <p:nvPr/>
        </p:nvSpPr>
        <p:spPr bwMode="auto">
          <a:xfrm>
            <a:off x="37338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8" name="Line 29"/>
          <p:cNvSpPr>
            <a:spLocks noChangeShapeType="1"/>
          </p:cNvSpPr>
          <p:nvPr/>
        </p:nvSpPr>
        <p:spPr bwMode="auto">
          <a:xfrm>
            <a:off x="5181600" y="31115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1348</TotalTime>
  <Words>851</Words>
  <Application>Microsoft Office PowerPoint</Application>
  <PresentationFormat>Προβολή στην οθόνη (16:10)</PresentationFormat>
  <Paragraphs>225</Paragraphs>
  <Slides>21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Μηχανογραφημένη Λογιστική ΙI</vt:lpstr>
      <vt:lpstr>Διαφάνεια 2</vt:lpstr>
      <vt:lpstr>Άδειες Χρήσης</vt:lpstr>
      <vt:lpstr>Χρηματοδότηση</vt:lpstr>
      <vt:lpstr>Σκοποί  ενότητας</vt:lpstr>
      <vt:lpstr>Ταξινομήσεις &amp; Είδη συστημάτων</vt:lpstr>
      <vt:lpstr>Ταξινομήσεις &amp; Είδη συστημάτων</vt:lpstr>
      <vt:lpstr>Διαφάνεια 8</vt:lpstr>
      <vt:lpstr>Διαφάνεια 9</vt:lpstr>
      <vt:lpstr>Ταξινομήσεις &amp; Είδη συστημάτων</vt:lpstr>
      <vt:lpstr>Ταξινομήσεις &amp; Είδη συστημάτων</vt:lpstr>
      <vt:lpstr>Ταξινομήσεις &amp; Είδη συστημάτων</vt:lpstr>
      <vt:lpstr>Ταξινομήσεις &amp; Είδη συστημάτων</vt:lpstr>
      <vt:lpstr>Τεχνολογική εξέλιξη των Λ.Π.Σ.</vt:lpstr>
      <vt:lpstr>Βιβλιογραφία</vt:lpstr>
      <vt:lpstr>Σημείωμα Αναφοράς</vt:lpstr>
      <vt:lpstr>Σημείωμα Αδειοδότησης</vt:lpstr>
      <vt:lpstr>Διαφάνεια 18</vt:lpstr>
      <vt:lpstr>Διαφάνεια 19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200</cp:revision>
  <dcterms:created xsi:type="dcterms:W3CDTF">2012-09-06T09:03:05Z</dcterms:created>
  <dcterms:modified xsi:type="dcterms:W3CDTF">2015-11-24T20:54:49Z</dcterms:modified>
</cp:coreProperties>
</file>