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306" r:id="rId6"/>
    <p:sldId id="307" r:id="rId7"/>
    <p:sldId id="308" r:id="rId8"/>
    <p:sldId id="309" r:id="rId9"/>
    <p:sldId id="310" r:id="rId10"/>
    <p:sldId id="311" r:id="rId11"/>
    <p:sldId id="290" r:id="rId12"/>
    <p:sldId id="295" r:id="rId13"/>
    <p:sldId id="305" r:id="rId14"/>
    <p:sldId id="292" r:id="rId15"/>
    <p:sldId id="293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1776" y="-5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Χημεία, Ανόργανη</a:t>
            </a:r>
            <a:r>
              <a:rPr lang="el-GR" sz="1000" b="1" baseline="0" dirty="0" smtClean="0">
                <a:solidFill>
                  <a:schemeClr val="bg1"/>
                </a:solidFill>
              </a:rPr>
              <a:t> ποιοτική ανάλυση</a:t>
            </a:r>
            <a:r>
              <a:rPr lang="el-GR" sz="1000" dirty="0" smtClean="0">
                <a:solidFill>
                  <a:schemeClr val="bg1"/>
                </a:solidFill>
              </a:rPr>
              <a:t>, 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com/276/%CE%A4%CE%B6%CE%B9%CF%8C%CE%BB%CE%B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p.gr/%CE%92%CE%99%CE%9F%CE%9B%CE%9F%CE%93%CE%99%CE%91-%CE%A4%CE%9F%CE%9C%CE%9F%CE%A3-%CE%99_p-279715.aspx?LangId=1" TargetMode="External"/><Relationship Id="rId5" Type="http://schemas.openxmlformats.org/officeDocument/2006/relationships/hyperlink" Target="http://www.cup.gr/REECE-JANE-B-_tl-622438.aspx?TableId=163&amp;LangId=1" TargetMode="External"/><Relationship Id="rId4" Type="http://schemas.openxmlformats.org/officeDocument/2006/relationships/hyperlink" Target="http://www.cup.gr/CAMPBELL-NEIL-A-_tl-622435.aspx?TableId=163&amp;LangId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1</a:t>
            </a:r>
            <a:r>
              <a:rPr lang="en-US" sz="2800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Ανόργανη ποιοτική </a:t>
            </a:r>
            <a:r>
              <a:rPr lang="el-GR" sz="2800" b="1" dirty="0" smtClean="0"/>
              <a:t>ανάλυση</a:t>
            </a:r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Αντιδράσεις ανίχνευσης ανιόντων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/>
              <a:t>Αντιδραστήρια καταβύθισης: </a:t>
            </a:r>
            <a:r>
              <a:rPr lang="en-GB" dirty="0" err="1"/>
              <a:t>BaCl</a:t>
            </a:r>
            <a:r>
              <a:rPr lang="el-GR" baseline="-25000" dirty="0"/>
              <a:t>2</a:t>
            </a:r>
            <a:r>
              <a:rPr lang="el-GR" dirty="0"/>
              <a:t>, </a:t>
            </a:r>
            <a:r>
              <a:rPr lang="en-GB" dirty="0" err="1"/>
              <a:t>HCl</a:t>
            </a:r>
            <a:r>
              <a:rPr lang="el-GR" dirty="0"/>
              <a:t>, </a:t>
            </a:r>
            <a:r>
              <a:rPr lang="en-GB" dirty="0" err="1"/>
              <a:t>AgNO</a:t>
            </a:r>
            <a:r>
              <a:rPr lang="el-GR" baseline="-25000" dirty="0"/>
              <a:t>3</a:t>
            </a:r>
            <a:r>
              <a:rPr lang="el-GR" dirty="0"/>
              <a:t> (όλα συγκέντρωσης 0.1</a:t>
            </a:r>
            <a:r>
              <a:rPr lang="en-GB" dirty="0"/>
              <a:t>N</a:t>
            </a:r>
            <a:r>
              <a:rPr lang="el-GR" dirty="0"/>
              <a:t>).</a:t>
            </a:r>
            <a:endParaRPr lang="el-GR" b="1" dirty="0"/>
          </a:p>
          <a:p>
            <a:r>
              <a:rPr lang="el-GR" b="1" dirty="0"/>
              <a:t>Διαλύματα ανιόντων: </a:t>
            </a:r>
            <a:r>
              <a:rPr lang="en-GB" dirty="0"/>
              <a:t>Na</a:t>
            </a:r>
            <a:r>
              <a:rPr lang="el-GR" baseline="-25000" dirty="0"/>
              <a:t>2</a:t>
            </a:r>
            <a:r>
              <a:rPr lang="en-GB" dirty="0"/>
              <a:t>SO</a:t>
            </a:r>
            <a:r>
              <a:rPr lang="el-GR" baseline="-25000" dirty="0"/>
              <a:t>4</a:t>
            </a:r>
            <a:r>
              <a:rPr lang="el-GR" dirty="0"/>
              <a:t>, </a:t>
            </a:r>
            <a:r>
              <a:rPr lang="en-GB" dirty="0"/>
              <a:t>Na</a:t>
            </a:r>
            <a:r>
              <a:rPr lang="el-GR" baseline="-25000" dirty="0"/>
              <a:t>2</a:t>
            </a:r>
            <a:r>
              <a:rPr lang="en-GB" dirty="0"/>
              <a:t>CO</a:t>
            </a:r>
            <a:r>
              <a:rPr lang="el-GR" baseline="-25000" dirty="0"/>
              <a:t>3</a:t>
            </a:r>
            <a:r>
              <a:rPr lang="el-GR" dirty="0"/>
              <a:t>, </a:t>
            </a:r>
            <a:r>
              <a:rPr lang="en-GB" dirty="0" err="1"/>
              <a:t>NaCl</a:t>
            </a:r>
            <a:r>
              <a:rPr lang="el-GR" dirty="0"/>
              <a:t> (όλα συγκέντρωσης 0.1</a:t>
            </a:r>
            <a:r>
              <a:rPr lang="en-GB" dirty="0"/>
              <a:t>N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/>
              <a:t>Αντιδραστήρια-Σκεύη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Δοκιμαστικοί σωλήνες, ορθοστάτες δοκιμαστικών σωλήνων, </a:t>
            </a:r>
            <a:r>
              <a:rPr lang="el-GR" dirty="0" smtClean="0"/>
              <a:t>σιφώνια </a:t>
            </a:r>
            <a:endParaRPr lang="en-US" dirty="0" smtClean="0"/>
          </a:p>
          <a:p>
            <a:r>
              <a:rPr lang="el-GR" b="1" dirty="0" smtClean="0"/>
              <a:t>Εκτέλεση </a:t>
            </a:r>
            <a:r>
              <a:rPr lang="el-GR" b="1" dirty="0"/>
              <a:t>του πειράματος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Σε δοκιμαστικούς σωλήνες βάζουμε διάλυμα του προς ανίχνευση ανιόντος και προσθέτουμε το αντίστοιχο αντιδραστήριο σύμφωνα με τις οδηγίες του πίνακα 2. Σημειώνουμε τυχόν παρατηρήσεις.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104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8952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1.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dirty="0" err="1"/>
              <a:t>Ταμουτσίδη</a:t>
            </a:r>
            <a:r>
              <a:rPr lang="el-GR" sz="1400" dirty="0"/>
              <a:t>, </a:t>
            </a:r>
            <a:r>
              <a:rPr lang="el-GR" sz="1400" i="1" dirty="0"/>
              <a:t>Γεωργική Χημεία</a:t>
            </a:r>
            <a:r>
              <a:rPr lang="el-GR" sz="1400" dirty="0"/>
              <a:t>, έκδοση ίδιου, Β έκδοση, 2008 </a:t>
            </a:r>
          </a:p>
          <a:p>
            <a:pPr marL="0" indent="0">
              <a:buNone/>
            </a:pPr>
            <a:r>
              <a:rPr lang="el-GR" sz="1400" dirty="0"/>
              <a:t>2. Μ. </a:t>
            </a:r>
            <a:r>
              <a:rPr lang="el-GR" sz="1400" dirty="0" err="1"/>
              <a:t>Λάλια</a:t>
            </a:r>
            <a:r>
              <a:rPr lang="el-GR" sz="1400" dirty="0"/>
              <a:t> – </a:t>
            </a:r>
            <a:r>
              <a:rPr lang="el-GR" sz="1400" dirty="0" err="1"/>
              <a:t>Καντούρη</a:t>
            </a:r>
            <a:r>
              <a:rPr lang="el-GR" sz="1400" dirty="0"/>
              <a:t> και Στ. Παπαστεφάνου,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2</a:t>
            </a:r>
            <a:r>
              <a:rPr lang="el-GR" sz="1400" baseline="30000" dirty="0"/>
              <a:t>η</a:t>
            </a:r>
            <a:r>
              <a:rPr lang="el-GR" sz="1400" dirty="0"/>
              <a:t> έκδοση, Εκδόσεις Ζήτη, Θεσσαλονίκη, 2012 </a:t>
            </a:r>
          </a:p>
          <a:p>
            <a:pPr marL="0" indent="0">
              <a:buNone/>
            </a:pPr>
            <a:r>
              <a:rPr lang="el-GR" sz="1400" dirty="0"/>
              <a:t>3. Κ.Δ. Ξένου και </a:t>
            </a:r>
            <a:r>
              <a:rPr lang="el-GR" sz="1400" dirty="0" err="1"/>
              <a:t>Ευγ</a:t>
            </a:r>
            <a:r>
              <a:rPr lang="el-GR" sz="1400" dirty="0"/>
              <a:t>. Ξένου,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Θεσσαλονίκη, 2009 </a:t>
            </a:r>
          </a:p>
          <a:p>
            <a:pPr marL="0" indent="0">
              <a:buNone/>
            </a:pPr>
            <a:r>
              <a:rPr lang="el-GR" sz="1400" dirty="0"/>
              <a:t>4. Ν. </a:t>
            </a:r>
            <a:r>
              <a:rPr lang="el-GR" sz="1400" dirty="0" err="1"/>
              <a:t>Λυδάκη</a:t>
            </a:r>
            <a:r>
              <a:rPr lang="el-GR" sz="1400" dirty="0"/>
              <a:t>-</a:t>
            </a:r>
            <a:r>
              <a:rPr lang="el-GR" sz="1400" dirty="0" err="1"/>
              <a:t>Σημαντήρη</a:t>
            </a:r>
            <a:r>
              <a:rPr lang="el-GR" sz="1400" dirty="0"/>
              <a:t>. </a:t>
            </a:r>
            <a:r>
              <a:rPr lang="el-GR" sz="1400" i="1" dirty="0"/>
              <a:t>Γενική χημεία και ενόργανη ανάλυση</a:t>
            </a:r>
            <a:r>
              <a:rPr lang="el-GR" sz="1400" dirty="0"/>
              <a:t>: Θέματα και εργαστηριακές ασκήσεις. Εκδόσεις </a:t>
            </a:r>
            <a:r>
              <a:rPr lang="el-GR" sz="1400" u="sng" dirty="0" err="1">
                <a:hlinkClick r:id="rId3"/>
              </a:rPr>
              <a:t>Τζιόλα</a:t>
            </a:r>
            <a:r>
              <a:rPr lang="el-GR" sz="1400" dirty="0"/>
              <a:t>, 2009, 408 σελ. </a:t>
            </a:r>
          </a:p>
          <a:p>
            <a:pPr marL="0" indent="0">
              <a:buNone/>
            </a:pPr>
            <a:r>
              <a:rPr lang="el-GR" sz="1400" dirty="0"/>
              <a:t>5. </a:t>
            </a:r>
            <a:r>
              <a:rPr lang="en-GB" sz="1400" dirty="0"/>
              <a:t>G</a:t>
            </a:r>
            <a:r>
              <a:rPr lang="el-GR" sz="1400" dirty="0"/>
              <a:t>. </a:t>
            </a:r>
            <a:r>
              <a:rPr lang="en-GB" sz="1400" dirty="0"/>
              <a:t>Nelson </a:t>
            </a:r>
            <a:r>
              <a:rPr lang="en-GB" sz="1400" dirty="0" err="1"/>
              <a:t>Eby</a:t>
            </a:r>
            <a:r>
              <a:rPr lang="el-GR" sz="1400" dirty="0"/>
              <a:t>, </a:t>
            </a:r>
            <a:r>
              <a:rPr lang="en-GB" sz="1400" i="1" dirty="0"/>
              <a:t>Principles of Environmental Geochemistry</a:t>
            </a:r>
            <a:r>
              <a:rPr lang="el-GR" sz="1400" dirty="0"/>
              <a:t>, 2004, </a:t>
            </a:r>
            <a:r>
              <a:rPr lang="en-GB" sz="1400" dirty="0"/>
              <a:t>Thomson</a:t>
            </a:r>
            <a:r>
              <a:rPr lang="el-GR" sz="1400" dirty="0"/>
              <a:t>, </a:t>
            </a:r>
            <a:r>
              <a:rPr lang="en-GB" sz="1400" dirty="0"/>
              <a:t>Brooks</a:t>
            </a:r>
            <a:r>
              <a:rPr lang="el-GR" sz="1400" dirty="0"/>
              <a:t>/</a:t>
            </a:r>
            <a:r>
              <a:rPr lang="en-GB" sz="1400" dirty="0"/>
              <a:t>Cole</a:t>
            </a:r>
            <a:r>
              <a:rPr lang="el-GR" sz="1400" dirty="0"/>
              <a:t>, μετάφραση Νίκος </a:t>
            </a:r>
            <a:r>
              <a:rPr lang="el-GR" sz="1400" dirty="0" err="1"/>
              <a:t>Λυδάκης</a:t>
            </a:r>
            <a:r>
              <a:rPr lang="el-GR" sz="1400" dirty="0"/>
              <a:t>-</a:t>
            </a:r>
            <a:r>
              <a:rPr lang="el-GR" sz="1400" dirty="0" err="1"/>
              <a:t>Σημαντήρης</a:t>
            </a:r>
            <a:r>
              <a:rPr lang="el-GR" sz="1400" dirty="0"/>
              <a:t>, 2011, Εκδόσεις </a:t>
            </a:r>
            <a:r>
              <a:rPr lang="el-GR" sz="1400" dirty="0" err="1"/>
              <a:t>Κωσταράκη</a:t>
            </a:r>
            <a:r>
              <a:rPr lang="el-GR" sz="1400" dirty="0"/>
              <a:t>. </a:t>
            </a:r>
          </a:p>
          <a:p>
            <a:pPr marL="0" indent="0">
              <a:buNone/>
            </a:pPr>
            <a:r>
              <a:rPr lang="el-GR" sz="1400" dirty="0"/>
              <a:t>6*. J.M. B</a:t>
            </a:r>
            <a:r>
              <a:rPr lang="en-US" sz="1400" dirty="0"/>
              <a:t>erg</a:t>
            </a:r>
            <a:r>
              <a:rPr lang="el-GR" sz="1400" dirty="0"/>
              <a:t>, J.L T</a:t>
            </a:r>
            <a:r>
              <a:rPr lang="en-US" sz="1400" dirty="0" err="1"/>
              <a:t>ymozcko</a:t>
            </a:r>
            <a:r>
              <a:rPr lang="el-GR" sz="1400" dirty="0"/>
              <a:t>, L.S</a:t>
            </a:r>
            <a:r>
              <a:rPr lang="en-US" sz="1400" dirty="0" err="1"/>
              <a:t>ryer</a:t>
            </a:r>
            <a:r>
              <a:rPr lang="el-GR" sz="1400" dirty="0"/>
              <a:t>, </a:t>
            </a:r>
            <a:r>
              <a:rPr lang="el-GR" sz="1400" i="1" dirty="0"/>
              <a:t>Βιοχημεία</a:t>
            </a:r>
            <a:r>
              <a:rPr lang="el-GR" sz="1400" dirty="0"/>
              <a:t>, 5</a:t>
            </a:r>
            <a:r>
              <a:rPr lang="el-GR" sz="1400" baseline="30000" dirty="0"/>
              <a:t>η</a:t>
            </a:r>
            <a:r>
              <a:rPr lang="el-GR" sz="1400" dirty="0"/>
              <a:t> έκδοση, Πανεπιστημιακές Εκδόσεις Κρήτης, Ηράκλειο 2012.  </a:t>
            </a:r>
          </a:p>
          <a:p>
            <a:pPr marL="0" indent="0">
              <a:buNone/>
            </a:pPr>
            <a:r>
              <a:rPr lang="el-GR" sz="1400" dirty="0"/>
              <a:t>7*. </a:t>
            </a:r>
            <a:r>
              <a:rPr lang="el-GR" sz="1400" dirty="0" err="1"/>
              <a:t>Γρ</a:t>
            </a:r>
            <a:r>
              <a:rPr lang="el-GR" sz="1400" dirty="0"/>
              <a:t>. </a:t>
            </a:r>
            <a:r>
              <a:rPr lang="el-GR" sz="1400" dirty="0" err="1"/>
              <a:t>Χ.Διαμαντίδη</a:t>
            </a:r>
            <a:r>
              <a:rPr lang="el-GR" sz="1400" dirty="0"/>
              <a:t>, </a:t>
            </a:r>
            <a:r>
              <a:rPr lang="el-GR" sz="1400" i="1" dirty="0"/>
              <a:t>Εισαγωγή στη Βιοχημεία</a:t>
            </a:r>
            <a:r>
              <a:rPr lang="el-GR" sz="1400" dirty="0"/>
              <a:t>, 3</a:t>
            </a:r>
            <a:r>
              <a:rPr lang="el-GR" sz="1400" baseline="30000" dirty="0"/>
              <a:t>η</a:t>
            </a:r>
            <a:r>
              <a:rPr lang="el-GR" sz="1400" dirty="0"/>
              <a:t> έκδοση, </a:t>
            </a:r>
            <a:r>
              <a:rPr lang="en-US" sz="1400" dirty="0"/>
              <a:t>University Studio Press</a:t>
            </a:r>
            <a:r>
              <a:rPr lang="el-GR" sz="1400" dirty="0"/>
              <a:t>, Θεσσαλονίκη, 2007. </a:t>
            </a:r>
          </a:p>
          <a:p>
            <a:pPr marL="0" indent="0">
              <a:buNone/>
            </a:pPr>
            <a:r>
              <a:rPr lang="el-GR" sz="1400" dirty="0"/>
              <a:t>8*. </a:t>
            </a:r>
            <a:r>
              <a:rPr lang="en-US" sz="1400" dirty="0"/>
              <a:t>J</a:t>
            </a:r>
            <a:r>
              <a:rPr lang="el-GR" sz="1400" dirty="0"/>
              <a:t>. </a:t>
            </a:r>
            <a:r>
              <a:rPr lang="en-US" sz="1400" dirty="0"/>
              <a:t>Clark</a:t>
            </a:r>
            <a:r>
              <a:rPr lang="el-GR" sz="1400" dirty="0"/>
              <a:t>, </a:t>
            </a:r>
            <a:r>
              <a:rPr lang="en-US" sz="1400" dirty="0"/>
              <a:t>R</a:t>
            </a:r>
            <a:r>
              <a:rPr lang="el-GR" sz="1400" dirty="0"/>
              <a:t>. </a:t>
            </a:r>
            <a:r>
              <a:rPr lang="en-US" sz="1400" dirty="0"/>
              <a:t>Switzer</a:t>
            </a:r>
            <a:r>
              <a:rPr lang="el-GR" sz="1400" dirty="0"/>
              <a:t>. </a:t>
            </a:r>
            <a:r>
              <a:rPr lang="el-GR" sz="1400" i="1" dirty="0"/>
              <a:t>Πειραματική Βιοχημεία</a:t>
            </a:r>
            <a:r>
              <a:rPr lang="el-GR" sz="1400" dirty="0"/>
              <a:t>. 2</a:t>
            </a:r>
            <a:r>
              <a:rPr lang="el-GR" sz="1400" baseline="30000" dirty="0"/>
              <a:t>η</a:t>
            </a:r>
            <a:r>
              <a:rPr lang="el-GR" sz="1400" dirty="0"/>
              <a:t> έκδοση. Πανεπιστημιακές Εκδόσεις Κρήτης, Ηράκλειο 2000. </a:t>
            </a:r>
          </a:p>
          <a:p>
            <a:pPr marL="0" indent="0">
              <a:buNone/>
            </a:pPr>
            <a:r>
              <a:rPr lang="en-GB" sz="1400" dirty="0"/>
              <a:t>9* </a:t>
            </a:r>
            <a:r>
              <a:rPr lang="en-GB" sz="1400" dirty="0">
                <a:hlinkClick r:id="rId4"/>
              </a:rPr>
              <a:t>Campbell Neil A.</a:t>
            </a:r>
            <a:r>
              <a:rPr lang="en-GB" sz="1400" dirty="0"/>
              <a:t>, Jane B. </a:t>
            </a:r>
            <a:r>
              <a:rPr lang="en-GB" sz="1400" dirty="0">
                <a:hlinkClick r:id="rId5"/>
              </a:rPr>
              <a:t>Reece</a:t>
            </a:r>
            <a:r>
              <a:rPr lang="el-GR" sz="1400" dirty="0">
                <a:hlinkClick r:id="rId5"/>
              </a:rPr>
              <a:t>.</a:t>
            </a:r>
            <a:r>
              <a:rPr lang="el-GR" sz="1400" dirty="0"/>
              <a:t> </a:t>
            </a:r>
            <a:r>
              <a:rPr lang="el-GR" sz="1400" i="1" dirty="0">
                <a:hlinkClick r:id="rId6"/>
              </a:rPr>
              <a:t>Βιολογία</a:t>
            </a:r>
            <a:r>
              <a:rPr lang="el-GR" sz="1400" dirty="0">
                <a:hlinkClick r:id="rId6"/>
              </a:rPr>
              <a:t>, τόμος Ι.</a:t>
            </a:r>
            <a:r>
              <a:rPr lang="el-GR" sz="1400" dirty="0"/>
              <a:t> </a:t>
            </a:r>
            <a:r>
              <a:rPr lang="el-GR" sz="1400" i="1" dirty="0"/>
              <a:t>Η χημεία της ζωής</a:t>
            </a:r>
            <a:r>
              <a:rPr lang="el-GR" sz="1400" dirty="0"/>
              <a:t> - Το κύτταρο, Γενετική. Πανεπιστημιακές Εκδόσεις Κρήτης, Ηράκλειο 2012.  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Ανόργανη ποιοτική ανάλυση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1</a:t>
            </a:r>
            <a:r>
              <a:rPr lang="en-US" sz="2800" b="1" smtClean="0"/>
              <a:t>2</a:t>
            </a:r>
            <a:r>
              <a:rPr lang="el-GR" sz="2800" b="1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Ανόργανη ποιοτική </a:t>
            </a:r>
            <a:r>
              <a:rPr lang="el-GR" sz="2800" b="1" dirty="0" smtClean="0"/>
              <a:t>ανάλυση</a:t>
            </a:r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Αναλυτική Χημεία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47632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Η Αναλυτική Χημεία είναι ο κλάδος της Χημείας που ασχολείται με τον διαχωρισμό, την ταυτοποίηση και τον προσδιορισμό των σχετικών ποσοτήτων των συστατικών ενός χημικού συστήματος. Η Αναλυτική Χημεία διακρίνεται στη ποιοτική και στη ποσοτική ανάλυση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b="1" dirty="0"/>
              <a:t>Η ποιοτική ανάλυση</a:t>
            </a:r>
            <a:r>
              <a:rPr lang="el-GR" dirty="0"/>
              <a:t> είναι ο κλάδος της Αναλυτικής Χημείας που έχει ως αντικείμενο έρευνας την ταυτοποίηση των στοιχείων, ιόντων ή ενώσεων από τα οποία αποτελείται ένα δείγμα ύλης.</a:t>
            </a:r>
          </a:p>
          <a:p>
            <a:r>
              <a:rPr lang="el-GR" dirty="0"/>
              <a:t>Η ποσοτική ανάλυση είναι ο κλάδος της Αναλυτικής Χημείας που έχει ως αντικείμενο έρευνας τον ποσοτικό προσδιορισμό ενός ή περισσοτέρων συστατικών του δείγματος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262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Θεωρητικές βάσεις της ποιοτικής ανάλυσης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Όλες σχεδόν οι δοκιμές της ποιοτικής ανάλυσης βασίζονται σε αντιδράσεις μεταξύ ιόντων σε υδατικά διαλύματα. </a:t>
            </a:r>
            <a:endParaRPr lang="en-US" dirty="0" smtClean="0"/>
          </a:p>
          <a:p>
            <a:r>
              <a:rPr lang="el-GR" dirty="0" smtClean="0"/>
              <a:t>Συνήθως </a:t>
            </a:r>
            <a:r>
              <a:rPr lang="el-GR" dirty="0"/>
              <a:t>επιτελούνται κάποιες προκαταρκτικές διεργασίες για τον</a:t>
            </a:r>
            <a:r>
              <a:rPr lang="el-GR" b="1" dirty="0"/>
              <a:t> διαχωρισμό</a:t>
            </a:r>
            <a:r>
              <a:rPr lang="el-GR" dirty="0"/>
              <a:t> του ανιχνευόμενου συστατικού από τα υπόλοιπα, τα οποία μπορεί να δρουν παρεμποδιστικά κατά την πορεία της ανάλυσης. </a:t>
            </a:r>
            <a:endParaRPr lang="en-US" dirty="0" smtClean="0"/>
          </a:p>
          <a:p>
            <a:r>
              <a:rPr lang="el-GR" dirty="0" smtClean="0"/>
              <a:t>Στην </a:t>
            </a:r>
            <a:r>
              <a:rPr lang="el-GR" dirty="0"/>
              <a:t>ποιοτική ανάλυση είναι ανεκτή μια μικρή απώλεια του ανιχνευόμενου συστατικού κατά τους διαχωρισμούς μόνο εάν η απομένουσα ποσότητα είναι επαρκής για την τελική αντίδραση ανίχνευσης.</a:t>
            </a:r>
          </a:p>
          <a:p>
            <a:r>
              <a:rPr lang="el-GR" dirty="0"/>
              <a:t>Η αντίδραση πάνω στην οποία βασίζεται μια δοκιμή ανίχνευσης κάποιου ιόντος μπορεί να είναι αμφίδρομη ή ακόμη να συνίσταται από πολλές αντιδράσεις που λαμβάνουν χώρα ταυτόχρονα και παρέχουν πλήθος προϊόντων.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103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Αντιδράσεις ανίχνευσης ιόντων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αντιδράσεις ανίχνευσης κατιόντων και ανιόντων που θα μελετηθούν εδώ αποτελούν τμήμα της ανόργανης ποιοτικής ανάλυσης</a:t>
            </a:r>
            <a:r>
              <a:rPr lang="el-GR" b="1" dirty="0"/>
              <a:t> με </a:t>
            </a:r>
            <a:r>
              <a:rPr lang="el-GR" b="1" dirty="0" err="1"/>
              <a:t>υγροχημική</a:t>
            </a:r>
            <a:r>
              <a:rPr lang="el-GR" b="1" dirty="0"/>
              <a:t> οδό.</a:t>
            </a:r>
            <a:r>
              <a:rPr lang="el-GR" dirty="0"/>
              <a:t> Οι βασικές τεχνικές της </a:t>
            </a:r>
            <a:r>
              <a:rPr lang="el-GR" dirty="0" err="1"/>
              <a:t>υγροχημικής</a:t>
            </a:r>
            <a:r>
              <a:rPr lang="el-GR" dirty="0"/>
              <a:t> οδού είναι η δημιουργία χαρακτηριστικών ιζημάτων με προσθήκη αντιδραστηρίων ή η παραγωγή (έκλυση) χαρακτηριστικών αερίων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226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Πειραματικό μέρος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Αντιδράσεις ανίχνευσης κατιόντων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896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Αντιδράσεις ανίχνευσης κατιόντων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/>
              <a:t>Αντιδραστήριο καταβύθισης: </a:t>
            </a:r>
            <a:r>
              <a:rPr lang="en-GB" dirty="0" err="1"/>
              <a:t>NaOH</a:t>
            </a:r>
            <a:r>
              <a:rPr lang="el-GR" dirty="0"/>
              <a:t>, 0.1 </a:t>
            </a:r>
            <a:r>
              <a:rPr lang="en-GB" dirty="0"/>
              <a:t>N</a:t>
            </a:r>
            <a:r>
              <a:rPr lang="el-GR" dirty="0"/>
              <a:t>.</a:t>
            </a:r>
            <a:endParaRPr lang="el-GR" b="1" dirty="0"/>
          </a:p>
          <a:p>
            <a:r>
              <a:rPr lang="el-GR" b="1" dirty="0"/>
              <a:t>Διαλύματα κατιόντων: </a:t>
            </a:r>
            <a:r>
              <a:rPr lang="en-GB" dirty="0"/>
              <a:t>Ca</a:t>
            </a:r>
            <a:r>
              <a:rPr lang="el-GR" dirty="0"/>
              <a:t>(</a:t>
            </a:r>
            <a:r>
              <a:rPr lang="en-GB" dirty="0"/>
              <a:t>NO</a:t>
            </a:r>
            <a:r>
              <a:rPr lang="el-GR" baseline="-25000" dirty="0"/>
              <a:t>3</a:t>
            </a:r>
            <a:r>
              <a:rPr lang="el-GR" dirty="0"/>
              <a:t>)</a:t>
            </a:r>
            <a:r>
              <a:rPr lang="el-GR" baseline="-25000" dirty="0"/>
              <a:t>2</a:t>
            </a:r>
            <a:r>
              <a:rPr lang="el-GR" dirty="0"/>
              <a:t>, </a:t>
            </a:r>
            <a:r>
              <a:rPr lang="en-GB" dirty="0" err="1"/>
              <a:t>FeSO</a:t>
            </a:r>
            <a:r>
              <a:rPr lang="el-GR" baseline="-25000" dirty="0"/>
              <a:t>4</a:t>
            </a:r>
            <a:r>
              <a:rPr lang="el-GR" dirty="0"/>
              <a:t>, </a:t>
            </a:r>
            <a:r>
              <a:rPr lang="en-GB" dirty="0" err="1"/>
              <a:t>FeCl</a:t>
            </a:r>
            <a:r>
              <a:rPr lang="el-GR" baseline="-25000" dirty="0"/>
              <a:t>3</a:t>
            </a:r>
            <a:r>
              <a:rPr lang="el-GR" dirty="0"/>
              <a:t>, </a:t>
            </a:r>
            <a:r>
              <a:rPr lang="en-GB" dirty="0" err="1"/>
              <a:t>CuSO</a:t>
            </a:r>
            <a:r>
              <a:rPr lang="el-GR" baseline="-25000" dirty="0"/>
              <a:t>4</a:t>
            </a:r>
            <a:r>
              <a:rPr lang="el-GR" dirty="0"/>
              <a:t>  (όλα συγκέντρωσης 0.1</a:t>
            </a:r>
            <a:r>
              <a:rPr lang="en-GB" dirty="0"/>
              <a:t>N</a:t>
            </a:r>
            <a:r>
              <a:rPr lang="el-GR" dirty="0"/>
              <a:t>).</a:t>
            </a:r>
            <a:endParaRPr lang="el-GR" b="1" dirty="0"/>
          </a:p>
          <a:p>
            <a:r>
              <a:rPr lang="el-GR" b="1" dirty="0"/>
              <a:t>Αντιδραστήρια-Σκεύη</a:t>
            </a:r>
          </a:p>
          <a:p>
            <a:pPr marL="0" indent="0">
              <a:buNone/>
            </a:pPr>
            <a:r>
              <a:rPr lang="el-GR" dirty="0" smtClean="0"/>
              <a:t>Δοκιμαστικοί </a:t>
            </a:r>
            <a:r>
              <a:rPr lang="el-GR" dirty="0"/>
              <a:t>σωλήνες, ορθοστάτες δοκιμαστικών σωλήνων, σιφώνια </a:t>
            </a:r>
          </a:p>
          <a:p>
            <a:r>
              <a:rPr lang="el-GR" b="1" dirty="0"/>
              <a:t>Εκτέλεση του πειράματος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Σε </a:t>
            </a:r>
            <a:r>
              <a:rPr lang="el-GR" dirty="0"/>
              <a:t>δοκιμαστικούς σωλήνες βάζουμε 2 ml διαλύματος κατιόντος. Προσθέτουμε το αντιδραστήριο καταβύθισης. Αναδεύουμε το μίγμα και σημειώνουμε τυχόν παρατηρήσεις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08151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1347</TotalTime>
  <Words>912</Words>
  <Application>Microsoft Office PowerPoint</Application>
  <PresentationFormat>Προβολή στην οθόνη (16:10)</PresentationFormat>
  <Paragraphs>98</Paragraphs>
  <Slides>16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Αναλυτική Χημεία</vt:lpstr>
      <vt:lpstr>Θεωρητικές βάσεις της ποιοτικής ανάλυσης</vt:lpstr>
      <vt:lpstr>Αντιδράσεις ανίχνευσης ιόντων</vt:lpstr>
      <vt:lpstr>Πειραματικό μέρος</vt:lpstr>
      <vt:lpstr>Αντιδράσεις ανίχνευσης κατιόντων</vt:lpstr>
      <vt:lpstr>Αντιδράσεις ανίχνευσης ανιόντων 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181</cp:revision>
  <dcterms:created xsi:type="dcterms:W3CDTF">2012-09-06T09:03:05Z</dcterms:created>
  <dcterms:modified xsi:type="dcterms:W3CDTF">2015-11-22T17:59:16Z</dcterms:modified>
</cp:coreProperties>
</file>