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323"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1" r:id="rId25"/>
    <p:sldId id="322" r:id="rId26"/>
    <p:sldId id="324"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Νοικοκυριά</a:t>
            </a:r>
            <a:endParaRPr lang="en-US" sz="36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Νοικοκυριά</a:t>
            </a:r>
            <a:endParaRPr lang="en-US" dirty="0"/>
          </a:p>
        </p:txBody>
      </p:sp>
      <p:sp>
        <p:nvSpPr>
          <p:cNvPr id="7" name="6 - Θέση περιεχομένου"/>
          <p:cNvSpPr>
            <a:spLocks noGrp="1"/>
          </p:cNvSpPr>
          <p:nvPr>
            <p:ph idx="1"/>
          </p:nvPr>
        </p:nvSpPr>
        <p:spPr/>
        <p:txBody>
          <a:bodyPr>
            <a:normAutofit/>
          </a:bodyPr>
          <a:lstStyle/>
          <a:p>
            <a:pPr marL="0" indent="0">
              <a:lnSpc>
                <a:spcPct val="80000"/>
              </a:lnSpc>
              <a:buNone/>
            </a:pPr>
            <a:r>
              <a:rPr lang="el-GR" sz="2600" b="1" dirty="0" smtClean="0"/>
              <a:t>Ο τομέας των νοικοκυριών περιλαμβάνει τις ακόλουθες θεσμικές μονάδες:</a:t>
            </a:r>
            <a:endParaRPr lang="en-US" sz="2600" b="1" dirty="0" smtClean="0"/>
          </a:p>
          <a:p>
            <a:pPr marL="0" indent="0" algn="just">
              <a:lnSpc>
                <a:spcPct val="80000"/>
              </a:lnSpc>
              <a:buNone/>
            </a:pPr>
            <a:r>
              <a:rPr lang="el-GR" sz="2800" dirty="0" smtClean="0"/>
              <a:t>- </a:t>
            </a:r>
            <a:r>
              <a:rPr lang="el-GR" sz="2400" dirty="0" smtClean="0"/>
              <a:t>Φυσικά πρόσωπα ή ομάδες προσώπων των οποίων η κύρια λειτουργία είναι η κατανάλωση και τα οποία παράγουν αγαθά και μη χρηματοοικονομικές υπηρεσίες για αποκλειστική ατομική τους τελική χρήση. Σημειωτέον ότι μόνο δύο κατηγορίες παραγομένων υπηρεσιών για </a:t>
            </a:r>
            <a:r>
              <a:rPr lang="el-GR" sz="2400" dirty="0" err="1" smtClean="0"/>
              <a:t>αυτοχρησιμοποίηση</a:t>
            </a:r>
            <a:r>
              <a:rPr lang="el-GR" sz="2400" dirty="0" smtClean="0"/>
              <a:t> περιλαμβάνονται στο συστημάτων λογαριασμών: οι υπηρεσίες ιδιοκατοίκησης και οι υπηρεσίες των επ' αμοιβή οικιακών βοηθών.</a:t>
            </a:r>
            <a:endParaRPr lang="en-US" sz="2400" dirty="0" smtClean="0"/>
          </a:p>
          <a:p>
            <a:pPr marL="0" indent="0">
              <a:lnSpc>
                <a:spcPct val="80000"/>
              </a:lnSpc>
              <a:buNone/>
            </a:pPr>
            <a:endParaRPr lang="en-US" sz="26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Νοικοκυριά</a:t>
            </a:r>
          </a:p>
        </p:txBody>
      </p:sp>
      <p:sp>
        <p:nvSpPr>
          <p:cNvPr id="5" name="4 - Θέση περιεχομένου"/>
          <p:cNvSpPr>
            <a:spLocks noGrp="1"/>
          </p:cNvSpPr>
          <p:nvPr>
            <p:ph idx="1"/>
          </p:nvPr>
        </p:nvSpPr>
        <p:spPr/>
        <p:txBody>
          <a:bodyPr>
            <a:noAutofit/>
          </a:bodyPr>
          <a:lstStyle/>
          <a:p>
            <a:pPr marL="0" indent="0" algn="just">
              <a:buNone/>
            </a:pPr>
            <a:r>
              <a:rPr lang="el-GR" sz="2600" b="1" dirty="0" smtClean="0"/>
              <a:t>Ο τομέας των νοικοκυριών περιλαμβάνει τις ακόλουθες θεσμικές μονάδες:</a:t>
            </a:r>
            <a:endParaRPr lang="en-US" sz="2600" b="1" dirty="0" smtClean="0"/>
          </a:p>
          <a:p>
            <a:pPr algn="just">
              <a:lnSpc>
                <a:spcPct val="80000"/>
              </a:lnSpc>
            </a:pPr>
            <a:r>
              <a:rPr lang="el-GR" sz="2400" dirty="0" smtClean="0"/>
              <a:t>- Ατομικές επιχειρήσεις και προσωπικές εταιρείες χωρίς ανεξάρτητη νομική οντότητα εκτός από εκείνες που λογίζονται ως οιονεί εταιρείες  που παράγουν για την αγορά.</a:t>
            </a:r>
          </a:p>
          <a:p>
            <a:pPr algn="just">
              <a:lnSpc>
                <a:spcPct val="80000"/>
              </a:lnSpc>
            </a:pPr>
            <a:r>
              <a:rPr lang="el-GR" sz="2400" dirty="0" smtClean="0"/>
              <a:t>- Μη κερδοσκοπικά ιδρύματα που εξυπηρετούν τα νοικοκυριά, που δεν έχουν ανεξάρτητη  νομική ύπαρξη ή έχουν μεν αλλά δεν είναι ιδιαίτερα σημαντική.</a:t>
            </a:r>
          </a:p>
          <a:p>
            <a:pPr marL="0" indent="0" algn="just">
              <a:buNone/>
            </a:pPr>
            <a:endParaRPr lang="en-US" sz="2600" b="1" dirty="0" smtClean="0"/>
          </a:p>
          <a:p>
            <a:pPr marL="0" indent="0" algn="just">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Νοικοκυριά</a:t>
            </a:r>
            <a:endParaRPr lang="en-US" sz="4000" dirty="0"/>
          </a:p>
        </p:txBody>
      </p:sp>
      <p:sp>
        <p:nvSpPr>
          <p:cNvPr id="6" name="5 - Θέση περιεχομένου"/>
          <p:cNvSpPr>
            <a:spLocks noGrp="1"/>
          </p:cNvSpPr>
          <p:nvPr>
            <p:ph idx="1"/>
          </p:nvPr>
        </p:nvSpPr>
        <p:spPr/>
        <p:txBody>
          <a:bodyPr>
            <a:normAutofit fontScale="92500" lnSpcReduction="20000"/>
          </a:bodyPr>
          <a:lstStyle/>
          <a:p>
            <a:pPr marL="0" indent="0">
              <a:lnSpc>
                <a:spcPct val="80000"/>
              </a:lnSpc>
              <a:buNone/>
            </a:pPr>
            <a:r>
              <a:rPr lang="el-GR" sz="2800" b="1" dirty="0" smtClean="0"/>
              <a:t>Ο τομέας των νοικοκυριών υποδιαιρείται στους παρακάτω 6 υποτομείς:</a:t>
            </a:r>
            <a:endParaRPr lang="en-US" sz="2800" b="1" dirty="0" smtClean="0"/>
          </a:p>
          <a:p>
            <a:pPr marL="609600" indent="-609600">
              <a:buFontTx/>
              <a:buAutoNum type="arabicPeriod"/>
            </a:pPr>
            <a:r>
              <a:rPr lang="el-GR" sz="2600" dirty="0" smtClean="0"/>
              <a:t>Εργοδότες, περιλαμβανομένων και των εργαζομένων για ίδιο λογαριασμό.</a:t>
            </a:r>
          </a:p>
          <a:p>
            <a:pPr marL="609600" indent="-609600">
              <a:buFontTx/>
              <a:buAutoNum type="arabicPeriod"/>
            </a:pPr>
            <a:r>
              <a:rPr lang="el-GR" sz="2600" dirty="0" smtClean="0"/>
              <a:t>Μισθωτοί.</a:t>
            </a:r>
          </a:p>
          <a:p>
            <a:pPr marL="609600" indent="-609600">
              <a:buFontTx/>
              <a:buAutoNum type="arabicPeriod"/>
            </a:pPr>
            <a:r>
              <a:rPr lang="el-GR" sz="2600" dirty="0" smtClean="0"/>
              <a:t>Εισοδηματίες από περιουσιακά στοιχεία.</a:t>
            </a:r>
          </a:p>
          <a:p>
            <a:pPr marL="609600" indent="-609600">
              <a:buFontTx/>
              <a:buAutoNum type="arabicPeriod"/>
            </a:pPr>
            <a:r>
              <a:rPr lang="el-GR" sz="2600" dirty="0" smtClean="0"/>
              <a:t>Συνταξιούχοι.</a:t>
            </a:r>
          </a:p>
          <a:p>
            <a:pPr marL="609600" indent="-609600">
              <a:buFontTx/>
              <a:buAutoNum type="arabicPeriod"/>
            </a:pPr>
            <a:r>
              <a:rPr lang="el-GR" sz="2600" dirty="0" smtClean="0"/>
              <a:t>Οι εισπράττοντες άλλα μεταβιβαστικά εισοδήματα.</a:t>
            </a:r>
          </a:p>
          <a:p>
            <a:pPr marL="609600" indent="-609600">
              <a:buFontTx/>
              <a:buAutoNum type="arabicPeriod"/>
            </a:pPr>
            <a:r>
              <a:rPr lang="el-GR" sz="2600" dirty="0" smtClean="0"/>
              <a:t>Λοιπά νοικοκυριά.</a:t>
            </a:r>
          </a:p>
          <a:p>
            <a:pPr marL="0" indent="0">
              <a:lnSpc>
                <a:spcPct val="80000"/>
              </a:lnSpc>
              <a:buNone/>
            </a:pPr>
            <a:endParaRPr lang="en-US" sz="2800" b="1"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Νοικοκυριά</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marL="0" indent="0" algn="just">
              <a:lnSpc>
                <a:spcPct val="80000"/>
              </a:lnSpc>
              <a:buNone/>
            </a:pPr>
            <a:r>
              <a:rPr lang="el-GR" sz="2800" b="1" dirty="0" smtClean="0"/>
              <a:t>Μη Κερδοσκοπικά Ιδρύματα που Εξυπηρετούν τα Νοικοκυριά (ΜΚΙΕΝ)</a:t>
            </a:r>
            <a:endParaRPr lang="en-US" sz="2800" b="1" dirty="0" smtClean="0"/>
          </a:p>
          <a:p>
            <a:pPr algn="just">
              <a:lnSpc>
                <a:spcPct val="80000"/>
              </a:lnSpc>
            </a:pPr>
            <a:r>
              <a:rPr lang="el-GR" sz="2400" dirty="0" smtClean="0"/>
              <a:t>Ο τομέας αυτός καλύπτει μη κερδοσκοπικά ιδρύματα τα οποία είναι ξεχωριστά νομικά πρόσωπα, που εξυπηρετούν τα νοικοκυριά και τα οποία είναι ιδιωτικοί παραγωγοί μη παράγοντες για την αγορά.</a:t>
            </a:r>
          </a:p>
          <a:p>
            <a:pPr algn="just">
              <a:lnSpc>
                <a:spcPct val="80000"/>
              </a:lnSpc>
            </a:pPr>
            <a:r>
              <a:rPr lang="el-GR" sz="2400" dirty="0" smtClean="0"/>
              <a:t>Οι κύριοι πόροι τους προέρχονται, εκτός από κατά καιρούς πωλήσεις, από προαιρετικές εισφορές σε χρήμα ή σε είδος από νοικοκυριά υπό την ιδιότητά τους ως καταναλωτών, από πληρωμές προς αυτά από την κυβέρνηση και από εισόδημα περιουσίας.</a:t>
            </a:r>
            <a:endParaRPr lang="en-US" sz="2400" dirty="0" smtClean="0"/>
          </a:p>
          <a:p>
            <a:pPr marL="0" indent="0" algn="just">
              <a:lnSpc>
                <a:spcPct val="80000"/>
              </a:lnSpc>
              <a:buNone/>
            </a:pPr>
            <a:endParaRPr lang="en-US" sz="2800" b="1" dirty="0" smtClean="0"/>
          </a:p>
          <a:p>
            <a:pPr marL="0" indent="0" algn="just">
              <a:lnSpc>
                <a:spcPct val="80000"/>
              </a:lnSpc>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Νοικοκυριά</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marL="0" indent="0" algn="just">
              <a:lnSpc>
                <a:spcPct val="80000"/>
              </a:lnSpc>
              <a:buNone/>
            </a:pPr>
            <a:r>
              <a:rPr lang="el-GR" sz="2800" b="1" dirty="0" smtClean="0"/>
              <a:t>Μη Κερδοσκοπικά Ιδρύματα που Εξυπηρετούν τα Νοικοκυριά (ΜΚΙΕΝ)</a:t>
            </a:r>
            <a:endParaRPr lang="en-US" sz="2800" b="1" dirty="0" smtClean="0"/>
          </a:p>
          <a:p>
            <a:pPr marL="0" indent="0" algn="just">
              <a:lnSpc>
                <a:spcPct val="80000"/>
              </a:lnSpc>
            </a:pPr>
            <a:r>
              <a:rPr lang="el-GR" sz="2400" dirty="0" smtClean="0"/>
              <a:t>Οι κύριες κατηγορίες μη κερδοσκοπικών ιδρυμάτων που παρέχουν στα νοικοκυριά αγαθά και υπηρεσίες που δεν προορίζονται για την αγορά είναι οι ακόλουθες:</a:t>
            </a:r>
          </a:p>
          <a:p>
            <a:pPr marL="0" indent="0" algn="just">
              <a:lnSpc>
                <a:spcPct val="80000"/>
              </a:lnSpc>
              <a:buNone/>
            </a:pPr>
            <a:r>
              <a:rPr lang="el-GR" sz="2400" dirty="0" smtClean="0"/>
              <a:t>        1) Συνδικαλιστικές οργανώσεις, ενώσεις καταναλωτών, πολιτικά κόμματα, εκκλησίες ή θρησκευτικές οργανώσεις, κοινωνικές, πολιτιστικές, αθλητικές και ψυχαγωγικές οργανώσεις, επαγγελματικές και επιστημονικές εταιρείες.</a:t>
            </a:r>
          </a:p>
          <a:p>
            <a:pPr marL="0" indent="0" algn="just">
              <a:lnSpc>
                <a:spcPct val="80000"/>
              </a:lnSpc>
              <a:buNone/>
            </a:pPr>
            <a:r>
              <a:rPr lang="el-GR" sz="2400" dirty="0" smtClean="0"/>
              <a:t>        2) Φιλανθρωπικές οργανώσεις που χρηματοδοτούνται με εκούσιες μεταβιβάσεις σε χρήμα ή είδος από άλλες θεσμικές μονάδες.</a:t>
            </a:r>
          </a:p>
          <a:p>
            <a:pPr marL="0" indent="0" algn="just">
              <a:lnSpc>
                <a:spcPct val="80000"/>
              </a:lnSpc>
              <a:buNone/>
            </a:pPr>
            <a:endParaRPr lang="el-GR"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Νοικοκυριά</a:t>
            </a:r>
            <a:endParaRPr lang="el-GR" sz="4000" dirty="0"/>
          </a:p>
        </p:txBody>
      </p:sp>
      <p:sp>
        <p:nvSpPr>
          <p:cNvPr id="3" name="Content Placeholder 2"/>
          <p:cNvSpPr>
            <a:spLocks noGrp="1"/>
          </p:cNvSpPr>
          <p:nvPr>
            <p:ph idx="1"/>
          </p:nvPr>
        </p:nvSpPr>
        <p:spPr>
          <a:xfrm>
            <a:off x="467544" y="1201316"/>
            <a:ext cx="8229600" cy="3771636"/>
          </a:xfrm>
        </p:spPr>
        <p:txBody>
          <a:bodyPr>
            <a:noAutofit/>
          </a:bodyPr>
          <a:lstStyle/>
          <a:p>
            <a:pPr algn="just">
              <a:buNone/>
            </a:pPr>
            <a:r>
              <a:rPr lang="el-GR" sz="2800" b="1" dirty="0" smtClean="0"/>
              <a:t>Υπόλοιπος Κόσμος</a:t>
            </a:r>
            <a:endParaRPr lang="en-US" sz="2800" b="1" dirty="0" smtClean="0"/>
          </a:p>
          <a:p>
            <a:pPr marL="0" indent="0" algn="just">
              <a:lnSpc>
                <a:spcPct val="80000"/>
              </a:lnSpc>
              <a:buNone/>
            </a:pPr>
            <a:r>
              <a:rPr lang="el-GR" sz="2400" dirty="0" smtClean="0"/>
              <a:t>Ο τομέας συγκροτείται από μία ομαδοποίηση μονάδων χωρίς χαρακτηριστικές λειτουργίες και πόρους και αποτελείται από μονάδες μη μόνιμης εγκατάστασης στην έκταση που συναλλάσσονται με μονάδες μόνιμης εγκατάστασης, ή έχουν άλλους οικονομικούς δεσμούς με μονάδες μόνιμης εγκατάστασης. Οι λογαριασμοί που τηρούνται γι' αυτόν τον τομέα παρέχουν μια γενική εικόνα των οικονομικών σχέσεων που συνδέουν την εθνική οικονομία με τον υπόλοιπο κόσμο.</a:t>
            </a:r>
            <a:endParaRPr lang="en-US" sz="2400" dirty="0" smtClean="0"/>
          </a:p>
          <a:p>
            <a:pPr algn="just">
              <a:buNone/>
            </a:pPr>
            <a:endParaRPr lang="en-GB"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7260"/>
            <a:ext cx="8229600" cy="3771636"/>
          </a:xfrm>
        </p:spPr>
        <p:txBody>
          <a:bodyPr>
            <a:noAutofit/>
          </a:bodyPr>
          <a:lstStyle/>
          <a:p>
            <a:pPr algn="just">
              <a:lnSpc>
                <a:spcPct val="70000"/>
              </a:lnSpc>
              <a:buNone/>
            </a:pPr>
            <a:r>
              <a:rPr lang="el-GR" sz="2800" b="1" dirty="0" smtClean="0"/>
              <a:t>Υπόλοιπος Κόσμος</a:t>
            </a:r>
            <a:endParaRPr lang="en-US" sz="2800" b="1" dirty="0" smtClean="0"/>
          </a:p>
          <a:p>
            <a:pPr marL="0" indent="0" algn="just">
              <a:lnSpc>
                <a:spcPct val="80000"/>
              </a:lnSpc>
              <a:buNone/>
            </a:pPr>
            <a:r>
              <a:rPr lang="el-GR" sz="2400" dirty="0" smtClean="0"/>
              <a:t>Ο υπόλοιπος κόσμος δεν είναι ένας τομέας για τον οποίο πρέπει να τηρηθεί μία πλήρης σειρά λογαριασμών, αν και συχνά είναι σκόπιμο να γίνεται περιγραφή του υπόλοιπου κόσμου σαν να επρόκειτο για ένα τομέα. θεσμικών μονάδων μόνιμης εγκατάστασης, οι οποίες έχουν παρόμοια οικονομική συμπεριφορά, αντικειμενικούς σκοπούς και λειτουργίες. Στον τομέα υπόλοιπος κόσμος, σε αντίθεση με τους άλλους τομείς που προέρχονται από την διάσπαση της συνολικής οικονομίας για τη δημιουργία περισσότερο ομοιογενών ομάδων, κλπ., καταχωρούνται οι συναλλαγές και οι λοιπές ροές των μη χρηματοοικονομικών και χρηματοοικονομικών εταιρειών, των μη κερδοσκοπικών ιδρυμάτων, των νοικοκυριών και του δημοσίου με μονάδες μη μόνιμης εγκατάστασης, και άλλες οικονομικές σχέσεις μεταξύ μονάδων μόνιμης και μη μόνιμης εγκατάστασης.</a:t>
            </a:r>
          </a:p>
          <a:p>
            <a:pPr algn="just">
              <a:lnSpc>
                <a:spcPct val="70000"/>
              </a:lnSpc>
              <a:buNone/>
            </a:pPr>
            <a:endParaRPr lang="el-GR"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Νοικοκυριά</a:t>
            </a:r>
          </a:p>
        </p:txBody>
      </p:sp>
      <p:sp>
        <p:nvSpPr>
          <p:cNvPr id="7" name="6 - Θέση περιεχομένου"/>
          <p:cNvSpPr>
            <a:spLocks noGrp="1"/>
          </p:cNvSpPr>
          <p:nvPr>
            <p:ph idx="1"/>
          </p:nvPr>
        </p:nvSpPr>
        <p:spPr/>
        <p:txBody>
          <a:bodyPr>
            <a:noAutofit/>
          </a:bodyPr>
          <a:lstStyle/>
          <a:p>
            <a:pPr>
              <a:buNone/>
            </a:pPr>
            <a:r>
              <a:rPr lang="el-GR" sz="2800" b="1" dirty="0" smtClean="0"/>
              <a:t>Υπόλοιπος Κόσμος</a:t>
            </a:r>
            <a:endParaRPr lang="en-US" sz="2800" b="1" dirty="0" smtClean="0"/>
          </a:p>
          <a:p>
            <a:pPr marL="0" indent="0">
              <a:lnSpc>
                <a:spcPct val="80000"/>
              </a:lnSpc>
              <a:buNone/>
            </a:pPr>
            <a:r>
              <a:rPr lang="el-GR" sz="2400" dirty="0" smtClean="0"/>
              <a:t>Ο τομέας υπόλοιπος κόσμος υποδιαιρείται στους εξής υποτομείς:</a:t>
            </a:r>
          </a:p>
          <a:p>
            <a:pPr>
              <a:lnSpc>
                <a:spcPct val="80000"/>
              </a:lnSpc>
              <a:buNone/>
            </a:pPr>
            <a:r>
              <a:rPr lang="el-GR" sz="2400" dirty="0" smtClean="0"/>
              <a:t>1). Ευρωπαϊκή Ένωση:</a:t>
            </a:r>
          </a:p>
          <a:p>
            <a:pPr lvl="1">
              <a:lnSpc>
                <a:spcPct val="80000"/>
              </a:lnSpc>
              <a:buNone/>
            </a:pPr>
            <a:r>
              <a:rPr lang="el-GR" sz="2400" dirty="0" smtClean="0"/>
              <a:t>τα κράτη μέλη της ΕΕ</a:t>
            </a:r>
          </a:p>
          <a:p>
            <a:pPr lvl="1">
              <a:lnSpc>
                <a:spcPct val="80000"/>
              </a:lnSpc>
              <a:buNone/>
            </a:pPr>
            <a:r>
              <a:rPr lang="el-GR" sz="2400" dirty="0" smtClean="0"/>
              <a:t>τα θεσμικά όργανα της ΕΕ</a:t>
            </a:r>
          </a:p>
          <a:p>
            <a:pPr>
              <a:lnSpc>
                <a:spcPct val="80000"/>
              </a:lnSpc>
              <a:buNone/>
            </a:pPr>
            <a:r>
              <a:rPr lang="el-GR" sz="2400" dirty="0" smtClean="0"/>
              <a:t>2). Τρίτες χώρες και διεθνείς οργανισμοί.</a:t>
            </a:r>
          </a:p>
          <a:p>
            <a:pPr>
              <a:buNone/>
            </a:pPr>
            <a:endParaRPr lang="en-US" sz="2800" b="1" dirty="0" smtClean="0"/>
          </a:p>
          <a:p>
            <a:pPr>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Νοικοκυριά</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nSpc>
                <a:spcPct val="70000"/>
              </a:lnSpc>
              <a:buNone/>
            </a:pPr>
            <a:r>
              <a:rPr lang="el-GR" sz="2800" b="1" dirty="0" smtClean="0"/>
              <a:t>Παραγωγικές Μονάδες</a:t>
            </a:r>
            <a:endParaRPr lang="en-US" sz="2800" b="1" dirty="0" smtClean="0"/>
          </a:p>
          <a:p>
            <a:pPr marL="0" indent="0" algn="just">
              <a:lnSpc>
                <a:spcPct val="90000"/>
              </a:lnSpc>
              <a:buNone/>
            </a:pPr>
            <a:r>
              <a:rPr lang="el-GR" sz="2400" dirty="0" smtClean="0"/>
              <a:t>Η παραγωγή στο ΕΣΛ αποτελείται από διαδικασίες ή δραστηριότητες που διενεργούνται υπό τον έλεγχο και την ευθύνη θεσμικών μονάδων οι οποίες χρησιμοποιούν εισροές εργασίας, κεφαλαίου και αγαθών και υπηρεσιών για να παράγουν αγαθά και υπηρεσίες. </a:t>
            </a:r>
            <a:endParaRPr lang="en-US" sz="2400" dirty="0" smtClean="0"/>
          </a:p>
          <a:p>
            <a:pPr>
              <a:lnSpc>
                <a:spcPct val="70000"/>
              </a:lnSpc>
              <a:buNone/>
            </a:pPr>
            <a:endParaRPr lang="en-US" sz="2800" b="1" dirty="0" smtClean="0"/>
          </a:p>
          <a:p>
            <a:pPr>
              <a:lnSpc>
                <a:spcPct val="70000"/>
              </a:lnSpc>
              <a:buNone/>
            </a:pPr>
            <a:endParaRPr lang="el-GR"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Νοικοκυριά</a:t>
            </a:r>
          </a:p>
        </p:txBody>
      </p:sp>
      <p:sp>
        <p:nvSpPr>
          <p:cNvPr id="3" name="2 - Θέση περιεχομένου"/>
          <p:cNvSpPr>
            <a:spLocks noGrp="1"/>
          </p:cNvSpPr>
          <p:nvPr>
            <p:ph idx="1"/>
          </p:nvPr>
        </p:nvSpPr>
        <p:spPr>
          <a:xfrm>
            <a:off x="395536" y="1129308"/>
            <a:ext cx="8229600" cy="3771636"/>
          </a:xfrm>
        </p:spPr>
        <p:txBody>
          <a:bodyPr>
            <a:noAutofit/>
          </a:bodyPr>
          <a:lstStyle/>
          <a:p>
            <a:pPr>
              <a:lnSpc>
                <a:spcPct val="70000"/>
              </a:lnSpc>
              <a:buNone/>
            </a:pPr>
            <a:r>
              <a:rPr lang="el-GR" sz="2800" b="1" dirty="0" smtClean="0"/>
              <a:t>Παραγωγικές Μονάδες</a:t>
            </a:r>
            <a:endParaRPr lang="en-US" sz="2800" b="1" dirty="0" smtClean="0"/>
          </a:p>
          <a:p>
            <a:pPr>
              <a:lnSpc>
                <a:spcPct val="80000"/>
              </a:lnSpc>
            </a:pPr>
            <a:r>
              <a:rPr lang="el-GR" sz="2400" dirty="0" smtClean="0"/>
              <a:t>Κάθε μία απ' αυτές τις δραστηριότητες μπορεί να περιγραφεί και να ταξινομηθεί αναφορικά με διάφορα χαρακτηριστικά όπως:</a:t>
            </a:r>
          </a:p>
          <a:p>
            <a:pPr lvl="1">
              <a:lnSpc>
                <a:spcPct val="80000"/>
              </a:lnSpc>
              <a:buNone/>
            </a:pPr>
            <a:r>
              <a:rPr lang="el-GR" sz="2400" dirty="0" smtClean="0"/>
              <a:t>- Τύπος των παραγομένων αγαθών και υπηρεσιών. </a:t>
            </a:r>
          </a:p>
          <a:p>
            <a:pPr lvl="1">
              <a:lnSpc>
                <a:spcPct val="80000"/>
              </a:lnSpc>
              <a:buNone/>
            </a:pPr>
            <a:r>
              <a:rPr lang="el-GR" sz="2400" dirty="0" smtClean="0"/>
              <a:t>- Τύπος των χρησιμοποιουμένων εισροών.</a:t>
            </a:r>
          </a:p>
          <a:p>
            <a:pPr lvl="1">
              <a:lnSpc>
                <a:spcPct val="80000"/>
              </a:lnSpc>
              <a:buNone/>
            </a:pPr>
            <a:r>
              <a:rPr lang="el-GR" sz="2400" dirty="0" smtClean="0"/>
              <a:t>- Χρησιμοποιούμενες τεχνικές παραγωγής.</a:t>
            </a:r>
          </a:p>
          <a:p>
            <a:pPr lvl="1">
              <a:lnSpc>
                <a:spcPct val="80000"/>
              </a:lnSpc>
              <a:buFontTx/>
              <a:buChar char="-"/>
            </a:pPr>
            <a:r>
              <a:rPr lang="el-GR" sz="2400" dirty="0" smtClean="0"/>
              <a:t>Τρόποι χρησιμοποιήσεως των προϊόντων.</a:t>
            </a:r>
            <a:endParaRPr lang="en-US" sz="2400" dirty="0" smtClean="0"/>
          </a:p>
          <a:p>
            <a:pPr>
              <a:lnSpc>
                <a:spcPct val="70000"/>
              </a:lnSpc>
              <a:buNone/>
            </a:pPr>
            <a:endParaRPr lang="el-GR" sz="28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6:</a:t>
            </a:r>
            <a:r>
              <a:rPr lang="en-US" sz="2800" b="1" dirty="0" smtClean="0"/>
              <a:t> </a:t>
            </a:r>
            <a:r>
              <a:rPr lang="el-GR" sz="2800" b="1" dirty="0" smtClean="0"/>
              <a:t>Νοικοκυριά</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Νοικοκυριά</a:t>
            </a:r>
          </a:p>
        </p:txBody>
      </p:sp>
      <p:sp>
        <p:nvSpPr>
          <p:cNvPr id="3" name="2 - Θέση περιεχομένου"/>
          <p:cNvSpPr>
            <a:spLocks noGrp="1"/>
          </p:cNvSpPr>
          <p:nvPr>
            <p:ph idx="1"/>
          </p:nvPr>
        </p:nvSpPr>
        <p:spPr>
          <a:xfrm>
            <a:off x="467544" y="1273324"/>
            <a:ext cx="8229600" cy="3972272"/>
          </a:xfrm>
        </p:spPr>
        <p:txBody>
          <a:bodyPr>
            <a:noAutofit/>
          </a:bodyPr>
          <a:lstStyle/>
          <a:p>
            <a:pPr algn="just">
              <a:lnSpc>
                <a:spcPct val="70000"/>
              </a:lnSpc>
              <a:buNone/>
            </a:pPr>
            <a:r>
              <a:rPr lang="el-GR" sz="2800" b="1" dirty="0" smtClean="0"/>
              <a:t>Παραγωγικές Μονάδες</a:t>
            </a:r>
            <a:endParaRPr lang="en-US" sz="2800" b="1" dirty="0" smtClean="0"/>
          </a:p>
          <a:p>
            <a:pPr algn="just">
              <a:lnSpc>
                <a:spcPct val="80000"/>
              </a:lnSpc>
            </a:pPr>
            <a:r>
              <a:rPr lang="el-GR" sz="2400" dirty="0" smtClean="0"/>
              <a:t>Τα ίδια αγαθά ή υπηρεσίες μπορεί να παραχθούν με τη χρησιμοποίηση διαφορετικών μεθόδων παραγωγής ώστε να μην υπάρχει πλήρης αντιστοιχία μεταξύ των δραστηριοτήτων και των αγαθών και υπηρεσιών που παράγουν. Μερικοί τύποι αγαθών μπορούν να παραχθούν από τελείως διαφορετικές εισροές (π.χ. ζάχαρη, ηλεκτρισμός </a:t>
            </a:r>
            <a:r>
              <a:rPr lang="el-GR" sz="2400" dirty="0" err="1" smtClean="0"/>
              <a:t>κ.λ.π</a:t>
            </a:r>
            <a:r>
              <a:rPr lang="el-GR" sz="2400" dirty="0" smtClean="0"/>
              <a:t>.).</a:t>
            </a:r>
          </a:p>
          <a:p>
            <a:pPr algn="just">
              <a:lnSpc>
                <a:spcPct val="80000"/>
              </a:lnSpc>
            </a:pPr>
            <a:r>
              <a:rPr lang="el-GR" sz="2400" dirty="0" smtClean="0"/>
              <a:t>	Πολλές παραγωγικές διαδικασίες επίσης παράγουν συνδυασμό προϊόντων με τελείως διαφορετικές χρήσεις.</a:t>
            </a:r>
          </a:p>
          <a:p>
            <a:pPr algn="just">
              <a:lnSpc>
                <a:spcPct val="7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Νοικοκυριά</a:t>
            </a:r>
          </a:p>
        </p:txBody>
      </p:sp>
      <p:sp>
        <p:nvSpPr>
          <p:cNvPr id="3" name="2 - Θέση περιεχομένου"/>
          <p:cNvSpPr>
            <a:spLocks noGrp="1"/>
          </p:cNvSpPr>
          <p:nvPr>
            <p:ph idx="1"/>
          </p:nvPr>
        </p:nvSpPr>
        <p:spPr>
          <a:xfrm>
            <a:off x="467544" y="1273324"/>
            <a:ext cx="8136904" cy="3888432"/>
          </a:xfrm>
        </p:spPr>
        <p:txBody>
          <a:bodyPr>
            <a:normAutofit/>
          </a:bodyPr>
          <a:lstStyle/>
          <a:p>
            <a:pPr>
              <a:buNone/>
            </a:pPr>
            <a:r>
              <a:rPr lang="el-GR" sz="2800" b="1" dirty="0" smtClean="0"/>
              <a:t>Κύριες και Δευτερεύουσες Δραστηριότητες</a:t>
            </a:r>
            <a:endParaRPr lang="en-US" sz="2800" b="1" dirty="0" smtClean="0"/>
          </a:p>
          <a:p>
            <a:pPr marL="0" indent="0" algn="just">
              <a:lnSpc>
                <a:spcPct val="80000"/>
              </a:lnSpc>
              <a:buNone/>
            </a:pPr>
            <a:r>
              <a:rPr lang="el-GR" sz="2400" dirty="0" smtClean="0"/>
              <a:t>Στην πράξη οι περισσότερες θεσμικές μονάδες που παράγουν αγαθά και υπηρεσίες ασχολούνται συγχρόνως με συνδυασμό δραστηριοτήτων. Κατά τον ίδιο χρόνο μπορεί να ασχολούνται με μία κύρια δραστηριότητα, με μία δευτερεύουσα δραστηριότητα και μία επικουρική δραστηριότητα.</a:t>
            </a:r>
            <a:endParaRPr lang="en-US" sz="2400" dirty="0" smtClean="0"/>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Νοικοκυριά</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a:lnSpc>
                <a:spcPct val="70000"/>
              </a:lnSpc>
              <a:buNone/>
            </a:pPr>
            <a:r>
              <a:rPr lang="el-GR" sz="2800" b="1" dirty="0" smtClean="0"/>
              <a:t>Κύριες και Δευτερεύουσες Δραστηριότητες</a:t>
            </a:r>
            <a:endParaRPr lang="en-US" sz="2800" b="1" dirty="0" smtClean="0"/>
          </a:p>
          <a:p>
            <a:pPr>
              <a:lnSpc>
                <a:spcPct val="80000"/>
              </a:lnSpc>
            </a:pPr>
            <a:r>
              <a:rPr lang="el-GR" sz="2400" b="1" u="sng" dirty="0" smtClean="0"/>
              <a:t>Α. Κύριες δραστηριότητες</a:t>
            </a:r>
            <a:endParaRPr lang="el-GR" sz="2400" dirty="0" smtClean="0"/>
          </a:p>
          <a:p>
            <a:pPr algn="just">
              <a:lnSpc>
                <a:spcPct val="80000"/>
              </a:lnSpc>
            </a:pPr>
            <a:r>
              <a:rPr lang="el-GR" sz="2400" dirty="0" smtClean="0"/>
              <a:t>Η κύρια δραστηριότητα μιας παραγωγικής μονάδας είναι η δραστηριότητα της οποίας </a:t>
            </a:r>
            <a:r>
              <a:rPr lang="el-GR" sz="2400" b="1" dirty="0" smtClean="0"/>
              <a:t>η προστιθέμενη αξία είναι ανώτερη</a:t>
            </a:r>
            <a:r>
              <a:rPr lang="el-GR" sz="2400" dirty="0" smtClean="0"/>
              <a:t> από την προστιθέμενη αξία οποιασδήποτε άλλης δραστηριότητας που διεξάγεται μέσα στην παραγωγική μονάδα</a:t>
            </a:r>
            <a:r>
              <a:rPr lang="en-US" sz="2400" dirty="0" smtClean="0"/>
              <a:t>.</a:t>
            </a:r>
            <a:r>
              <a:rPr lang="el-GR" sz="2400" dirty="0" smtClean="0"/>
              <a:t> Το προϊόν της κύριας δραστηριότητας θα πρέπει να αποτελείται από αγαθά και υπηρεσίες που μπορούν να προωθηθούν σε άλλες μονάδες</a:t>
            </a:r>
            <a:endParaRPr lang="en-US" sz="2400" dirty="0" smtClean="0"/>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Νοικοκυριά</a:t>
            </a:r>
          </a:p>
        </p:txBody>
      </p:sp>
      <p:sp>
        <p:nvSpPr>
          <p:cNvPr id="3" name="2 - Θέση περιεχομένου"/>
          <p:cNvSpPr>
            <a:spLocks noGrp="1"/>
          </p:cNvSpPr>
          <p:nvPr>
            <p:ph idx="1"/>
          </p:nvPr>
        </p:nvSpPr>
        <p:spPr>
          <a:xfrm>
            <a:off x="467544" y="1333500"/>
            <a:ext cx="8064896" cy="3900264"/>
          </a:xfrm>
        </p:spPr>
        <p:txBody>
          <a:bodyPr>
            <a:normAutofit lnSpcReduction="10000"/>
          </a:bodyPr>
          <a:lstStyle/>
          <a:p>
            <a:pPr>
              <a:lnSpc>
                <a:spcPct val="80000"/>
              </a:lnSpc>
              <a:buNone/>
            </a:pPr>
            <a:r>
              <a:rPr lang="el-GR" sz="2800" b="1" dirty="0" smtClean="0"/>
              <a:t>Κύριες και Δευτερεύουσες Δραστηριότητες</a:t>
            </a:r>
            <a:endParaRPr lang="en-US" sz="2800" b="1" dirty="0" smtClean="0"/>
          </a:p>
          <a:p>
            <a:pPr>
              <a:lnSpc>
                <a:spcPct val="80000"/>
              </a:lnSpc>
            </a:pPr>
            <a:r>
              <a:rPr lang="el-GR" sz="2400" b="1" u="sng" dirty="0" smtClean="0"/>
              <a:t>Β. Δευτερεύουσες δραστηριότητες</a:t>
            </a:r>
            <a:endParaRPr lang="el-GR" sz="2400" dirty="0" smtClean="0"/>
          </a:p>
          <a:p>
            <a:pPr algn="just">
              <a:lnSpc>
                <a:spcPct val="80000"/>
              </a:lnSpc>
            </a:pPr>
            <a:r>
              <a:rPr lang="el-GR" sz="2400" dirty="0" smtClean="0"/>
              <a:t>Η δευτερεύουσα δραστηριότητα είναι μία δραστηριότητα μέσα σε μία παραγωγική μονάδα πέρα από την κύρια δραστηριότητα και της οποίας το προϊόν θα πρέπει να είναι σε θέση να μεταφερθεί έξω από την παραγωγική μονάδα. </a:t>
            </a:r>
            <a:r>
              <a:rPr lang="el-GR" sz="2400" b="1" dirty="0" smtClean="0"/>
              <a:t>Η προστιθέμενη αξία της δευτερεύουσας δραστηριότητας θα πρέπει να είναι μικρότερη από εκείνη της κύριας δραστηριότητας</a:t>
            </a:r>
            <a:r>
              <a:rPr lang="el-GR" sz="2400" dirty="0" smtClean="0"/>
              <a:t>. Το προϊόν της δευτερεύουσας δραστηριότητας είναι ένα δευτερεύον προϊόν. Οι περισσότερες παραγωγικές μονάδες παράγουν τουλάχιστον μερικά δευτερεύοντα προϊόντα.</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nSpc>
                <a:spcPct val="70000"/>
              </a:lnSpc>
            </a:pPr>
            <a:r>
              <a:rPr lang="el-GR" dirty="0" smtClean="0"/>
              <a:t>Νοικοκυριά</a:t>
            </a:r>
            <a:endParaRPr lang="en-US" dirty="0" smtClean="0"/>
          </a:p>
        </p:txBody>
      </p:sp>
      <p:sp>
        <p:nvSpPr>
          <p:cNvPr id="3" name="2 - Θέση περιεχομένου"/>
          <p:cNvSpPr>
            <a:spLocks noGrp="1"/>
          </p:cNvSpPr>
          <p:nvPr>
            <p:ph idx="1"/>
          </p:nvPr>
        </p:nvSpPr>
        <p:spPr/>
        <p:txBody>
          <a:bodyPr>
            <a:normAutofit/>
          </a:bodyPr>
          <a:lstStyle/>
          <a:p>
            <a:pPr algn="just">
              <a:buNone/>
            </a:pPr>
            <a:r>
              <a:rPr lang="el-GR" sz="2800" b="1" dirty="0" smtClean="0"/>
              <a:t>Επικουρικές δραστηριότητες</a:t>
            </a:r>
            <a:endParaRPr lang="en-US" sz="2800" b="1" dirty="0" smtClean="0"/>
          </a:p>
          <a:p>
            <a:pPr algn="just">
              <a:lnSpc>
                <a:spcPct val="80000"/>
              </a:lnSpc>
            </a:pPr>
            <a:r>
              <a:rPr lang="el-GR" sz="2600" dirty="0" smtClean="0"/>
              <a:t>Το προϊόν μιας επικουρικής δραστηριότητας δεν προορίζεται για</a:t>
            </a:r>
            <a:r>
              <a:rPr lang="en-US" sz="2600" dirty="0" smtClean="0"/>
              <a:t> </a:t>
            </a:r>
            <a:r>
              <a:rPr lang="el-GR" sz="2600" dirty="0" smtClean="0"/>
              <a:t>χρήση έξω από την παραγωγική μονάδα. </a:t>
            </a:r>
            <a:endParaRPr lang="en-US" sz="2600" dirty="0" smtClean="0"/>
          </a:p>
          <a:p>
            <a:pPr algn="just">
              <a:lnSpc>
                <a:spcPct val="80000"/>
              </a:lnSpc>
            </a:pPr>
            <a:r>
              <a:rPr lang="el-GR" sz="2600" dirty="0" smtClean="0"/>
              <a:t>Η επικουρική δραστηριότητα είναι μία</a:t>
            </a:r>
            <a:r>
              <a:rPr lang="en-US" sz="2600" dirty="0" smtClean="0"/>
              <a:t> </a:t>
            </a:r>
            <a:r>
              <a:rPr lang="el-GR" sz="2600" dirty="0" smtClean="0"/>
              <a:t>δραστηριότητα που στηρίζει την κύρια και τις δευτερεύουσες</a:t>
            </a:r>
            <a:r>
              <a:rPr lang="en-US" sz="2600" dirty="0" smtClean="0"/>
              <a:t> </a:t>
            </a:r>
            <a:r>
              <a:rPr lang="el-GR" sz="2600" dirty="0" smtClean="0"/>
              <a:t>δραστηριότητες. </a:t>
            </a:r>
            <a:endParaRPr lang="en-US" sz="2600" dirty="0" smtClean="0"/>
          </a:p>
          <a:p>
            <a:pPr algn="just">
              <a:lnSpc>
                <a:spcPct val="80000"/>
              </a:lnSpc>
            </a:pPr>
            <a:r>
              <a:rPr lang="el-GR" sz="2600" dirty="0" smtClean="0"/>
              <a:t>Μεταξύ των επικουρικών δραστηριοτήτων που</a:t>
            </a:r>
            <a:r>
              <a:rPr lang="en-US" sz="2600" dirty="0" smtClean="0"/>
              <a:t> </a:t>
            </a:r>
            <a:r>
              <a:rPr lang="el-GR" sz="2600" dirty="0" smtClean="0"/>
              <a:t>διεξάγονται σε μία παραγωγική μονάδα περιλαμβάνονται:</a:t>
            </a:r>
            <a:endParaRPr lang="en-US" sz="2600"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Νοικοκυριά</a:t>
            </a:r>
            <a:endParaRPr lang="en-US" dirty="0"/>
          </a:p>
        </p:txBody>
      </p:sp>
      <p:sp>
        <p:nvSpPr>
          <p:cNvPr id="3" name="2 - Θέση περιεχομένου"/>
          <p:cNvSpPr>
            <a:spLocks noGrp="1"/>
          </p:cNvSpPr>
          <p:nvPr>
            <p:ph idx="1"/>
          </p:nvPr>
        </p:nvSpPr>
        <p:spPr>
          <a:xfrm>
            <a:off x="467544" y="1201316"/>
            <a:ext cx="8229600" cy="4392488"/>
          </a:xfrm>
        </p:spPr>
        <p:txBody>
          <a:bodyPr>
            <a:normAutofit fontScale="85000" lnSpcReduction="10000"/>
          </a:bodyPr>
          <a:lstStyle/>
          <a:p>
            <a:pPr>
              <a:buNone/>
            </a:pPr>
            <a:r>
              <a:rPr lang="el-GR" sz="2800" b="1" dirty="0" smtClean="0"/>
              <a:t>Επικουρικές δραστηριότητες</a:t>
            </a:r>
            <a:endParaRPr lang="en-US" sz="2800" b="1" dirty="0" smtClean="0"/>
          </a:p>
          <a:p>
            <a:pPr lvl="1">
              <a:lnSpc>
                <a:spcPct val="90000"/>
              </a:lnSpc>
              <a:buNone/>
            </a:pPr>
            <a:r>
              <a:rPr lang="el-GR" sz="2200" dirty="0" smtClean="0"/>
              <a:t>- Η τήρηση αρχείων, φακέλων ή λογαριασμών σε γραπτή μορφή ή σε Η/Υ.</a:t>
            </a:r>
          </a:p>
          <a:p>
            <a:pPr lvl="1">
              <a:lnSpc>
                <a:spcPct val="90000"/>
              </a:lnSpc>
              <a:buNone/>
            </a:pPr>
            <a:r>
              <a:rPr lang="el-GR" sz="2200" dirty="0" smtClean="0"/>
              <a:t>- Επικοινωνίες με γραπτή μορφή, τηλέφωνα, ηλεκτρονικό ταχυδρομείο κτλ.</a:t>
            </a:r>
          </a:p>
          <a:p>
            <a:pPr lvl="1">
              <a:lnSpc>
                <a:spcPct val="90000"/>
              </a:lnSpc>
              <a:buNone/>
            </a:pPr>
            <a:r>
              <a:rPr lang="el-GR" sz="2200" dirty="0" smtClean="0"/>
              <a:t>- Αγορά υλικών και εξοπλισμού</a:t>
            </a:r>
          </a:p>
          <a:p>
            <a:pPr lvl="1">
              <a:lnSpc>
                <a:spcPct val="90000"/>
              </a:lnSpc>
              <a:buNone/>
            </a:pPr>
            <a:r>
              <a:rPr lang="el-GR" sz="2200" dirty="0" smtClean="0"/>
              <a:t>- Αποθηκεύσεις</a:t>
            </a:r>
          </a:p>
          <a:p>
            <a:pPr lvl="1">
              <a:lnSpc>
                <a:spcPct val="90000"/>
              </a:lnSpc>
              <a:buNone/>
            </a:pPr>
            <a:r>
              <a:rPr lang="el-GR" sz="2200" dirty="0" smtClean="0"/>
              <a:t>- Μεταφορά προϊόντων ή προσώπων εντός ή έξω από την παραγωγική μονάδα.</a:t>
            </a:r>
          </a:p>
          <a:p>
            <a:pPr lvl="1">
              <a:lnSpc>
                <a:spcPct val="90000"/>
              </a:lnSpc>
              <a:buNone/>
            </a:pPr>
            <a:r>
              <a:rPr lang="el-GR" sz="2200" dirty="0" smtClean="0"/>
              <a:t>- Προώθηση πωλήσεων</a:t>
            </a:r>
          </a:p>
          <a:p>
            <a:pPr lvl="1">
              <a:lnSpc>
                <a:spcPct val="90000"/>
              </a:lnSpc>
              <a:buNone/>
            </a:pPr>
            <a:r>
              <a:rPr lang="el-GR" sz="2200" dirty="0" smtClean="0"/>
              <a:t>- Επισκευαστικές υπηρεσίες</a:t>
            </a:r>
          </a:p>
          <a:p>
            <a:pPr lvl="1">
              <a:lnSpc>
                <a:spcPct val="90000"/>
              </a:lnSpc>
              <a:buFontTx/>
              <a:buChar char="-"/>
            </a:pPr>
            <a:r>
              <a:rPr lang="el-GR" sz="2200" dirty="0" smtClean="0"/>
              <a:t>Καθαρισμός και συντήρηση κτιρίων και εξοπλισμού</a:t>
            </a:r>
          </a:p>
          <a:p>
            <a:pPr>
              <a:lnSpc>
                <a:spcPct val="90000"/>
              </a:lnSpc>
            </a:pPr>
            <a:r>
              <a:rPr lang="el-GR" sz="2200" dirty="0" smtClean="0"/>
              <a:t>Το ΕΣΛ θεωρεί τις επικουρικές δραστηριότητες ως αναπόσπαστο μέρος της κύριας ή των δευτερευουσών δραστηριοτήτων</a:t>
            </a:r>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r>
              <a:rPr lang="en-US" sz="2400" smtClean="0">
                <a:solidFill>
                  <a:schemeClr val="bg1">
                    <a:lumMod val="50000"/>
                  </a:schemeClr>
                </a:solidFill>
                <a:hlinkClick r:id="rId5"/>
              </a:rPr>
              <a:t>/</a:t>
            </a:r>
            <a:endParaRPr lang="el-GR" sz="240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Σε αυτήν την ενότητα θα μιλήσουμε για μια συγκεκριμένη θεσμική μονάδα, αυτή του νοικοκυριού και τις υποομάδες του. Οι ενέργειες των θεσμικών μονάδων οι οποίες χρησιμοποιούν εισροές εργασίας, κεφαλαίου και αγαθών και υπηρεσιών για παραγωγή αγαθών και υπηρεσιών.</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Νοικοκυριά</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algn="just">
              <a:lnSpc>
                <a:spcPct val="80000"/>
              </a:lnSpc>
            </a:pPr>
            <a:r>
              <a:rPr lang="el-GR" sz="2400" dirty="0" smtClean="0"/>
              <a:t>Ο τομέας αυτός καλύπτει φυσικά πρόσωπα ή ομάδες προσώπων ως καταναλωτών και ενδεχομένως ως επιχειρηματιών που παράγουν αγαθά για την αγορά και μη χρηματοοικονομικές και χρηματοοικονομικές υπηρεσίες για την αγορά, υπό την προϋπόθεση ότι στην τελευταία περίπτωση οι αντίστοιχες δραστηριότητες δεν είναι εκείνες ξεχωριστών νομικών προσώπων που θεωρούνται ως οιονεί εταιρείες. Ο τομέας καλύπτει επίσης φυσικά πρόσωπα ή ομάδες προσώπων ως παραγωγών αγαθών και μη χρηματοοικονομικών υπηρεσιών για αποκλειστική ατομική κατανάλωση.</a:t>
            </a:r>
            <a:endParaRPr lang="en-US" sz="2400" dirty="0" smtClean="0"/>
          </a:p>
          <a:p>
            <a:pPr>
              <a:lnSpc>
                <a:spcPct val="80000"/>
              </a:lnSpc>
              <a:buNone/>
            </a:pPr>
            <a:endParaRPr lang="el-GR" sz="2400" dirty="0" smtClean="0"/>
          </a:p>
          <a:p>
            <a:pPr>
              <a:lnSpc>
                <a:spcPct val="80000"/>
              </a:lnSpc>
            </a:pPr>
            <a:endParaRPr lang="el-GR" sz="2400" dirty="0" smtClean="0"/>
          </a:p>
          <a:p>
            <a:pPr>
              <a:lnSpc>
                <a:spcPct val="70000"/>
              </a:lnSpc>
              <a:buNone/>
            </a:pPr>
            <a:endParaRPr lang="el-GR" sz="2400" b="1"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Νοικοκυριά</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lnSpcReduction="10000"/>
          </a:bodyPr>
          <a:lstStyle/>
          <a:p>
            <a:pPr algn="just">
              <a:lnSpc>
                <a:spcPct val="80000"/>
              </a:lnSpc>
            </a:pPr>
            <a:r>
              <a:rPr lang="el-GR" sz="2600" dirty="0" smtClean="0"/>
              <a:t>Τα νοικοκυριά ως καταναλωτές μπορούν να οριστούν ως μικρές ομάδες φυσικών προσώπων που ζουν στην ίδια κατοικία, που συγκεντρώνουν μέρος ή ολόκληρο το εισόδημα και τον πλούτο τους και που καταναλώνουν ορισμένους τύπους αγαθών και υπηρεσιών συλλογικά, κατά κύριο λόγο στέγη και τρόφιμα.</a:t>
            </a:r>
            <a:endParaRPr lang="en-US" sz="2600" dirty="0" smtClean="0"/>
          </a:p>
          <a:p>
            <a:pPr algn="just">
              <a:lnSpc>
                <a:spcPct val="80000"/>
              </a:lnSpc>
              <a:buNone/>
            </a:pPr>
            <a:endParaRPr lang="el-GR" sz="2600" dirty="0" smtClean="0"/>
          </a:p>
          <a:p>
            <a:pPr algn="just">
              <a:lnSpc>
                <a:spcPct val="80000"/>
              </a:lnSpc>
            </a:pPr>
            <a:r>
              <a:rPr lang="el-GR" sz="2600" dirty="0" smtClean="0"/>
              <a:t>Οι κύριοι πόροι των παραπάνω θεσμικών μονάδων προέρχονται από εισοδήματα εργασίας, εισοδήματα από περιουσιακά στοιχεία, μεταβιβάσεις από άλλους τομείς, εισπράξεις από τη διάθεση στην αγορά προϊόντων ή τεκμαρτές εισπράξεις από </a:t>
            </a:r>
            <a:r>
              <a:rPr lang="el-GR" sz="2600" dirty="0" err="1" smtClean="0"/>
              <a:t>αυτοκαταναλισκόμενο</a:t>
            </a:r>
            <a:r>
              <a:rPr lang="el-GR" sz="2600" dirty="0" smtClean="0"/>
              <a:t> προϊόν.</a:t>
            </a:r>
            <a:endParaRPr lang="el-GR" sz="2600" b="1"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dirty="0" smtClean="0"/>
              <a:t>Νοικοκυριά</a:t>
            </a:r>
            <a:endParaRPr lang="en-US" dirty="0"/>
          </a:p>
        </p:txBody>
      </p:sp>
      <p:sp>
        <p:nvSpPr>
          <p:cNvPr id="8" name="7 - Θέση περιεχομένου"/>
          <p:cNvSpPr>
            <a:spLocks noGrp="1"/>
          </p:cNvSpPr>
          <p:nvPr>
            <p:ph idx="1"/>
          </p:nvPr>
        </p:nvSpPr>
        <p:spPr>
          <a:xfrm>
            <a:off x="539552" y="1273324"/>
            <a:ext cx="8085584" cy="4225652"/>
          </a:xfrm>
        </p:spPr>
        <p:txBody>
          <a:bodyPr>
            <a:normAutofit/>
          </a:bodyPr>
          <a:lstStyle/>
          <a:p>
            <a:pPr marL="0" indent="0" algn="just">
              <a:lnSpc>
                <a:spcPct val="80000"/>
              </a:lnSpc>
              <a:buNone/>
            </a:pPr>
            <a:r>
              <a:rPr lang="el-GR" sz="2600" b="1" dirty="0" smtClean="0"/>
              <a:t>Ο τομέας των νοικοκυριών περιλαμβάνει τις ακόλουθες θεσμικές μονάδες:</a:t>
            </a:r>
            <a:endParaRPr lang="en-US" sz="2600" b="1" dirty="0" smtClean="0"/>
          </a:p>
          <a:p>
            <a:pPr algn="just">
              <a:lnSpc>
                <a:spcPct val="80000"/>
              </a:lnSpc>
            </a:pPr>
            <a:r>
              <a:rPr lang="el-GR" sz="2400" dirty="0" smtClean="0"/>
              <a:t>- Φυσικά πρόσωπα ή ομάδες προσώπων των οποίων η κύρια λειτουργία είναι η </a:t>
            </a:r>
            <a:r>
              <a:rPr lang="en-US" sz="2400" dirty="0" smtClean="0"/>
              <a:t> </a:t>
            </a:r>
            <a:r>
              <a:rPr lang="el-GR" sz="2400" dirty="0" smtClean="0"/>
              <a:t> κατανάλωση.</a:t>
            </a:r>
          </a:p>
          <a:p>
            <a:pPr algn="just">
              <a:lnSpc>
                <a:spcPct val="80000"/>
              </a:lnSpc>
            </a:pPr>
            <a:r>
              <a:rPr lang="el-GR" sz="2400" dirty="0" smtClean="0"/>
              <a:t>- Φυσικά πρόσωπα που ζουν μόνιμα σε ιδρύματα και τα οποία μικρή ή και καμία αυτονομία λήψεως αποφάσεων έχουν σε οικονομικά θέματα (π.χ. μοναστήρια, μακροχρόνιοι ασθενείς σε νοσοκομεία, μακράς διάρκειας φυλακισμένοι, γηροκομεία κ.α.). Αυτή η κατηγορία των ατόμων θεωρείται ότι από κοινού συνιστούν μία θεσμική μονάδα, δηλαδή, ένα νοικοκυριό.</a:t>
            </a:r>
            <a:endParaRPr lang="en-US" sz="2400" dirty="0" smtClean="0"/>
          </a:p>
          <a:p>
            <a:pPr marL="0" indent="0" algn="just">
              <a:lnSpc>
                <a:spcPct val="80000"/>
              </a:lnSpc>
              <a:buNone/>
            </a:pPr>
            <a:endParaRPr lang="en-US" sz="26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1653</TotalTime>
  <Words>1709</Words>
  <Application>Microsoft Office PowerPoint</Application>
  <PresentationFormat>Προβολή στην οθόνη (16:10)</PresentationFormat>
  <Paragraphs>190</Paragraphs>
  <Slides>32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Νοικοκυριά</vt:lpstr>
      <vt:lpstr>Νοικοκυριά</vt:lpstr>
      <vt:lpstr>Νοικοκυριά</vt:lpstr>
      <vt:lpstr>Νοικοκυριά</vt:lpstr>
      <vt:lpstr>Νοικοκυριά</vt:lpstr>
      <vt:lpstr>Νοικοκυριά</vt:lpstr>
      <vt:lpstr>Νοικοκυριά</vt:lpstr>
      <vt:lpstr>Νοικοκυριά</vt:lpstr>
      <vt:lpstr>Νοικοκυριά</vt:lpstr>
      <vt:lpstr>Διαφάνεια 16</vt:lpstr>
      <vt:lpstr>Νοικοκυριά</vt:lpstr>
      <vt:lpstr>Νοικοκυριά</vt:lpstr>
      <vt:lpstr>Νοικοκυριά</vt:lpstr>
      <vt:lpstr>Νοικοκυριά</vt:lpstr>
      <vt:lpstr>Νοικοκυριά</vt:lpstr>
      <vt:lpstr>Νοικοκυριά</vt:lpstr>
      <vt:lpstr>Νοικοκυριά</vt:lpstr>
      <vt:lpstr>Νοικοκυριά</vt:lpstr>
      <vt:lpstr>Νοικοκυριά</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254</cp:revision>
  <dcterms:created xsi:type="dcterms:W3CDTF">2012-09-06T09:03:05Z</dcterms:created>
  <dcterms:modified xsi:type="dcterms:W3CDTF">2015-10-31T18:22:16Z</dcterms:modified>
</cp:coreProperties>
</file>