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257" r:id="rId4"/>
    <p:sldId id="259" r:id="rId5"/>
    <p:sldId id="417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16" r:id="rId20"/>
    <p:sldId id="291" r:id="rId21"/>
    <p:sldId id="292" r:id="rId22"/>
    <p:sldId id="293" r:id="rId23"/>
    <p:sldId id="280" r:id="rId24"/>
  </p:sldIdLst>
  <p:sldSz cx="9144000" cy="5715000" type="screen16x10"/>
  <p:notesSz cx="6858000" cy="9144000"/>
  <p:custDataLst>
    <p:tags r:id="rId2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-5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319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697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55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33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9129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532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6757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7293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938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6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251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809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3014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Επαναληπτικές Ασκήσεις (</a:t>
            </a:r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r>
              <a:rPr lang="el-GR" sz="1000" b="1" dirty="0" smtClean="0">
                <a:solidFill>
                  <a:schemeClr val="bg1"/>
                </a:solidFill>
              </a:rPr>
              <a:t>/</a:t>
            </a:r>
            <a:r>
              <a:rPr lang="en-US" sz="1000" b="1" dirty="0" smtClean="0">
                <a:solidFill>
                  <a:schemeClr val="bg1"/>
                </a:solidFill>
              </a:rPr>
              <a:t>3</a:t>
            </a:r>
            <a:r>
              <a:rPr lang="el-GR" sz="1000" b="1" dirty="0" smtClean="0">
                <a:solidFill>
                  <a:schemeClr val="bg1"/>
                </a:solidFill>
              </a:rPr>
              <a:t>),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Επαναληπτικές Ασκήσεις (</a:t>
            </a:r>
            <a:r>
              <a:rPr lang="en-US" sz="2800" b="1" dirty="0" smtClean="0"/>
              <a:t>3</a:t>
            </a:r>
            <a:r>
              <a:rPr lang="el-GR" sz="2800" b="1" dirty="0" smtClean="0"/>
              <a:t>/</a:t>
            </a:r>
            <a:r>
              <a:rPr lang="en-US" sz="2800" b="1" dirty="0" smtClean="0"/>
              <a:t>3</a:t>
            </a:r>
            <a:r>
              <a:rPr lang="el-GR" sz="2800" b="1" dirty="0" smtClean="0"/>
              <a:t>)</a:t>
            </a:r>
            <a:endParaRPr lang="en-US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</a:t>
            </a:r>
            <a:r>
              <a:rPr lang="el-GR" dirty="0"/>
              <a:t>Μάντρα οχημάτων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Δημιουργήστε </a:t>
            </a:r>
            <a:r>
              <a:rPr lang="el-GR" sz="2400" dirty="0"/>
              <a:t>μια κατηγορία για την περιγραφή οχημάτων με ιδιωτικά πεδία μάρκα και τιμή.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Να προστεθεί </a:t>
            </a:r>
            <a:r>
              <a:rPr lang="el-GR" sz="2400" dirty="0"/>
              <a:t>μια υπερβατική μέθοδος για την περιγραφή του οχήματος, ένας φιλικός </a:t>
            </a:r>
            <a:r>
              <a:rPr lang="el-GR" sz="2400" dirty="0" smtClean="0"/>
              <a:t>τελεστής σύγκρισής </a:t>
            </a:r>
            <a:r>
              <a:rPr lang="el-GR" sz="2400" dirty="0"/>
              <a:t>&gt; </a:t>
            </a:r>
            <a:r>
              <a:rPr lang="el-GR" sz="2400" dirty="0" smtClean="0"/>
              <a:t>ανάμεσά σε </a:t>
            </a:r>
            <a:r>
              <a:rPr lang="el-GR" sz="2400" dirty="0"/>
              <a:t>δύο οχήματα που </a:t>
            </a:r>
            <a:r>
              <a:rPr lang="el-GR" sz="2400" dirty="0" smtClean="0"/>
              <a:t>επιστρέφει αληθές </a:t>
            </a:r>
            <a:r>
              <a:rPr lang="el-GR" sz="2400" dirty="0"/>
              <a:t>αν το πρώτο όχημα είναι πιο ακριβό από το δεύτερο και ένα </a:t>
            </a:r>
            <a:r>
              <a:rPr lang="el-GR" sz="2400" dirty="0" smtClean="0"/>
              <a:t>στατικό </a:t>
            </a:r>
            <a:r>
              <a:rPr lang="el-GR" sz="2400" dirty="0"/>
              <a:t>πεδίο για την </a:t>
            </a:r>
            <a:r>
              <a:rPr lang="el-GR" sz="2400" dirty="0" smtClean="0"/>
              <a:t>καταμέτρησή </a:t>
            </a:r>
            <a:r>
              <a:rPr lang="el-GR" sz="2400" dirty="0"/>
              <a:t>των οχημάτων. 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02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</a:t>
            </a:r>
            <a:r>
              <a:rPr lang="el-GR" dirty="0"/>
              <a:t>Μάντρα οχημάτων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53344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Στην συνέχεια δημιουργήστε </a:t>
            </a:r>
            <a:r>
              <a:rPr lang="el-GR" sz="2400" dirty="0"/>
              <a:t>την κατηγορία για την περιγραφή ΙΧ με </a:t>
            </a:r>
            <a:r>
              <a:rPr lang="el-GR" sz="2400" dirty="0" smtClean="0"/>
              <a:t>πρόσθετο </a:t>
            </a:r>
            <a:r>
              <a:rPr lang="el-GR" sz="2400" dirty="0"/>
              <a:t>ιδιωτικό πεδίο το όνομα του μοντέλου καθώς και μια κατηγορία για την περιγραφή φορτηγών με </a:t>
            </a:r>
            <a:r>
              <a:rPr lang="el-GR" sz="2400" dirty="0" smtClean="0"/>
              <a:t>πρόσθετο </a:t>
            </a:r>
            <a:r>
              <a:rPr lang="el-GR" sz="2400" dirty="0"/>
              <a:t>ιδιωτικό πεδίο το φορτίο.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Στη </a:t>
            </a:r>
            <a:r>
              <a:rPr lang="el-GR" sz="2400" i="1" dirty="0" err="1"/>
              <a:t>main</a:t>
            </a:r>
            <a:r>
              <a:rPr lang="el-GR" sz="2400" i="1" dirty="0"/>
              <a:t>()</a:t>
            </a:r>
            <a:r>
              <a:rPr lang="el-GR" sz="2400" dirty="0"/>
              <a:t> φτιάξτε έναν πίνακα οχημάτων και </a:t>
            </a:r>
            <a:r>
              <a:rPr lang="el-GR" sz="2400" dirty="0" smtClean="0"/>
              <a:t>διαβάστε </a:t>
            </a:r>
            <a:r>
              <a:rPr lang="el-GR" sz="2400" dirty="0"/>
              <a:t>από το πληκτρολόγιο το είδος του οχήματος, τιμή μάρκα και αν απαιτείται μοντέλο ή φορτίο.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Τα </a:t>
            </a:r>
            <a:r>
              <a:rPr lang="el-GR" sz="2400" dirty="0"/>
              <a:t>οχήματα να μπουν </a:t>
            </a:r>
            <a:r>
              <a:rPr lang="el-GR" sz="2400" dirty="0" smtClean="0"/>
              <a:t>σε </a:t>
            </a:r>
            <a:r>
              <a:rPr lang="el-GR" sz="2400" dirty="0"/>
              <a:t>έναν δυναμικό πίνακα </a:t>
            </a:r>
            <a:r>
              <a:rPr lang="el-GR" sz="2400" i="1" dirty="0" err="1" smtClean="0"/>
              <a:t>ve</a:t>
            </a:r>
            <a:r>
              <a:rPr lang="en-US" sz="2400" i="1" dirty="0" smtClean="0"/>
              <a:t>c</a:t>
            </a:r>
            <a:r>
              <a:rPr lang="el-GR" sz="2400" i="1" dirty="0" err="1" smtClean="0"/>
              <a:t>tor</a:t>
            </a:r>
            <a:r>
              <a:rPr lang="el-GR" sz="2400" dirty="0"/>
              <a:t>. 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35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52239" r="33462" b="18024"/>
          <a:stretch/>
        </p:blipFill>
        <p:spPr>
          <a:xfrm>
            <a:off x="1187624" y="2433178"/>
            <a:ext cx="6576678" cy="3281822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</a:t>
            </a:r>
            <a:r>
              <a:rPr lang="el-GR" dirty="0"/>
              <a:t>Μάντρα οχημάτων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πρόγραμμα να διαγράφει από τον πίνακα </a:t>
            </a:r>
            <a:r>
              <a:rPr lang="el-GR" sz="2400" dirty="0" smtClean="0"/>
              <a:t>όσα </a:t>
            </a:r>
            <a:r>
              <a:rPr lang="el-GR" sz="2400" dirty="0"/>
              <a:t>αυτοκίνητα έχουν τιμή κάτω από 1000 ευρώ </a:t>
            </a:r>
            <a:r>
              <a:rPr lang="el-GR" sz="2400" dirty="0" smtClean="0"/>
              <a:t>(λανθασμένη είσοδος) </a:t>
            </a:r>
            <a:r>
              <a:rPr lang="el-GR" sz="2400" dirty="0"/>
              <a:t>και να εμφανίζεται </a:t>
            </a:r>
            <a:r>
              <a:rPr lang="el-GR" sz="2400" dirty="0" smtClean="0"/>
              <a:t>στο </a:t>
            </a:r>
            <a:r>
              <a:rPr lang="el-GR" sz="2400" dirty="0"/>
              <a:t>τέλος το πλήθος των </a:t>
            </a:r>
            <a:r>
              <a:rPr lang="el-GR" sz="2400" dirty="0" smtClean="0"/>
              <a:t>συνολικών </a:t>
            </a:r>
            <a:r>
              <a:rPr lang="el-GR" sz="2400" dirty="0"/>
              <a:t>οχημάτων. 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61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1" t="25291" r="33462" b="18024"/>
          <a:stretch/>
        </p:blipFill>
        <p:spPr>
          <a:xfrm>
            <a:off x="1475656" y="209082"/>
            <a:ext cx="5753255" cy="5472608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38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6008" r="33462" b="18024"/>
          <a:stretch/>
        </p:blipFill>
        <p:spPr>
          <a:xfrm>
            <a:off x="1403648" y="258500"/>
            <a:ext cx="5809768" cy="54565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47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3" name="Εικόνα 2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42733"/>
          <a:stretch/>
        </p:blipFill>
        <p:spPr>
          <a:xfrm>
            <a:off x="1403648" y="1057300"/>
            <a:ext cx="590465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</a:t>
            </a:r>
            <a:r>
              <a:rPr lang="el-GR" dirty="0"/>
              <a:t>Αρχείο δύο </a:t>
            </a:r>
            <a:r>
              <a:rPr lang="el-GR" dirty="0" smtClean="0"/>
              <a:t>στηλών 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Στο αρχείο </a:t>
            </a:r>
            <a:r>
              <a:rPr lang="el-GR" sz="2400" i="1" dirty="0"/>
              <a:t>in.txt</a:t>
            </a:r>
            <a:r>
              <a:rPr lang="el-GR" sz="2400" dirty="0"/>
              <a:t> υπάρχουν δύο </a:t>
            </a:r>
            <a:r>
              <a:rPr lang="el-GR" sz="2400" dirty="0" smtClean="0"/>
              <a:t>στήλες </a:t>
            </a:r>
            <a:r>
              <a:rPr lang="el-GR" sz="2400" dirty="0"/>
              <a:t>αριθμών. Στην πρώτη </a:t>
            </a:r>
            <a:r>
              <a:rPr lang="el-GR" sz="2400" dirty="0" smtClean="0"/>
              <a:t>στήλη </a:t>
            </a:r>
            <a:r>
              <a:rPr lang="el-GR" sz="2400" dirty="0"/>
              <a:t>είναι ο </a:t>
            </a:r>
            <a:r>
              <a:rPr lang="el-GR" sz="2400" dirty="0" smtClean="0"/>
              <a:t>μισθός </a:t>
            </a:r>
            <a:r>
              <a:rPr lang="el-GR" sz="2400" dirty="0"/>
              <a:t>ενός υπαλλήλου και </a:t>
            </a:r>
            <a:r>
              <a:rPr lang="el-GR" sz="2400" dirty="0" smtClean="0"/>
              <a:t>στην </a:t>
            </a:r>
            <a:r>
              <a:rPr lang="el-GR" sz="2400" dirty="0"/>
              <a:t>δεύτερη το </a:t>
            </a:r>
            <a:r>
              <a:rPr lang="el-GR" sz="2400" i="1" dirty="0" err="1"/>
              <a:t>bonus</a:t>
            </a:r>
            <a:r>
              <a:rPr lang="el-GR" sz="2400" dirty="0"/>
              <a:t> που θα πάρει για την νέα χρονιά. Στην τελευταία γραμμή υπάρχει η </a:t>
            </a:r>
            <a:r>
              <a:rPr lang="el-GR" sz="2400" dirty="0" smtClean="0"/>
              <a:t>καταχώρηση </a:t>
            </a:r>
            <a:r>
              <a:rPr lang="el-GR" sz="2400" dirty="0"/>
              <a:t>0 0. Οι δύο αριθμοί χωρίζονται μεταξύ τους με κενό. 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Να </a:t>
            </a:r>
            <a:r>
              <a:rPr lang="el-GR" sz="2400" dirty="0"/>
              <a:t>γραφεί πρόγραμμα το οποίο θα διαβάζει αυτά τα αρχεία, θα αποθηκεύει αυτές τις </a:t>
            </a:r>
            <a:r>
              <a:rPr lang="el-GR" sz="2400" dirty="0" smtClean="0"/>
              <a:t>καταχωρήσεις σε </a:t>
            </a:r>
            <a:r>
              <a:rPr lang="el-GR" sz="2400" dirty="0"/>
              <a:t>ένα </a:t>
            </a:r>
            <a:r>
              <a:rPr lang="el-GR" sz="2400" i="1" dirty="0" err="1" smtClean="0"/>
              <a:t>ve</a:t>
            </a:r>
            <a:r>
              <a:rPr lang="en-US" sz="2400" i="1" dirty="0" smtClean="0"/>
              <a:t>c</a:t>
            </a:r>
            <a:r>
              <a:rPr lang="el-GR" sz="2400" i="1" dirty="0" err="1" smtClean="0"/>
              <a:t>tor</a:t>
            </a:r>
            <a:r>
              <a:rPr lang="el-GR" sz="2400" i="1" dirty="0" smtClean="0"/>
              <a:t> </a:t>
            </a:r>
            <a:r>
              <a:rPr lang="el-GR" sz="2400" dirty="0"/>
              <a:t>από αντικείμενα της κατηγορίας </a:t>
            </a:r>
            <a:r>
              <a:rPr lang="el-GR" sz="2400" i="1" dirty="0" err="1"/>
              <a:t>Employee</a:t>
            </a:r>
            <a:r>
              <a:rPr lang="el-GR" sz="2400" dirty="0"/>
              <a:t>, θα ταξινομεί αυτόν τον πίνακα με </a:t>
            </a:r>
            <a:r>
              <a:rPr lang="el-GR" sz="2400" dirty="0" smtClean="0"/>
              <a:t>βάση </a:t>
            </a:r>
            <a:r>
              <a:rPr lang="el-GR" sz="2400" dirty="0"/>
              <a:t>τις </a:t>
            </a:r>
            <a:r>
              <a:rPr lang="el-GR" sz="2400" dirty="0" smtClean="0"/>
              <a:t>συνολικές </a:t>
            </a:r>
            <a:r>
              <a:rPr lang="el-GR" sz="2400" dirty="0"/>
              <a:t>αποδοχές των υπαλλήλων και θα εμφανίζει </a:t>
            </a:r>
            <a:r>
              <a:rPr lang="el-GR" sz="2400" dirty="0" smtClean="0"/>
              <a:t>στο </a:t>
            </a:r>
            <a:r>
              <a:rPr lang="el-GR" sz="2400" dirty="0"/>
              <a:t>τέλος τους δύο υπαλλήλους με τις υψηλότερες αποδοχές.</a:t>
            </a:r>
            <a:endParaRPr lang="en-US" sz="20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5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6261" r="33462" b="18023"/>
          <a:stretch/>
        </p:blipFill>
        <p:spPr>
          <a:xfrm>
            <a:off x="2411760" y="265212"/>
            <a:ext cx="5828955" cy="5449788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pic>
        <p:nvPicPr>
          <p:cNvPr id="2" name="Εικόνα 1" descr="lecture11.pdf - Adobe Acrobat Pro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2" t="71802" r="49450" b="18023"/>
          <a:stretch/>
        </p:blipFill>
        <p:spPr>
          <a:xfrm>
            <a:off x="457200" y="1273324"/>
            <a:ext cx="2448272" cy="12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3" name="Εικόνα 2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36919"/>
          <a:stretch/>
        </p:blipFill>
        <p:spPr>
          <a:xfrm>
            <a:off x="2555776" y="1181365"/>
            <a:ext cx="5481914" cy="34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952328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11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Επαναληπτικές </a:t>
            </a:r>
            <a:r>
              <a:rPr lang="el-GR" sz="2800" dirty="0"/>
              <a:t>Ασκήσεις </a:t>
            </a:r>
            <a:r>
              <a:rPr lang="el-GR" sz="2800" dirty="0" smtClean="0"/>
              <a:t>(</a:t>
            </a:r>
            <a:r>
              <a:rPr lang="en-US" sz="2800" dirty="0" smtClean="0"/>
              <a:t>3</a:t>
            </a:r>
            <a:r>
              <a:rPr lang="el-GR" sz="2800" dirty="0" smtClean="0"/>
              <a:t>/</a:t>
            </a:r>
            <a:r>
              <a:rPr lang="en-US" sz="2800" dirty="0" smtClean="0"/>
              <a:t>3</a:t>
            </a:r>
            <a:r>
              <a:rPr lang="el-GR" sz="2800" dirty="0" smtClean="0"/>
              <a:t>)</a:t>
            </a:r>
            <a:endParaRPr lang="en-US" sz="2800" dirty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Επαναληπτικές Ασκήσεις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/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Άσκηση </a:t>
            </a:r>
            <a:r>
              <a:rPr lang="el-GR" dirty="0" smtClean="0"/>
              <a:t>(</a:t>
            </a:r>
            <a:r>
              <a:rPr lang="el-GR" dirty="0"/>
              <a:t>Κατηγορία χρονικών </a:t>
            </a:r>
            <a:r>
              <a:rPr lang="el-GR" dirty="0" smtClean="0"/>
              <a:t>στιγμών 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800" dirty="0"/>
              <a:t>Να γραφεί κατηγορία για την </a:t>
            </a:r>
            <a:r>
              <a:rPr lang="el-GR" sz="2800" dirty="0" smtClean="0"/>
              <a:t>αναπαράστασή </a:t>
            </a:r>
            <a:r>
              <a:rPr lang="el-GR" sz="2800" dirty="0"/>
              <a:t>χρονικών </a:t>
            </a:r>
            <a:r>
              <a:rPr lang="el-GR" sz="2800" dirty="0" smtClean="0"/>
              <a:t>στιγμών </a:t>
            </a:r>
            <a:r>
              <a:rPr lang="el-GR" sz="2800" dirty="0"/>
              <a:t>(δευτερόλεπτο, λεπτό, ώρα). Να έχει και </a:t>
            </a:r>
            <a:r>
              <a:rPr lang="el-GR" sz="2800" dirty="0" smtClean="0"/>
              <a:t>τελεστές </a:t>
            </a:r>
            <a:r>
              <a:rPr lang="el-GR" sz="2800" dirty="0" err="1"/>
              <a:t>μοναδιαίας</a:t>
            </a:r>
            <a:r>
              <a:rPr lang="el-GR" sz="2800" dirty="0"/>
              <a:t> </a:t>
            </a:r>
            <a:r>
              <a:rPr lang="el-GR" sz="2800" dirty="0" smtClean="0"/>
              <a:t>αύξησής </a:t>
            </a:r>
            <a:r>
              <a:rPr lang="el-GR" sz="2800" dirty="0"/>
              <a:t>δευτερολέπτων και </a:t>
            </a:r>
            <a:r>
              <a:rPr lang="el-GR" sz="2800" dirty="0" smtClean="0"/>
              <a:t>μείωσής </a:t>
            </a:r>
            <a:r>
              <a:rPr lang="el-GR" sz="2800" dirty="0"/>
              <a:t>καθώς και έναν φιλικό </a:t>
            </a:r>
            <a:r>
              <a:rPr lang="el-GR" sz="2800" dirty="0" smtClean="0"/>
              <a:t>τελεστή </a:t>
            </a:r>
            <a:r>
              <a:rPr lang="el-GR" sz="2800" dirty="0"/>
              <a:t>&gt; για την </a:t>
            </a:r>
            <a:r>
              <a:rPr lang="el-GR" sz="2800" dirty="0" smtClean="0"/>
              <a:t>σύγκρισή </a:t>
            </a:r>
            <a:r>
              <a:rPr lang="el-GR" sz="2800" dirty="0"/>
              <a:t>δύο χρονικών </a:t>
            </a:r>
            <a:r>
              <a:rPr lang="el-GR" sz="2800" dirty="0" smtClean="0"/>
              <a:t>στιγμών.</a:t>
            </a:r>
            <a:endParaRPr lang="en-US" sz="2400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2" name="Εικόνα 1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46479" r="33462" b="18024"/>
          <a:stretch/>
        </p:blipFill>
        <p:spPr>
          <a:xfrm>
            <a:off x="1187624" y="1057300"/>
            <a:ext cx="65278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6207" r="33462" b="18024"/>
          <a:stretch/>
        </p:blipFill>
        <p:spPr>
          <a:xfrm>
            <a:off x="1475656" y="228865"/>
            <a:ext cx="5847105" cy="5472000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6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18024"/>
          <a:stretch/>
        </p:blipFill>
        <p:spPr>
          <a:xfrm>
            <a:off x="1547664" y="228864"/>
            <a:ext cx="5767476" cy="5486135"/>
          </a:xfrm>
          <a:prstGeom prst="rect">
            <a:avLst/>
          </a:prstGeo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18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 descr="lecture11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25291" r="33462" b="67442"/>
          <a:stretch/>
        </p:blipFill>
        <p:spPr>
          <a:xfrm>
            <a:off x="1324439" y="1181365"/>
            <a:ext cx="649512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5701</TotalTime>
  <Words>849</Words>
  <Application>Microsoft Office PowerPoint</Application>
  <PresentationFormat>Προβολή στην οθόνη (16:10)</PresentationFormat>
  <Paragraphs>128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8" baseType="lpstr">
      <vt:lpstr>Arial Unicode MS</vt:lpstr>
      <vt:lpstr>Arial</vt:lpstr>
      <vt:lpstr>Calibri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Άσκηση (Κατηγορία χρονικών στιγμών )</vt:lpstr>
      <vt:lpstr>Λύση</vt:lpstr>
      <vt:lpstr>Λύση</vt:lpstr>
      <vt:lpstr>Λύση</vt:lpstr>
      <vt:lpstr>Λύση</vt:lpstr>
      <vt:lpstr>Άσκηση (Μάντρα οχημάτων)</vt:lpstr>
      <vt:lpstr>Άσκηση (Μάντρα οχημάτων)</vt:lpstr>
      <vt:lpstr>Άσκηση (Μάντρα οχημάτων)</vt:lpstr>
      <vt:lpstr>Λύση</vt:lpstr>
      <vt:lpstr>Λύση</vt:lpstr>
      <vt:lpstr>Λύση</vt:lpstr>
      <vt:lpstr>Άσκηση (Αρχείο δύο στηλών )</vt:lpstr>
      <vt:lpstr>Λύση</vt:lpstr>
      <vt:lpstr>Λύση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723</cp:revision>
  <dcterms:created xsi:type="dcterms:W3CDTF">2012-09-06T09:03:05Z</dcterms:created>
  <dcterms:modified xsi:type="dcterms:W3CDTF">2015-09-30T09:17:37Z</dcterms:modified>
</cp:coreProperties>
</file>