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4"/>
  </p:notesMasterIdLst>
  <p:handoutMasterIdLst>
    <p:handoutMasterId r:id="rId35"/>
  </p:handoutMasterIdLst>
  <p:sldIdLst>
    <p:sldId id="256" r:id="rId3"/>
    <p:sldId id="289" r:id="rId4"/>
    <p:sldId id="257" r:id="rId5"/>
    <p:sldId id="259" r:id="rId6"/>
    <p:sldId id="261" r:id="rId7"/>
    <p:sldId id="308" r:id="rId8"/>
    <p:sldId id="264" r:id="rId9"/>
    <p:sldId id="267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290" r:id="rId27"/>
    <p:sldId id="291" r:id="rId28"/>
    <p:sldId id="292" r:id="rId29"/>
    <p:sldId id="293" r:id="rId30"/>
    <p:sldId id="294" r:id="rId31"/>
    <p:sldId id="295" r:id="rId32"/>
    <p:sldId id="280" r:id="rId33"/>
  </p:sldIdLst>
  <p:sldSz cx="9144000" cy="5715000" type="screen16x10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1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6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313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93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4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05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8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61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prstClr val="white"/>
                </a:solidFill>
              </a:rPr>
              <a:t>Διοικητική των επιχειρήσεων –Σύγχρονες οργανωτικές δομές</a:t>
            </a:r>
            <a:r>
              <a:rPr lang="el-GR" sz="900" smtClean="0">
                <a:solidFill>
                  <a:prstClr val="white"/>
                </a:solidFill>
              </a:rPr>
              <a:t>, τμήμα λογιστικής και χρηματοοικονομικής, ΤΕΙ ΗΠΕΙΡΟΥ </a:t>
            </a:r>
            <a:r>
              <a:rPr lang="el-GR" sz="900" b="1" smtClean="0">
                <a:solidFill>
                  <a:prstClr val="white"/>
                </a:solidFill>
              </a:rPr>
              <a:t>- Ανοιχτά Ακαδημαϊκά Μαθήματα στο ΤΕΙ </a:t>
            </a:r>
            <a:r>
              <a:rPr lang="el-GR" sz="1000" b="1" smtClean="0">
                <a:solidFill>
                  <a:prstClr val="white"/>
                </a:solidFill>
              </a:rPr>
              <a:t>Ηπείρου</a:t>
            </a:r>
            <a:endParaRPr lang="el-GR" sz="1000" b="1">
              <a:solidFill>
                <a:prstClr val="white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0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prstClr val="white"/>
                </a:solidFill>
              </a:rPr>
              <a:t>&lt;</a:t>
            </a:r>
            <a:r>
              <a:rPr lang="el-GR" sz="1000" b="1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>
                <a:solidFill>
                  <a:prstClr val="white"/>
                </a:solidFill>
              </a:rPr>
              <a:t>ΤΕΙ ΗΠΕΙΡΟΥ </a:t>
            </a:r>
            <a:r>
              <a:rPr lang="el-GR" sz="1000" b="1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4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prstClr val="white"/>
                </a:solidFill>
              </a:rPr>
              <a:t>&lt;</a:t>
            </a:r>
            <a:r>
              <a:rPr lang="el-GR" sz="1000" b="1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>
                <a:solidFill>
                  <a:prstClr val="white"/>
                </a:solidFill>
              </a:rPr>
              <a:t>ΤΕΙ ΗΠΕΙΡΟΥ </a:t>
            </a:r>
            <a:r>
              <a:rPr lang="el-GR" sz="1000" b="1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5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prstClr val="white"/>
                </a:solidFill>
              </a:rPr>
              <a:t>&lt;</a:t>
            </a:r>
            <a:r>
              <a:rPr lang="el-GR" sz="1000" b="1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>
                <a:solidFill>
                  <a:prstClr val="white"/>
                </a:solidFill>
              </a:rPr>
              <a:t>ΤΕΙ ΗΠΕΙΡΟΥ </a:t>
            </a:r>
            <a:r>
              <a:rPr lang="el-GR" sz="1000" b="1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prstClr val="white"/>
                </a:solidFill>
              </a:rPr>
              <a:t>&lt;</a:t>
            </a:r>
            <a:r>
              <a:rPr lang="el-GR" sz="1000" b="1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>
                <a:solidFill>
                  <a:prstClr val="white"/>
                </a:solidFill>
              </a:rPr>
              <a:t>ΤΕΙ ΗΠΕΙΡΟΥ </a:t>
            </a:r>
            <a:r>
              <a:rPr lang="el-GR" sz="1000" b="1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prstClr val="white"/>
                </a:solidFill>
              </a:rPr>
              <a:t>&lt;</a:t>
            </a:r>
            <a:r>
              <a:rPr lang="el-GR" sz="1000" b="1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>
                <a:solidFill>
                  <a:prstClr val="white"/>
                </a:solidFill>
              </a:rPr>
              <a:t>ΤΕΙ ΗΠΕΙΡΟΥ </a:t>
            </a:r>
            <a:r>
              <a:rPr lang="el-GR" sz="1000" b="1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6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–Παραδοσιακές οργανωτικές δομές</a:t>
            </a:r>
            <a:r>
              <a:rPr lang="el-GR" sz="900" b="0" baseline="0" smtClean="0">
                <a:solidFill>
                  <a:schemeClr val="bg1"/>
                </a:solidFill>
              </a:rPr>
              <a:t>,</a:t>
            </a:r>
            <a:r>
              <a:rPr lang="el-GR" sz="900" smtClean="0">
                <a:solidFill>
                  <a:schemeClr val="bg1"/>
                </a:solidFill>
              </a:rPr>
              <a:t>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ΗΠΕΙΡΟΥ </a:t>
            </a:r>
            <a:r>
              <a:rPr lang="el-GR" sz="900" b="1" smtClean="0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 smtClean="0">
                <a:solidFill>
                  <a:schemeClr val="bg1"/>
                </a:solidFill>
              </a:rPr>
              <a:t>Ηπείρου</a:t>
            </a:r>
            <a:endParaRPr lang="el-GR" sz="10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prstClr val="white"/>
                </a:solidFill>
              </a:rPr>
              <a:t>&lt;</a:t>
            </a:r>
            <a:r>
              <a:rPr lang="el-GR" sz="1000" b="1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>
                <a:solidFill>
                  <a:prstClr val="white"/>
                </a:solidFill>
              </a:rPr>
              <a:t>ΤΕΙ ΗΠΕΙΡΟΥ </a:t>
            </a:r>
            <a:r>
              <a:rPr lang="el-GR" sz="1000" b="1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8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5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5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10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l-GR" sz="2800"/>
              <a:t> </a:t>
            </a:r>
            <a:r>
              <a:rPr lang="el-GR" sz="2800" b="1" smtClean="0"/>
              <a:t>Παραδοσιακές οργανωτικές δομές</a:t>
            </a:r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pPr algn="l"/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                   </a:t>
            </a:r>
            <a:r>
              <a:rPr lang="el-GR" sz="3600" smtClean="0"/>
              <a:t>Λειτουργικές δοµές</a:t>
            </a:r>
            <a:r>
              <a:rPr lang="el-GR" sz="3600"/>
              <a:t/>
            </a:r>
            <a:br>
              <a:rPr lang="el-GR" sz="360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579296" cy="4455682"/>
          </a:xfrm>
        </p:spPr>
        <p:txBody>
          <a:bodyPr>
            <a:normAutofit/>
          </a:bodyPr>
          <a:lstStyle/>
          <a:p>
            <a:r>
              <a:rPr lang="el-GR" smtClean="0"/>
              <a:t>Οµαδοποιεί εργαζόµενους µε παρόµοια </a:t>
            </a:r>
            <a:r>
              <a:rPr lang="el-GR"/>
              <a:t>προσόντα που ασκούν παρόµοια </a:t>
            </a:r>
            <a:r>
              <a:rPr lang="el-GR" smtClean="0"/>
              <a:t>καθήκοντα</a:t>
            </a:r>
          </a:p>
          <a:p>
            <a:r>
              <a:rPr lang="el-GR" smtClean="0"/>
              <a:t>Η οµαδοποίηση των δραστηριοτήτων γίνεται βάσει των λειτουργιών που εκτελούνται</a:t>
            </a:r>
            <a:endParaRPr lang="el-GR"/>
          </a:p>
          <a:p>
            <a:r>
              <a:rPr lang="el-GR" smtClean="0"/>
              <a:t>Είναι </a:t>
            </a:r>
            <a:r>
              <a:rPr lang="el-GR"/>
              <a:t>πιο αποτελεσµατικές σε </a:t>
            </a:r>
            <a:r>
              <a:rPr lang="el-GR" smtClean="0"/>
              <a:t>µικρούς οργανισµούς </a:t>
            </a:r>
            <a:r>
              <a:rPr lang="el-GR"/>
              <a:t>που παράγουν λίγα </a:t>
            </a:r>
            <a:r>
              <a:rPr lang="el-GR" smtClean="0"/>
              <a:t>προϊόντα ή </a:t>
            </a:r>
            <a:r>
              <a:rPr lang="el-GR"/>
              <a:t>υπηρεσίες</a:t>
            </a:r>
            <a:r>
              <a:rPr lang="el-GR" smtClean="0"/>
              <a:t>! </a:t>
            </a:r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9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pPr algn="l"/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                   </a:t>
            </a:r>
            <a:r>
              <a:rPr lang="el-GR" sz="3600" smtClean="0"/>
              <a:t>Λειτουργικές δοµές</a:t>
            </a:r>
            <a:r>
              <a:rPr lang="el-GR" sz="3600"/>
              <a:t/>
            </a:r>
            <a:br>
              <a:rPr lang="el-GR" sz="360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579296" cy="4455682"/>
          </a:xfrm>
        </p:spPr>
        <p:txBody>
          <a:bodyPr>
            <a:normAutofit/>
          </a:bodyPr>
          <a:lstStyle/>
          <a:p>
            <a:r>
              <a:rPr lang="el-GR" smtClean="0"/>
              <a:t>Οµαδοποιεί εργαζόµενους µε παρόµοια </a:t>
            </a:r>
            <a:r>
              <a:rPr lang="el-GR"/>
              <a:t>προσόντα που ασκούν παρόµοια </a:t>
            </a:r>
            <a:r>
              <a:rPr lang="el-GR" smtClean="0"/>
              <a:t>καθήκοντα</a:t>
            </a:r>
          </a:p>
          <a:p>
            <a:r>
              <a:rPr lang="el-GR" smtClean="0"/>
              <a:t>Η οµαδοποίηση των δραστηριοτήτων γίνεται βάσει των λειτουργιών που εκτελούνται</a:t>
            </a:r>
            <a:endParaRPr lang="el-GR"/>
          </a:p>
          <a:p>
            <a:r>
              <a:rPr lang="el-GR" smtClean="0"/>
              <a:t>Είναι </a:t>
            </a:r>
            <a:r>
              <a:rPr lang="el-GR"/>
              <a:t>πιο αποτελεσµατικές σε </a:t>
            </a:r>
            <a:r>
              <a:rPr lang="el-GR" smtClean="0"/>
              <a:t>µικρούς οργανισµούς </a:t>
            </a:r>
            <a:r>
              <a:rPr lang="el-GR"/>
              <a:t>που παράγουν λίγα </a:t>
            </a:r>
            <a:r>
              <a:rPr lang="el-GR" smtClean="0"/>
              <a:t>προϊόντα ή </a:t>
            </a:r>
            <a:r>
              <a:rPr lang="el-GR"/>
              <a:t>υπηρεσίες</a:t>
            </a:r>
            <a:r>
              <a:rPr lang="el-GR" smtClean="0"/>
              <a:t>! </a:t>
            </a:r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7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507288" cy="468396"/>
          </a:xfrm>
        </p:spPr>
        <p:txBody>
          <a:bodyPr>
            <a:normAutofit fontScale="90000"/>
          </a:bodyPr>
          <a:lstStyle/>
          <a:p>
            <a:pPr algn="just"/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>Σχήµα 1. Παραδείγµατα λειτουργικών </a:t>
            </a:r>
            <a:r>
              <a:rPr lang="el-GR"/>
              <a:t>δοµών</a:t>
            </a:r>
            <a:r>
              <a:rPr lang="el-GR" sz="3600"/>
              <a:t/>
            </a:r>
            <a:br>
              <a:rPr lang="el-GR" sz="360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579296" cy="4455682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/>
          </a:p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39715"/>
            <a:ext cx="6818447" cy="3857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2148" y="5333396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prstClr val="black"/>
                </a:solidFill>
              </a:rPr>
              <a:t>Πηγή: </a:t>
            </a:r>
            <a:r>
              <a:rPr lang="en-US">
                <a:solidFill>
                  <a:prstClr val="black"/>
                </a:solidFill>
              </a:rPr>
              <a:t>Schermerhorn J.R., 2012</a:t>
            </a:r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Πιθανά πλεονεκτήµατα των λειτουργικών  δοµών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771636"/>
          </a:xfrm>
        </p:spPr>
        <p:txBody>
          <a:bodyPr>
            <a:normAutofit fontScale="92500" lnSpcReduction="20000"/>
          </a:bodyPr>
          <a:lstStyle/>
          <a:p>
            <a:r>
              <a:rPr lang="el-GR" smtClean="0"/>
              <a:t>Οικονοµίες κλίµακας µε αποδοτική χρήση </a:t>
            </a:r>
            <a:r>
              <a:rPr lang="el-GR"/>
              <a:t>των πόρων</a:t>
            </a:r>
          </a:p>
          <a:p>
            <a:pPr algn="just"/>
            <a:r>
              <a:rPr lang="el-GR" smtClean="0"/>
              <a:t>Αναθέσεις καθηκόντων σύµφωνες µε την </a:t>
            </a:r>
            <a:r>
              <a:rPr lang="el-GR"/>
              <a:t>εξειδίκευση και την εκπαίδευση</a:t>
            </a:r>
          </a:p>
          <a:p>
            <a:r>
              <a:rPr lang="el-GR" smtClean="0"/>
              <a:t>Υψηλής ποιότητας επίλυση τεχνικών </a:t>
            </a:r>
            <a:r>
              <a:rPr lang="el-GR"/>
              <a:t>προβληµάτων</a:t>
            </a:r>
          </a:p>
          <a:p>
            <a:r>
              <a:rPr lang="el-GR" smtClean="0"/>
              <a:t>Εκπαίδευση σε βάθος και ανάπτυξη </a:t>
            </a:r>
            <a:r>
              <a:rPr lang="el-GR"/>
              <a:t>ικανοτήτων</a:t>
            </a:r>
          </a:p>
          <a:p>
            <a:r>
              <a:rPr lang="el-GR" smtClean="0"/>
              <a:t>Σαφείς προοπτικές σταδιοδροµίας εντός των λειτουργιών</a:t>
            </a:r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Πιθανά </a:t>
            </a:r>
            <a:r>
              <a:rPr lang="el-GR"/>
              <a:t>µειονεκτήµατα λειτουργικών δοµών</a:t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771636"/>
          </a:xfrm>
        </p:spPr>
        <p:txBody>
          <a:bodyPr>
            <a:normAutofit fontScale="92500" lnSpcReduction="20000"/>
          </a:bodyPr>
          <a:lstStyle/>
          <a:p>
            <a:r>
              <a:rPr lang="el-GR"/>
              <a:t>Δυσκολίες στον ακριβή καθορισµό των ευθυνών</a:t>
            </a:r>
          </a:p>
          <a:p>
            <a:r>
              <a:rPr lang="el-GR" smtClean="0"/>
              <a:t>Έλλειψη </a:t>
            </a:r>
            <a:r>
              <a:rPr lang="el-GR"/>
              <a:t>επικοινωνίας, συντονισµού και </a:t>
            </a:r>
            <a:r>
              <a:rPr lang="el-GR" smtClean="0"/>
              <a:t>επίλυσης προβληµάτων </a:t>
            </a:r>
            <a:r>
              <a:rPr lang="el-GR"/>
              <a:t>µεταξύ των λειτουργιών</a:t>
            </a:r>
          </a:p>
          <a:p>
            <a:r>
              <a:rPr lang="el-GR" smtClean="0"/>
              <a:t>Κατάρρευση </a:t>
            </a:r>
            <a:r>
              <a:rPr lang="el-GR"/>
              <a:t>συνεργασίας και κοινού σκοπού, όσο όλοι ασχολούνται µε την καθηµερινή εργασία</a:t>
            </a:r>
          </a:p>
          <a:p>
            <a:r>
              <a:rPr lang="el-GR" smtClean="0"/>
              <a:t>Στενή </a:t>
            </a:r>
            <a:r>
              <a:rPr lang="el-GR"/>
              <a:t>άποψη για τους στόχους απόδοσης</a:t>
            </a:r>
          </a:p>
          <a:p>
            <a:r>
              <a:rPr lang="el-GR" smtClean="0"/>
              <a:t>Υπερβολική παραποµπή αποφάσεων σε υψηλότερα </a:t>
            </a:r>
            <a:r>
              <a:rPr lang="el-GR"/>
              <a:t>επίπεδα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3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72451"/>
          </a:xfrm>
        </p:spPr>
        <p:txBody>
          <a:bodyPr>
            <a:normAutofit fontScale="90000"/>
          </a:bodyPr>
          <a:lstStyle/>
          <a:p>
            <a:r>
              <a:rPr lang="el-GR"/>
              <a:t>Τµηµατικές δοµές</a:t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1276"/>
            <a:ext cx="9144000" cy="4263860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Οµαδοποιούν </a:t>
            </a:r>
            <a:r>
              <a:rPr lang="el-GR"/>
              <a:t>τους εργαζόµενους στο ίδιο προϊόν ή στις ίδιες διαδικασίες, και/ή που βρίσκονται στον ίδιο τοµέα ή γεωγραφική περιοχή.</a:t>
            </a:r>
          </a:p>
          <a:p>
            <a:pPr algn="just"/>
            <a:r>
              <a:rPr lang="el-GR" smtClean="0"/>
              <a:t>Κοινές </a:t>
            </a:r>
            <a:r>
              <a:rPr lang="el-GR"/>
              <a:t>σε πολύπλοκους οργανισµούς µε ποικίλες λειτουργίες, οι οποίες εκτείνονται µεταξύ πολλών προϊόντων, περιοχών, πελατών και διαδικασιών εργασίας!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3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72451"/>
          </a:xfrm>
        </p:spPr>
        <p:txBody>
          <a:bodyPr>
            <a:normAutofit fontScale="90000"/>
          </a:bodyPr>
          <a:lstStyle/>
          <a:p>
            <a:r>
              <a:rPr lang="el-GR"/>
              <a:t>Κατηγορίες τµηµατικών δοµών</a:t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1276"/>
            <a:ext cx="9144000" cy="42638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/>
              <a:t>Τµηµατοποίηση κατά προϊόν: οµαδοποίηση εργαζόµενων και εργασιών που επικεντρώνονται σε ένα µόνο προϊόν ή υπηρεσία</a:t>
            </a:r>
          </a:p>
          <a:p>
            <a:pPr algn="just"/>
            <a:r>
              <a:rPr lang="el-GR" smtClean="0"/>
              <a:t>Γεωγραφική </a:t>
            </a:r>
            <a:r>
              <a:rPr lang="el-GR"/>
              <a:t>τµηµατοποίηση: οµαδοποίηση δραστηριοτήτων και εργασιών που πραγµατοποιούνται στην ίδια τοποθεσία</a:t>
            </a:r>
          </a:p>
          <a:p>
            <a:pPr algn="just"/>
            <a:r>
              <a:rPr lang="el-GR" smtClean="0"/>
              <a:t>Τµηµατοποίηση </a:t>
            </a:r>
            <a:r>
              <a:rPr lang="el-GR"/>
              <a:t>κατά πελάτη: οµαδοποίηση δραστηριοτήτων και εργασιών που εξυπηρετούν τους ίδιους πελάτες</a:t>
            </a:r>
          </a:p>
          <a:p>
            <a:pPr algn="just"/>
            <a:r>
              <a:rPr lang="el-GR" smtClean="0"/>
              <a:t>Τµηµατοποίηση </a:t>
            </a:r>
            <a:r>
              <a:rPr lang="el-GR"/>
              <a:t>κατά διαδικασία: οµαδοποίηση των δραστηριοτήτων   βάσει   της   ροής   εργασίας   </a:t>
            </a:r>
            <a:r>
              <a:rPr lang="el-GR" smtClean="0"/>
              <a:t>ή  πελατών</a:t>
            </a: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9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72451"/>
          </a:xfrm>
        </p:spPr>
        <p:txBody>
          <a:bodyPr>
            <a:normAutofit fontScale="90000"/>
          </a:bodyPr>
          <a:lstStyle/>
          <a:p>
            <a:r>
              <a:rPr lang="el-GR"/>
              <a:t>Κατηγορίες τµηµατικών δοµών</a:t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1276"/>
            <a:ext cx="9144000" cy="42638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/>
              <a:t>Τµηµατοποίηση κατά προϊόν: οµαδοποίηση εργαζόµενων και εργασιών που επικεντρώνονται σε ένα µόνο προϊόν ή υπηρεσία</a:t>
            </a:r>
          </a:p>
          <a:p>
            <a:pPr algn="just"/>
            <a:r>
              <a:rPr lang="el-GR" smtClean="0"/>
              <a:t>Γεωγραφική </a:t>
            </a:r>
            <a:r>
              <a:rPr lang="el-GR"/>
              <a:t>τµηµατοποίηση: οµαδοποίηση δραστηριοτήτων και εργασιών που πραγµατοποιούνται στην ίδια τοποθεσία</a:t>
            </a:r>
          </a:p>
          <a:p>
            <a:pPr algn="just"/>
            <a:r>
              <a:rPr lang="el-GR" smtClean="0"/>
              <a:t>Τµηµατοποίηση </a:t>
            </a:r>
            <a:r>
              <a:rPr lang="el-GR"/>
              <a:t>κατά πελάτη: οµαδοποίηση δραστηριοτήτων και εργασιών που εξυπηρετούν τους ίδιους πελάτες</a:t>
            </a:r>
          </a:p>
          <a:p>
            <a:pPr algn="just"/>
            <a:r>
              <a:rPr lang="el-GR" smtClean="0"/>
              <a:t>Τµηµατοποίηση </a:t>
            </a:r>
            <a:r>
              <a:rPr lang="el-GR"/>
              <a:t>κατά διαδικασία: οµαδοποίηση των δραστηριοτήτων   βάσει   της   ροής   εργασίας   </a:t>
            </a:r>
            <a:r>
              <a:rPr lang="el-GR" smtClean="0"/>
              <a:t>ή  πελατών</a:t>
            </a: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4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72451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Σχήµα </a:t>
            </a:r>
            <a:r>
              <a:rPr lang="el-GR"/>
              <a:t>2</a:t>
            </a:r>
            <a:r>
              <a:rPr lang="el-GR" smtClean="0"/>
              <a:t>. </a:t>
            </a:r>
            <a:r>
              <a:rPr lang="el-GR"/>
              <a:t>Παραδείγµατα Τµηµατικών δοµών</a:t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1276"/>
            <a:ext cx="9144000" cy="42638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mtClean="0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63" y="1283748"/>
            <a:ext cx="6569637" cy="3917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94503" y="5296959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prstClr val="black"/>
                </a:solidFill>
              </a:rPr>
              <a:t>Πηγή: </a:t>
            </a:r>
            <a:r>
              <a:rPr lang="en-US">
                <a:solidFill>
                  <a:prstClr val="black"/>
                </a:solidFill>
              </a:rPr>
              <a:t>Schermerhorn J.R., 2012</a:t>
            </a:r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7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Πιθανά πλεονεκτήµατα των τµηµατικών  δοµών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324"/>
            <a:ext cx="8229600" cy="44416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mtClean="0"/>
              <a:t>Μεγαλύτερη ευελιξία ανταπόκρισης σε </a:t>
            </a:r>
            <a:r>
              <a:rPr lang="el-GR"/>
              <a:t>περιβαλλοντικές αλλαγές</a:t>
            </a:r>
            <a:r>
              <a:rPr lang="el-GR" smtClean="0"/>
              <a:t>. </a:t>
            </a:r>
            <a:endParaRPr lang="el-GR"/>
          </a:p>
          <a:p>
            <a:r>
              <a:rPr lang="el-GR" smtClean="0"/>
              <a:t>Καλύτερος συντονισµός µεταξύ των </a:t>
            </a:r>
            <a:r>
              <a:rPr lang="el-GR"/>
              <a:t>τµηµάτων.</a:t>
            </a:r>
          </a:p>
          <a:p>
            <a:r>
              <a:rPr lang="el-GR" smtClean="0"/>
              <a:t>Σαφή σηµεία ευθύνης για τα προϊόντα/ υπηρεσίες.</a:t>
            </a:r>
          </a:p>
          <a:p>
            <a:r>
              <a:rPr lang="el-GR" smtClean="0"/>
              <a:t>Εξειδίκευση </a:t>
            </a:r>
            <a:r>
              <a:rPr lang="el-GR"/>
              <a:t>συγκεκριµένους </a:t>
            </a:r>
            <a:r>
              <a:rPr lang="el-GR" smtClean="0"/>
              <a:t>περιοχές που εστιάζεται σε συγεκριμένους πελάτες, προϊόντα και περιοχές </a:t>
            </a:r>
          </a:p>
          <a:p>
            <a:r>
              <a:rPr lang="el-GR" smtClean="0"/>
              <a:t>Μεγαλύτερη </a:t>
            </a:r>
            <a:r>
              <a:rPr lang="el-GR"/>
              <a:t>ευκολία αναδιάρθρωσης.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8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10:</a:t>
            </a:r>
            <a:r>
              <a:rPr lang="en-US" sz="2800" smtClean="0"/>
              <a:t> </a:t>
            </a:r>
            <a:r>
              <a:rPr lang="el-GR" sz="2800"/>
              <a:t>Παραδοσιακές οργανωτικές δομές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Πιθανά µειονεκτήµατα τµηµατικών δοµών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324"/>
            <a:ext cx="8229600" cy="4441676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Επικάλυψη πόρων και προσπαθειών µεταξύ </a:t>
            </a:r>
            <a:r>
              <a:rPr lang="el-GR"/>
              <a:t>των τµηµάτων.</a:t>
            </a:r>
          </a:p>
          <a:p>
            <a:pPr algn="just"/>
            <a:r>
              <a:rPr lang="el-GR" smtClean="0"/>
              <a:t>Ανταγωνισµός και κακός συντονισµός µεταξύ </a:t>
            </a:r>
            <a:r>
              <a:rPr lang="el-GR"/>
              <a:t>των τµηµάτων.</a:t>
            </a:r>
          </a:p>
          <a:p>
            <a:pPr algn="just"/>
            <a:r>
              <a:rPr lang="el-GR" smtClean="0"/>
              <a:t>Έµφαση</a:t>
            </a:r>
            <a:r>
              <a:rPr lang="el-GR"/>
              <a:t>	</a:t>
            </a:r>
            <a:r>
              <a:rPr lang="el-GR" smtClean="0"/>
              <a:t>στις ανάγκες του τµήµατος</a:t>
            </a:r>
            <a:r>
              <a:rPr lang="el-GR"/>
              <a:t>	εις βάρος των στόχων του οργανισµού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4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2411"/>
          </a:xfrm>
        </p:spPr>
        <p:txBody>
          <a:bodyPr>
            <a:normAutofit fontScale="90000"/>
          </a:bodyPr>
          <a:lstStyle/>
          <a:p>
            <a:r>
              <a:rPr lang="el-GR"/>
              <a:t>Δοµή πλέγµατος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8017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mtClean="0"/>
              <a:t>Συνδυάζει </a:t>
            </a:r>
            <a:r>
              <a:rPr lang="el-GR"/>
              <a:t>τις λειτουργικές και τις τµηµατικές δοµές για να κερδίσει πλεονεκτήµατα και να ελαχιστοποιήσει τα µειονεκτήµατα και των µεν και των δε.</a:t>
            </a:r>
          </a:p>
          <a:p>
            <a:pPr algn="just"/>
            <a:r>
              <a:rPr lang="el-GR" smtClean="0"/>
              <a:t>Τα </a:t>
            </a:r>
            <a:r>
              <a:rPr lang="el-GR"/>
              <a:t>πεδία που χρησιµοποιείται είναι τα εξής:</a:t>
            </a:r>
          </a:p>
          <a:p>
            <a:pPr algn="just"/>
            <a:r>
              <a:rPr lang="el-GR" smtClean="0"/>
              <a:t>Παραγωγή (π.χ</a:t>
            </a:r>
            <a:r>
              <a:rPr lang="el-GR"/>
              <a:t>. φαρµακευτικά κ.α</a:t>
            </a:r>
            <a:r>
              <a:rPr lang="el-GR" smtClean="0"/>
              <a:t>.)</a:t>
            </a:r>
          </a:p>
          <a:p>
            <a:pPr algn="just"/>
            <a:r>
              <a:rPr lang="el-GR" smtClean="0"/>
              <a:t>Κλάδοι υπηρεσιών (π.χ.τραπεζικά κ.α</a:t>
            </a:r>
            <a:r>
              <a:rPr lang="el-GR"/>
              <a:t>.) </a:t>
            </a:r>
            <a:endParaRPr lang="el-GR" smtClean="0"/>
          </a:p>
          <a:p>
            <a:pPr algn="just"/>
            <a:r>
              <a:rPr lang="el-GR" smtClean="0"/>
              <a:t>Επαγγελµατικά </a:t>
            </a:r>
            <a:r>
              <a:rPr lang="el-GR"/>
              <a:t>πεδία (π.χ. λογιστικά κ.α.)</a:t>
            </a:r>
          </a:p>
          <a:p>
            <a:pPr algn="just"/>
            <a:r>
              <a:rPr lang="el-GR" smtClean="0"/>
              <a:t>Μη </a:t>
            </a:r>
            <a:r>
              <a:rPr lang="el-GR"/>
              <a:t>κερδοσκοπικός τοµέας (π.χ. νοσοκοµεία κ.α.)</a:t>
            </a:r>
          </a:p>
          <a:p>
            <a:pPr algn="just"/>
            <a:r>
              <a:rPr lang="el-GR" smtClean="0"/>
              <a:t>Πολυεθνικές </a:t>
            </a:r>
            <a:r>
              <a:rPr lang="el-GR"/>
              <a:t>εταιρείες</a:t>
            </a:r>
          </a:p>
          <a:p>
            <a:pPr algn="just"/>
            <a:endParaRPr lang="el-GR"/>
          </a:p>
          <a:p>
            <a:pPr algn="just"/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44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2411"/>
          </a:xfrm>
        </p:spPr>
        <p:txBody>
          <a:bodyPr>
            <a:noAutofit/>
          </a:bodyPr>
          <a:lstStyle/>
          <a:p>
            <a:pPr algn="just"/>
            <a:r>
              <a:rPr lang="el-GR" sz="3600" smtClean="0"/>
              <a:t>Σχήµα 3. Παράδειγµα δοµής</a:t>
            </a:r>
            <a:r>
              <a:rPr lang="el-GR" sz="3600"/>
              <a:t>	πλέγµατος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801716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algn="just"/>
            <a:endParaRPr lang="el-GR"/>
          </a:p>
          <a:p>
            <a:pPr algn="just"/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20" y="941580"/>
            <a:ext cx="7040360" cy="4208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5199748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prstClr val="black"/>
                </a:solidFill>
              </a:rPr>
              <a:t>Πηγή: </a:t>
            </a:r>
            <a:r>
              <a:rPr lang="en-US">
                <a:solidFill>
                  <a:prstClr val="black"/>
                </a:solidFill>
              </a:rPr>
              <a:t>Schermerhorn J.R., 2012</a:t>
            </a:r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9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Πιθανά πλεονεκτήµατα των δοµών πλέγµατος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3324"/>
            <a:ext cx="8892480" cy="4327906"/>
          </a:xfrm>
        </p:spPr>
        <p:txBody>
          <a:bodyPr>
            <a:normAutofit fontScale="92500" lnSpcReduction="10000"/>
          </a:bodyPr>
          <a:lstStyle/>
          <a:p>
            <a:r>
              <a:rPr lang="el-GR"/>
              <a:t>Καλύτερη συνεργασία µεταξύ των λειτουργιών</a:t>
            </a:r>
          </a:p>
          <a:p>
            <a:r>
              <a:rPr lang="el-GR" smtClean="0"/>
              <a:t>Βελτιωµένη λήψη αποφάσεων και επίλυση προβληµάτων </a:t>
            </a:r>
            <a:r>
              <a:rPr lang="el-GR"/>
              <a:t>στο επίπεδο της οµάδας</a:t>
            </a:r>
          </a:p>
          <a:p>
            <a:r>
              <a:rPr lang="el-GR" smtClean="0"/>
              <a:t>Μεγαλύτερη </a:t>
            </a:r>
            <a:r>
              <a:rPr lang="el-GR"/>
              <a:t>ευελιξία στις αναδιαρθρώσεις και στις µεταβαλλόµενες απαιτήσεις</a:t>
            </a:r>
          </a:p>
          <a:p>
            <a:r>
              <a:rPr lang="el-GR" smtClean="0"/>
              <a:t>Καλύτερη </a:t>
            </a:r>
            <a:r>
              <a:rPr lang="el-GR"/>
              <a:t>εξυπηρέτηση πελατών</a:t>
            </a:r>
          </a:p>
          <a:p>
            <a:r>
              <a:rPr lang="el-GR" smtClean="0"/>
              <a:t>Καλύτερη </a:t>
            </a:r>
            <a:r>
              <a:rPr lang="el-GR"/>
              <a:t>κατανοµή ευθύνης για την απόδοση</a:t>
            </a:r>
          </a:p>
          <a:p>
            <a:r>
              <a:rPr lang="el-GR" smtClean="0"/>
              <a:t>Βελτιωµένο </a:t>
            </a:r>
            <a:r>
              <a:rPr lang="el-GR"/>
              <a:t>στρατηγικό µάνατζµεντ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78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Πιθανά µειονεκτήµατα των δοµών πλέγµατος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3324"/>
            <a:ext cx="8892480" cy="4536504"/>
          </a:xfrm>
        </p:spPr>
        <p:txBody>
          <a:bodyPr>
            <a:normAutofit fontScale="92500" lnSpcReduction="20000"/>
          </a:bodyPr>
          <a:lstStyle/>
          <a:p>
            <a:r>
              <a:rPr lang="el-GR"/>
              <a:t>Σύγκρουση συµφερόντων µεταξύ των συστηµάτων των δύο ¨αφεντικών¨</a:t>
            </a:r>
          </a:p>
          <a:p>
            <a:r>
              <a:rPr lang="el-GR" smtClean="0"/>
              <a:t>Σύγχυση </a:t>
            </a:r>
            <a:r>
              <a:rPr lang="el-GR"/>
              <a:t>καθηκόντων και συγκρούσεις στις προτεραιότητες εργασίας</a:t>
            </a:r>
          </a:p>
          <a:p>
            <a:r>
              <a:rPr lang="el-GR" smtClean="0"/>
              <a:t>Χρονοβόρες </a:t>
            </a:r>
            <a:r>
              <a:rPr lang="el-GR"/>
              <a:t>οµαδικές συσκέψεις</a:t>
            </a:r>
          </a:p>
          <a:p>
            <a:r>
              <a:rPr lang="el-GR" smtClean="0"/>
              <a:t>Ισχυρή </a:t>
            </a:r>
            <a:r>
              <a:rPr lang="el-GR"/>
              <a:t>αφοσίωση στην οµάδα και κατά συνέπεια απώλεια της εστίασης στους ευρύτερους στόχους του οργανισµού</a:t>
            </a:r>
          </a:p>
          <a:p>
            <a:r>
              <a:rPr lang="el-GR" smtClean="0"/>
              <a:t>Αυξηµένα </a:t>
            </a:r>
            <a:r>
              <a:rPr lang="el-GR"/>
              <a:t>κόστη λόγω της  απαίτησης προσθήκης των ηγετών οµάδας σε µια δοµή πλέγµατος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70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</a:t>
            </a:r>
            <a:r>
              <a:rPr lang="el-GR" sz="1200" b="1" smtClean="0">
                <a:solidFill>
                  <a:schemeClr val="bg1"/>
                </a:solidFill>
              </a:rPr>
              <a:t>10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167174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</a:t>
            </a:r>
            <a:r>
              <a:rPr lang="el-GR" sz="1200" b="1" smtClean="0">
                <a:solidFill>
                  <a:schemeClr val="bg1"/>
                </a:solidFill>
              </a:rPr>
              <a:t>10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</a:t>
            </a:r>
            <a:r>
              <a:rPr lang="el-GR" sz="1100" smtClean="0">
                <a:solidFill>
                  <a:schemeClr val="bg1"/>
                </a:solidFill>
              </a:rPr>
              <a:t>10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30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rmAutofit fontScale="92500"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/>
            <a:r>
              <a:rPr lang="el-GR" smtClean="0"/>
              <a:t>Παρουσιάζετε παραδοσιακές οργανωτκές δομές</a:t>
            </a:r>
          </a:p>
          <a:p>
            <a:pPr marL="0"/>
            <a:r>
              <a:rPr lang="el-GR" smtClean="0"/>
              <a:t>Συνδέετε το μέγεθος των επιχειρήσεων με τις οργανωτικές δομές</a:t>
            </a:r>
          </a:p>
          <a:p>
            <a:pPr marL="0"/>
            <a:r>
              <a:rPr lang="el-GR" smtClean="0"/>
              <a:t>Αναλύετε τα πεονεκτήματα και τα μειονεκτήματα των παραδοσιακών οργανωτικών δομών  </a:t>
            </a:r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244080"/>
          </a:xfrm>
        </p:spPr>
        <p:txBody>
          <a:bodyPr>
            <a:noAutofit/>
          </a:bodyPr>
          <a:lstStyle/>
          <a:p>
            <a:r>
              <a:rPr lang="el-GR" smtClean="0"/>
              <a:t>Παραδοσιακές οργανωτικές δομές  </a:t>
            </a:r>
          </a:p>
          <a:p>
            <a:r>
              <a:rPr lang="el-GR" smtClean="0"/>
              <a:t>Λειτουργικές </a:t>
            </a:r>
            <a:r>
              <a:rPr lang="el-GR"/>
              <a:t>δοµές</a:t>
            </a:r>
          </a:p>
          <a:p>
            <a:r>
              <a:rPr lang="el-GR"/>
              <a:t>Τµηµατικές δοµές</a:t>
            </a:r>
          </a:p>
          <a:p>
            <a:r>
              <a:rPr lang="el-GR"/>
              <a:t>Δοµές Πλέγµατος</a:t>
            </a:r>
          </a:p>
          <a:p>
            <a:pPr marL="0" indent="0">
              <a:buNone/>
            </a:pPr>
            <a:r>
              <a:rPr lang="el-GR" smtClean="0"/>
              <a:t> </a:t>
            </a:r>
            <a:r>
              <a:rPr lang="el-GR" sz="1800" smtClean="0"/>
              <a:t> </a:t>
            </a:r>
          </a:p>
          <a:p>
            <a:endParaRPr lang="el-GR" sz="1800" smtClean="0"/>
          </a:p>
          <a:p>
            <a:endParaRPr lang="el-GR" sz="1800" smtClean="0"/>
          </a:p>
          <a:p>
            <a:endParaRPr lang="el-GR" sz="1800" smtClean="0"/>
          </a:p>
          <a:p>
            <a:pPr marL="0" indent="0">
              <a:buNone/>
            </a:pPr>
            <a:r>
              <a:rPr lang="el-GR" sz="1800" smtClean="0"/>
              <a:t> </a:t>
            </a:r>
          </a:p>
          <a:p>
            <a:endParaRPr lang="el-GR" sz="1800" smtClean="0"/>
          </a:p>
          <a:p>
            <a:endParaRPr lang="el-GR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27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51520" y="3672417"/>
            <a:ext cx="8892480" cy="11350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smtClean="0"/>
              <a:t>Ενότητα 10</a:t>
            </a:r>
            <a:r>
              <a:rPr lang="el-GR" sz="4400"/>
              <a:t>: Παραδοσιακές οργανωτικές δομές</a:t>
            </a:r>
            <a:br>
              <a:rPr lang="el-GR" sz="4400"/>
            </a:br>
            <a:r>
              <a:rPr lang="el-GR" sz="4400"/>
              <a:t/>
            </a:r>
            <a:br>
              <a:rPr lang="el-GR" sz="4400"/>
            </a:br>
            <a:endParaRPr lang="el-GR" sz="440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pPr algn="just"/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/>
              <a:t>ΠΑΡΑΔΟΣΙΑΚΕΣ ΟΡΓΑΝΩΤΙΚΕΣ ΔΟΜΕΣ</a:t>
            </a:r>
            <a:br>
              <a:rPr lang="el-GR" sz="360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579296" cy="4455682"/>
          </a:xfrm>
        </p:spPr>
        <p:txBody>
          <a:bodyPr>
            <a:normAutofit/>
          </a:bodyPr>
          <a:lstStyle/>
          <a:p>
            <a:r>
              <a:rPr lang="el-GR" smtClean="0"/>
              <a:t>Τµηµατοποίηση: διαδικασία οµαδοποίησης</a:t>
            </a:r>
            <a:endParaRPr lang="el-GR"/>
          </a:p>
          <a:p>
            <a:pPr marL="0" indent="0">
              <a:buNone/>
            </a:pPr>
            <a:r>
              <a:rPr lang="el-GR"/>
              <a:t>ανθρώπων και εργασιών σε έναν οργανισµό.</a:t>
            </a:r>
          </a:p>
          <a:p>
            <a:pPr marL="0" indent="0">
              <a:buNone/>
            </a:pPr>
            <a:r>
              <a:rPr lang="el-GR" smtClean="0"/>
              <a:t>Παραδοσιακοί </a:t>
            </a:r>
            <a:r>
              <a:rPr lang="el-GR"/>
              <a:t>τύποι οργανωτικών δοµών:</a:t>
            </a:r>
          </a:p>
          <a:p>
            <a:r>
              <a:rPr lang="el-GR" smtClean="0"/>
              <a:t>Λειτουργικές δοµές</a:t>
            </a:r>
          </a:p>
          <a:p>
            <a:r>
              <a:rPr lang="el-GR" smtClean="0"/>
              <a:t>Τµηµατικές δοµές</a:t>
            </a:r>
          </a:p>
          <a:p>
            <a:r>
              <a:rPr lang="el-GR" smtClean="0"/>
              <a:t>Δοµές </a:t>
            </a:r>
            <a:r>
              <a:rPr lang="el-GR"/>
              <a:t>Πλέγµατος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9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1076</Words>
  <Application>Microsoft Office PowerPoint</Application>
  <PresentationFormat>On-screen Show (16:10)</PresentationFormat>
  <Paragraphs>197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 Unicode MS</vt:lpstr>
      <vt:lpstr>Arial</vt:lpstr>
      <vt:lpstr>Calibri</vt:lpstr>
      <vt:lpstr>Times New Roman</vt:lpstr>
      <vt:lpstr>Θέμα του Office</vt:lpstr>
      <vt:lpstr>1_Θέμα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10: Παραδοσιακές οργανωτικές δομές  </vt:lpstr>
      <vt:lpstr>   ΠΑΡΑΔΟΣΙΑΚΕΣ ΟΡΓΑΝΩΤΙΚΕΣ ΔΟΜΕΣ   </vt:lpstr>
      <vt:lpstr>                      Λειτουργικές δοµές   </vt:lpstr>
      <vt:lpstr>                      Λειτουργικές δοµές   </vt:lpstr>
      <vt:lpstr>    Σχήµα 1. Παραδείγµατα λειτουργικών δοµών   </vt:lpstr>
      <vt:lpstr>Πιθανά πλεονεκτήµατα των λειτουργικών  δοµών</vt:lpstr>
      <vt:lpstr> Πιθανά µειονεκτήµατα λειτουργικών δοµών </vt:lpstr>
      <vt:lpstr>Τµηµατικές δοµές </vt:lpstr>
      <vt:lpstr>Κατηγορίες τµηµατικών δοµών </vt:lpstr>
      <vt:lpstr>Κατηγορίες τµηµατικών δοµών </vt:lpstr>
      <vt:lpstr> Σχήµα 2. Παραδείγµατα Τµηµατικών δοµών </vt:lpstr>
      <vt:lpstr>Πιθανά πλεονεκτήµατα των τµηµατικών  δοµών</vt:lpstr>
      <vt:lpstr>Πιθανά µειονεκτήµατα τµηµατικών δοµών</vt:lpstr>
      <vt:lpstr>Δοµή πλέγµατος</vt:lpstr>
      <vt:lpstr>Σχήµα 3. Παράδειγµα δοµής πλέγµατος</vt:lpstr>
      <vt:lpstr>Πιθανά πλεονεκτήµατα των δοµών πλέγµατος</vt:lpstr>
      <vt:lpstr>Πιθανά µειονεκτήµατα των δοµών πλέγµατος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220</cp:revision>
  <dcterms:created xsi:type="dcterms:W3CDTF">2012-09-06T09:03:05Z</dcterms:created>
  <dcterms:modified xsi:type="dcterms:W3CDTF">2015-10-09T18:00:12Z</dcterms:modified>
</cp:coreProperties>
</file>