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89" r:id="rId3"/>
    <p:sldId id="257" r:id="rId4"/>
    <p:sldId id="259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57" r:id="rId20"/>
    <p:sldId id="353" r:id="rId21"/>
    <p:sldId id="354" r:id="rId22"/>
    <p:sldId id="355" r:id="rId23"/>
    <p:sldId id="356" r:id="rId24"/>
    <p:sldId id="358" r:id="rId25"/>
    <p:sldId id="295" r:id="rId26"/>
    <p:sldId id="291" r:id="rId27"/>
    <p:sldId id="292" r:id="rId28"/>
    <p:sldId id="293" r:id="rId29"/>
    <p:sldId id="280" r:id="rId30"/>
  </p:sldIdLst>
  <p:sldSz cx="9144000" cy="5715000" type="screen16x10"/>
  <p:notesSz cx="6858000" cy="9144000"/>
  <p:custDataLst>
    <p:tags r:id="rId33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89" d="100"/>
          <a:sy n="89" d="100"/>
        </p:scale>
        <p:origin x="978" y="9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25/11/2015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25/11/2015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>
            <a:lvl1pPr>
              <a:defRPr baseline="0"/>
            </a:lvl1pPr>
          </a:lstStyle>
          <a:p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l-GR" dirty="0"/>
          </a:p>
        </p:txBody>
      </p:sp>
      <p:sp>
        <p:nvSpPr>
          <p:cNvPr id="4" name="Ορθογώνιο 3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Λοιμώδη Νοσήματα</a:t>
            </a:r>
            <a:r>
              <a:rPr lang="el-GR" sz="700" b="1" baseline="0" dirty="0" smtClean="0">
                <a:solidFill>
                  <a:schemeClr val="bg1"/>
                </a:solidFill>
              </a:rPr>
              <a:t> – Υ</a:t>
            </a:r>
            <a:r>
              <a:rPr lang="el-GR" sz="700" b="1" dirty="0" smtClean="0">
                <a:solidFill>
                  <a:schemeClr val="bg1"/>
                </a:solidFill>
              </a:rPr>
              <a:t>γιεινή Αγροτικών Ζώων – </a:t>
            </a:r>
            <a:r>
              <a:rPr lang="el-GR" sz="700" baseline="0" dirty="0" smtClean="0">
                <a:solidFill>
                  <a:schemeClr val="bg1"/>
                </a:solidFill>
              </a:rPr>
              <a:t>Σχολή </a:t>
            </a:r>
            <a:r>
              <a:rPr lang="el-GR" sz="700" baseline="0" dirty="0" smtClean="0">
                <a:solidFill>
                  <a:schemeClr val="bg1"/>
                </a:solidFill>
              </a:rPr>
              <a:t>Τεχνολογίας Γεωπονίας, </a:t>
            </a:r>
            <a:r>
              <a:rPr lang="el-GR" sz="700" dirty="0" smtClean="0">
                <a:solidFill>
                  <a:schemeClr val="bg1"/>
                </a:solidFill>
              </a:rPr>
              <a:t>Τμήμα Ζωικής Παραγωγής,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6" name="Εικόνα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Λοιμώδη Νοσήματα</a:t>
            </a:r>
            <a:r>
              <a:rPr lang="el-GR" sz="700" b="1" baseline="0" dirty="0" smtClean="0">
                <a:solidFill>
                  <a:schemeClr val="bg1"/>
                </a:solidFill>
              </a:rPr>
              <a:t> – Υ</a:t>
            </a:r>
            <a:r>
              <a:rPr lang="el-GR" sz="700" b="1" dirty="0" smtClean="0">
                <a:solidFill>
                  <a:schemeClr val="bg1"/>
                </a:solidFill>
              </a:rPr>
              <a:t>γιεινή Αγροτικών Ζώων – </a:t>
            </a:r>
            <a:r>
              <a:rPr lang="el-GR" sz="700" baseline="0" dirty="0" smtClean="0">
                <a:solidFill>
                  <a:schemeClr val="bg1"/>
                </a:solidFill>
              </a:rPr>
              <a:t>Σχολή </a:t>
            </a:r>
            <a:r>
              <a:rPr lang="el-GR" sz="700" baseline="0" dirty="0" smtClean="0">
                <a:solidFill>
                  <a:schemeClr val="bg1"/>
                </a:solidFill>
              </a:rPr>
              <a:t>Τεχνολογίας Γεωπονίας, </a:t>
            </a:r>
            <a:r>
              <a:rPr lang="el-GR" sz="700" dirty="0" smtClean="0">
                <a:solidFill>
                  <a:schemeClr val="bg1"/>
                </a:solidFill>
              </a:rPr>
              <a:t>Τμήμα Ζωικής Παραγωγής, ΤΕΙ ΗΠΕΙΡΟΥ </a:t>
            </a:r>
            <a:r>
              <a:rPr lang="el-GR" sz="7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Λοιμώδη Νοσήματα – Υγιεινή Αγροτικών Ζώων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79512" y="3194798"/>
            <a:ext cx="8964488" cy="1464947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15: </a:t>
            </a:r>
            <a:r>
              <a:rPr lang="el-GR" sz="2800" b="1" dirty="0" smtClean="0"/>
              <a:t>ΙΟΓΕΝΗ ΝΟΣΗΜΑΤΑ ΤΩΝ ΠΤΗΝΩΝ</a:t>
            </a:r>
            <a:endParaRPr lang="el-GR" sz="2800" b="1" dirty="0"/>
          </a:p>
          <a:p>
            <a:pPr algn="l"/>
            <a:r>
              <a:rPr lang="el-GR" sz="2800" dirty="0" smtClean="0"/>
              <a:t>Ιωάννης Σκούφος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5"/>
          <a:srcRect t="-11106" b="11106"/>
          <a:stretch/>
        </p:blipFill>
        <p:spPr>
          <a:xfrm>
            <a:off x="642158" y="193204"/>
            <a:ext cx="905506" cy="11453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63688" y="335245"/>
            <a:ext cx="3240360" cy="10201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lnSpc>
                <a:spcPts val="2600"/>
              </a:lnSpc>
            </a:pPr>
            <a:r>
              <a:rPr lang="el-GR" sz="2000" dirty="0" smtClean="0"/>
              <a:t>Ελληνική Δημοκρατία</a:t>
            </a:r>
          </a:p>
          <a:p>
            <a:pPr>
              <a:lnSpc>
                <a:spcPts val="2600"/>
              </a:lnSpc>
            </a:pPr>
            <a:r>
              <a:rPr lang="el-GR" sz="2000" dirty="0" smtClean="0"/>
              <a:t>Τεχνολογικό Εκπαιδευτικό Ίδρυμα Ηπείρου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ΛΟΙΜΩΔΗΣ </a:t>
            </a:r>
            <a:r>
              <a:rPr lang="el-GR" sz="2800" dirty="0" smtClean="0">
                <a:solidFill>
                  <a:prstClr val="black"/>
                </a:solidFill>
              </a:rPr>
              <a:t>ΒΡΟΓΧΙΤΙΔΑ</a:t>
            </a:r>
            <a:br>
              <a:rPr lang="el-GR" sz="2800" dirty="0" smtClean="0">
                <a:solidFill>
                  <a:prstClr val="black"/>
                </a:solidFill>
              </a:rPr>
            </a:br>
            <a:r>
              <a:rPr lang="el-GR" sz="2800" dirty="0" smtClean="0">
                <a:solidFill>
                  <a:prstClr val="black"/>
                </a:solidFill>
              </a:rPr>
              <a:t>(</a:t>
            </a:r>
            <a:r>
              <a:rPr lang="en-US" sz="2800" dirty="0">
                <a:solidFill>
                  <a:prstClr val="black"/>
                </a:solidFill>
              </a:rPr>
              <a:t>Infectious bronchitis)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181365"/>
            <a:ext cx="8208912" cy="3687796"/>
          </a:xfrm>
        </p:spPr>
        <p:txBody>
          <a:bodyPr>
            <a:noAutofit/>
          </a:bodyPr>
          <a:lstStyle/>
          <a:p>
            <a:r>
              <a:rPr lang="el-GR" sz="2000" dirty="0" smtClean="0">
                <a:solidFill>
                  <a:prstClr val="black"/>
                </a:solidFill>
              </a:rPr>
              <a:t>Είναι </a:t>
            </a:r>
            <a:r>
              <a:rPr lang="el-GR" sz="2000" dirty="0">
                <a:solidFill>
                  <a:prstClr val="black"/>
                </a:solidFill>
              </a:rPr>
              <a:t>οξεία ιογενής λοίμωξη του αναπνευστικού κυρίως </a:t>
            </a:r>
            <a:r>
              <a:rPr lang="el-GR" sz="2000" dirty="0" smtClean="0">
                <a:solidFill>
                  <a:prstClr val="black"/>
                </a:solidFill>
              </a:rPr>
              <a:t>συστήματος των </a:t>
            </a:r>
            <a:r>
              <a:rPr lang="el-GR" sz="2000" dirty="0">
                <a:solidFill>
                  <a:prstClr val="black"/>
                </a:solidFill>
              </a:rPr>
              <a:t>ορνιθοειδών με αυξημένη μεταδοτικότητα. Προσβάλλει μόνο </a:t>
            </a:r>
            <a:r>
              <a:rPr lang="el-GR" sz="2000" dirty="0" smtClean="0">
                <a:solidFill>
                  <a:prstClr val="black"/>
                </a:solidFill>
              </a:rPr>
              <a:t>τα ορνιθοειδή </a:t>
            </a:r>
            <a:r>
              <a:rPr lang="el-GR" sz="2000" dirty="0">
                <a:solidFill>
                  <a:prstClr val="black"/>
                </a:solidFill>
              </a:rPr>
              <a:t>και σε οποιαδήποτε ηλικία. </a:t>
            </a:r>
            <a:endParaRPr lang="el-GR" sz="2000" dirty="0" smtClean="0">
              <a:solidFill>
                <a:prstClr val="black"/>
              </a:solidFill>
            </a:endParaRPr>
          </a:p>
          <a:p>
            <a:r>
              <a:rPr lang="el-GR" sz="2000" dirty="0" smtClean="0">
                <a:solidFill>
                  <a:prstClr val="black"/>
                </a:solidFill>
              </a:rPr>
              <a:t>Η </a:t>
            </a:r>
            <a:r>
              <a:rPr lang="el-GR" sz="2000" dirty="0">
                <a:solidFill>
                  <a:prstClr val="black"/>
                </a:solidFill>
              </a:rPr>
              <a:t>βρογχίτιδα μεταδίδεται με τον </a:t>
            </a:r>
            <a:r>
              <a:rPr lang="el-GR" sz="2000" dirty="0" smtClean="0">
                <a:solidFill>
                  <a:prstClr val="black"/>
                </a:solidFill>
              </a:rPr>
              <a:t>αέρα, την </a:t>
            </a:r>
            <a:r>
              <a:rPr lang="el-GR" sz="2000" dirty="0">
                <a:solidFill>
                  <a:prstClr val="black"/>
                </a:solidFill>
              </a:rPr>
              <a:t>τροφή, το πόσιμο νερό, τα μολυσμένα σκεύη και το προσωπικό που </a:t>
            </a:r>
            <a:r>
              <a:rPr lang="el-GR" sz="2000" dirty="0" smtClean="0">
                <a:solidFill>
                  <a:prstClr val="black"/>
                </a:solidFill>
              </a:rPr>
              <a:t>δρα ως </a:t>
            </a:r>
            <a:r>
              <a:rPr lang="el-GR" sz="2000" dirty="0">
                <a:solidFill>
                  <a:prstClr val="black"/>
                </a:solidFill>
              </a:rPr>
              <a:t>φορέας μετάδοσης του </a:t>
            </a:r>
            <a:r>
              <a:rPr lang="el-GR" sz="2000" dirty="0" smtClean="0">
                <a:solidFill>
                  <a:prstClr val="black"/>
                </a:solidFill>
              </a:rPr>
              <a:t>ιού. Ο </a:t>
            </a:r>
            <a:r>
              <a:rPr lang="el-GR" sz="2000" dirty="0">
                <a:solidFill>
                  <a:prstClr val="black"/>
                </a:solidFill>
              </a:rPr>
              <a:t>ιός παραμένει στα κόπρανα μέχρι </a:t>
            </a:r>
            <a:r>
              <a:rPr lang="el-GR" sz="2000" dirty="0" smtClean="0">
                <a:solidFill>
                  <a:prstClr val="black"/>
                </a:solidFill>
              </a:rPr>
              <a:t>και ένα </a:t>
            </a:r>
            <a:r>
              <a:rPr lang="el-GR" sz="2000" dirty="0">
                <a:solidFill>
                  <a:prstClr val="black"/>
                </a:solidFill>
              </a:rPr>
              <a:t>έτος.</a:t>
            </a:r>
          </a:p>
          <a:p>
            <a:r>
              <a:rPr lang="el-GR" sz="2000" dirty="0">
                <a:solidFill>
                  <a:prstClr val="black"/>
                </a:solidFill>
              </a:rPr>
              <a:t>Το αίτιο είναι ένας RNA ιός που κατατάσσεται στους </a:t>
            </a:r>
            <a:r>
              <a:rPr lang="el-GR" sz="2000" dirty="0" err="1">
                <a:solidFill>
                  <a:prstClr val="black"/>
                </a:solidFill>
              </a:rPr>
              <a:t>κορωναϊούς</a:t>
            </a:r>
            <a:r>
              <a:rPr lang="el-GR" sz="2000" dirty="0">
                <a:solidFill>
                  <a:prstClr val="black"/>
                </a:solidFill>
              </a:rPr>
              <a:t> </a:t>
            </a:r>
            <a:r>
              <a:rPr lang="el-GR" sz="2000" dirty="0" smtClean="0">
                <a:solidFill>
                  <a:prstClr val="black"/>
                </a:solidFill>
              </a:rPr>
              <a:t>με δυο </a:t>
            </a:r>
            <a:r>
              <a:rPr lang="el-GR" sz="2000" dirty="0">
                <a:solidFill>
                  <a:prstClr val="black"/>
                </a:solidFill>
              </a:rPr>
              <a:t>κυρίως </a:t>
            </a:r>
            <a:r>
              <a:rPr lang="el-GR" sz="2000" dirty="0" err="1">
                <a:solidFill>
                  <a:prstClr val="black"/>
                </a:solidFill>
              </a:rPr>
              <a:t>αντιγονικούς</a:t>
            </a:r>
            <a:r>
              <a:rPr lang="el-GR" sz="2000" dirty="0">
                <a:solidFill>
                  <a:prstClr val="black"/>
                </a:solidFill>
              </a:rPr>
              <a:t> τύπους του ιού </a:t>
            </a:r>
            <a:r>
              <a:rPr lang="el-GR" sz="2000" dirty="0" err="1">
                <a:solidFill>
                  <a:prstClr val="black"/>
                </a:solidFill>
              </a:rPr>
              <a:t>Massachusetts</a:t>
            </a:r>
            <a:r>
              <a:rPr lang="el-GR" sz="2000" dirty="0">
                <a:solidFill>
                  <a:prstClr val="black"/>
                </a:solidFill>
              </a:rPr>
              <a:t> και </a:t>
            </a:r>
            <a:r>
              <a:rPr lang="el-GR" sz="2000" dirty="0" err="1">
                <a:solidFill>
                  <a:prstClr val="black"/>
                </a:solidFill>
              </a:rPr>
              <a:t>Connecticut</a:t>
            </a:r>
            <a:r>
              <a:rPr lang="el-GR" sz="2000" dirty="0">
                <a:solidFill>
                  <a:prstClr val="black"/>
                </a:solidFill>
              </a:rPr>
              <a:t>. </a:t>
            </a:r>
            <a:r>
              <a:rPr lang="el-GR" sz="2000" dirty="0" smtClean="0">
                <a:solidFill>
                  <a:prstClr val="black"/>
                </a:solidFill>
              </a:rPr>
              <a:t>Τα στελέχη </a:t>
            </a:r>
            <a:r>
              <a:rPr lang="el-GR" sz="2000" dirty="0">
                <a:solidFill>
                  <a:prstClr val="black"/>
                </a:solidFill>
              </a:rPr>
              <a:t>του ιού δεν έχουν όλα την ίδια λοιμογόνο δύναμη και τον </a:t>
            </a:r>
            <a:r>
              <a:rPr lang="el-GR" sz="2000" dirty="0" smtClean="0">
                <a:solidFill>
                  <a:prstClr val="black"/>
                </a:solidFill>
              </a:rPr>
              <a:t>ίδιο τροπισμό</a:t>
            </a:r>
            <a:r>
              <a:rPr lang="el-GR" sz="2000" dirty="0">
                <a:solidFill>
                  <a:prstClr val="black"/>
                </a:solidFill>
              </a:rPr>
              <a:t>. Ο ιός καταστρέφεται ταχύτατα με τα συνήθη </a:t>
            </a:r>
            <a:r>
              <a:rPr lang="el-GR" sz="2000" dirty="0" smtClean="0">
                <a:solidFill>
                  <a:prstClr val="black"/>
                </a:solidFill>
              </a:rPr>
              <a:t>απολυμαντικά (</a:t>
            </a:r>
            <a:r>
              <a:rPr lang="el-GR" sz="2000" dirty="0" err="1" smtClean="0">
                <a:solidFill>
                  <a:prstClr val="black"/>
                </a:solidFill>
              </a:rPr>
              <a:t>φορμαλίνη</a:t>
            </a:r>
            <a:r>
              <a:rPr lang="el-GR" sz="2000" dirty="0" smtClean="0">
                <a:solidFill>
                  <a:prstClr val="black"/>
                </a:solidFill>
              </a:rPr>
              <a:t> </a:t>
            </a:r>
            <a:r>
              <a:rPr lang="el-GR" sz="2000" dirty="0">
                <a:solidFill>
                  <a:prstClr val="black"/>
                </a:solidFill>
              </a:rPr>
              <a:t>1% για 3΄). Οι </a:t>
            </a:r>
            <a:r>
              <a:rPr lang="el-GR" sz="2000" dirty="0" err="1">
                <a:solidFill>
                  <a:prstClr val="black"/>
                </a:solidFill>
              </a:rPr>
              <a:t>προδιαθέτοντες</a:t>
            </a:r>
            <a:r>
              <a:rPr lang="el-GR" sz="2000" dirty="0">
                <a:solidFill>
                  <a:prstClr val="black"/>
                </a:solidFill>
              </a:rPr>
              <a:t> παράγοντες, όπως το </a:t>
            </a:r>
            <a:r>
              <a:rPr lang="el-GR" sz="2000" dirty="0" smtClean="0">
                <a:solidFill>
                  <a:prstClr val="black"/>
                </a:solidFill>
              </a:rPr>
              <a:t>κρυολόγημα των </a:t>
            </a:r>
            <a:r>
              <a:rPr lang="el-GR" sz="2000" dirty="0">
                <a:solidFill>
                  <a:prstClr val="black"/>
                </a:solidFill>
              </a:rPr>
              <a:t>νεοσσών, χρόνια αναπνευστικά προβλήματα ευνοούν την </a:t>
            </a:r>
            <a:r>
              <a:rPr lang="el-GR" sz="2000" dirty="0" smtClean="0">
                <a:solidFill>
                  <a:prstClr val="black"/>
                </a:solidFill>
              </a:rPr>
              <a:t>εγκατάσταση της </a:t>
            </a:r>
            <a:r>
              <a:rPr lang="el-GR" sz="2000" dirty="0">
                <a:solidFill>
                  <a:prstClr val="black"/>
                </a:solidFill>
              </a:rPr>
              <a:t>λοίμωξης.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2043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>
                <a:solidFill>
                  <a:prstClr val="black"/>
                </a:solidFill>
              </a:rPr>
              <a:t>ΛΟΙΜΩΔΗΣ </a:t>
            </a:r>
            <a:r>
              <a:rPr lang="el-GR" sz="2800" dirty="0" smtClean="0">
                <a:solidFill>
                  <a:prstClr val="black"/>
                </a:solidFill>
              </a:rPr>
              <a:t>ΒΡΟΓΧΙΤΙΔΑ</a:t>
            </a:r>
            <a:br>
              <a:rPr lang="el-GR" sz="2800" dirty="0" smtClean="0">
                <a:solidFill>
                  <a:prstClr val="black"/>
                </a:solidFill>
              </a:rPr>
            </a:br>
            <a:r>
              <a:rPr lang="el-GR" sz="2800" dirty="0" smtClean="0">
                <a:solidFill>
                  <a:prstClr val="black"/>
                </a:solidFill>
              </a:rPr>
              <a:t>(</a:t>
            </a:r>
            <a:r>
              <a:rPr lang="en-US" sz="2800" dirty="0">
                <a:solidFill>
                  <a:prstClr val="black"/>
                </a:solidFill>
              </a:rPr>
              <a:t>Infectious bronchitis)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5332"/>
            <a:ext cx="8229600" cy="37598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 smtClean="0"/>
              <a:t>Πρόγνωση </a:t>
            </a:r>
          </a:p>
          <a:p>
            <a:pPr marL="0" indent="0">
              <a:buNone/>
            </a:pPr>
            <a:r>
              <a:rPr lang="el-GR" sz="2000" dirty="0" smtClean="0"/>
              <a:t>Η </a:t>
            </a:r>
            <a:r>
              <a:rPr lang="el-GR" sz="2000" dirty="0"/>
              <a:t>λοιμώδης βρογχίτιδα χωρίς </a:t>
            </a:r>
            <a:r>
              <a:rPr lang="el-GR" sz="2000" dirty="0" smtClean="0"/>
              <a:t>επιπλοκές διαρκεί </a:t>
            </a:r>
            <a:r>
              <a:rPr lang="el-GR" sz="2000" dirty="0"/>
              <a:t>10-14 ημέρες και αφήνει ανοσία που διαρκεί για ένα έτος στις </a:t>
            </a:r>
            <a:r>
              <a:rPr lang="el-GR" sz="2000" dirty="0" smtClean="0"/>
              <a:t>όρνιθες ωοτοκίας</a:t>
            </a:r>
            <a:r>
              <a:rPr lang="el-GR" sz="2000" dirty="0"/>
              <a:t>. Η επιμόλυνση της εκτροφής με </a:t>
            </a:r>
            <a:r>
              <a:rPr lang="el-GR" sz="2000" dirty="0" err="1"/>
              <a:t>Mycoplasma</a:t>
            </a:r>
            <a:r>
              <a:rPr lang="el-GR" sz="2000" dirty="0"/>
              <a:t> </a:t>
            </a:r>
            <a:r>
              <a:rPr lang="el-GR" sz="2000" dirty="0" err="1"/>
              <a:t>gallisepticum</a:t>
            </a:r>
            <a:r>
              <a:rPr lang="el-GR" sz="2000" dirty="0"/>
              <a:t> και </a:t>
            </a:r>
            <a:r>
              <a:rPr lang="el-GR" sz="2000" dirty="0" err="1" smtClean="0"/>
              <a:t>E.coli</a:t>
            </a:r>
            <a:r>
              <a:rPr lang="el-GR" sz="2000" dirty="0" smtClean="0"/>
              <a:t> μειώνει </a:t>
            </a:r>
            <a:r>
              <a:rPr lang="el-GR" sz="2000" dirty="0"/>
              <a:t>τη μέση ημερήσια ανάπτυξη, παρατείνει το χρόνο σφαγής ενώ </a:t>
            </a:r>
            <a:r>
              <a:rPr lang="el-GR" sz="2000" dirty="0" smtClean="0"/>
              <a:t>αυξάνει τον </a:t>
            </a:r>
            <a:r>
              <a:rPr lang="el-GR" sz="2000" dirty="0"/>
              <a:t>αριθμό των </a:t>
            </a:r>
            <a:r>
              <a:rPr lang="el-GR" sz="2000" dirty="0" err="1"/>
              <a:t>θανόντων</a:t>
            </a:r>
            <a:r>
              <a:rPr lang="el-GR" sz="2000" dirty="0"/>
              <a:t> πτηνών μέχρι το τέλος της </a:t>
            </a:r>
            <a:r>
              <a:rPr lang="el-GR" sz="2000" dirty="0" smtClean="0"/>
              <a:t>εκτροφής.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34700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>
                <a:solidFill>
                  <a:prstClr val="black"/>
                </a:solidFill>
              </a:rPr>
              <a:t>ΛΟΙΜΩΔΗΣ ΒΡΟΓΧΙΤΙΔΑ</a:t>
            </a:r>
            <a:br>
              <a:rPr lang="el-GR" sz="2800" dirty="0">
                <a:solidFill>
                  <a:prstClr val="black"/>
                </a:solidFill>
              </a:rPr>
            </a:br>
            <a:r>
              <a:rPr lang="el-GR" sz="2800" dirty="0">
                <a:solidFill>
                  <a:prstClr val="black"/>
                </a:solidFill>
              </a:rPr>
              <a:t>(</a:t>
            </a:r>
            <a:r>
              <a:rPr lang="en-US" sz="2800" dirty="0">
                <a:solidFill>
                  <a:prstClr val="black"/>
                </a:solidFill>
              </a:rPr>
              <a:t>Infectious bronchitis)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61356"/>
            <a:ext cx="8229600" cy="35437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 smtClean="0"/>
              <a:t>Θεραπεία</a:t>
            </a:r>
          </a:p>
          <a:p>
            <a:pPr lvl="0"/>
            <a:r>
              <a:rPr lang="el-GR" sz="2000" dirty="0">
                <a:solidFill>
                  <a:prstClr val="black"/>
                </a:solidFill>
              </a:rPr>
              <a:t>Η θεραπεία είναι </a:t>
            </a:r>
            <a:r>
              <a:rPr lang="el-GR" sz="2000" dirty="0" err="1">
                <a:solidFill>
                  <a:prstClr val="black"/>
                </a:solidFill>
              </a:rPr>
              <a:t>συμπτωματική</a:t>
            </a:r>
            <a:r>
              <a:rPr lang="el-GR" sz="2000" dirty="0">
                <a:solidFill>
                  <a:prstClr val="black"/>
                </a:solidFill>
              </a:rPr>
              <a:t> για τις επιπλοκές με ελκυστικά των τροφών, βιταμινούχα ιδιοσκευάσματα και αντιβιοτικά ευρέως φάσματος. Οι εμβολιασμοί αποδεικνύονται ως η μόνη λύση για την προστασία των εκτροφών. Χρησιμοποιούνται ζωντανά αδρανοποιημένα εμβόλια (Η120, Η52) την 1η-4η ημέρα της ζωής των νεοσσών και επαναλαμβάνονται την 3</a:t>
            </a:r>
            <a:r>
              <a:rPr lang="el-GR" sz="2000" baseline="30000" dirty="0">
                <a:solidFill>
                  <a:prstClr val="black"/>
                </a:solidFill>
              </a:rPr>
              <a:t>η</a:t>
            </a:r>
            <a:r>
              <a:rPr lang="el-GR" sz="2000" dirty="0">
                <a:solidFill>
                  <a:prstClr val="black"/>
                </a:solidFill>
              </a:rPr>
              <a:t> εβδομάδα. </a:t>
            </a:r>
            <a:endParaRPr lang="el-GR" sz="2000" dirty="0" smtClean="0">
              <a:solidFill>
                <a:prstClr val="black"/>
              </a:solidFill>
            </a:endParaRPr>
          </a:p>
          <a:p>
            <a:pPr lvl="0"/>
            <a:r>
              <a:rPr lang="el-GR" sz="2000" dirty="0" smtClean="0">
                <a:solidFill>
                  <a:prstClr val="black"/>
                </a:solidFill>
              </a:rPr>
              <a:t>Στους </a:t>
            </a:r>
            <a:r>
              <a:rPr lang="el-GR" sz="2000" dirty="0">
                <a:solidFill>
                  <a:prstClr val="black"/>
                </a:solidFill>
              </a:rPr>
              <a:t>γεννήτορες και στις όρνιθες </a:t>
            </a:r>
            <a:r>
              <a:rPr lang="el-GR" sz="2000" dirty="0" err="1">
                <a:solidFill>
                  <a:prstClr val="black"/>
                </a:solidFill>
              </a:rPr>
              <a:t>αυγοπαραγωγής</a:t>
            </a:r>
            <a:r>
              <a:rPr lang="el-GR" sz="2000" dirty="0">
                <a:solidFill>
                  <a:prstClr val="black"/>
                </a:solidFill>
              </a:rPr>
              <a:t> συνιστάται ζωντανό αδρανοποιημένο (Η120) την 3</a:t>
            </a:r>
            <a:r>
              <a:rPr lang="el-GR" sz="2000" baseline="30000" dirty="0">
                <a:solidFill>
                  <a:prstClr val="black"/>
                </a:solidFill>
              </a:rPr>
              <a:t>η</a:t>
            </a:r>
            <a:r>
              <a:rPr lang="el-GR" sz="2000" dirty="0">
                <a:solidFill>
                  <a:prstClr val="black"/>
                </a:solidFill>
              </a:rPr>
              <a:t> και 6η εβδομάδα (Η52 στο πόσιμο νερό) την 16η-18η εβδομάδα ή νεκρό εμβόλιο ενδομυϊκά την 16η-18η εβδομάδα.</a:t>
            </a:r>
          </a:p>
          <a:p>
            <a:pPr marL="0" indent="0">
              <a:buNone/>
            </a:pPr>
            <a:endParaRPr lang="el-GR" sz="2000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3458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ΛΟΙΜΩΔΗΣ ΛΑΡΥΓΓΟΤΡΑΧΕΙΙΤΙΔΑ ΤΩΝ ΠΤΗΝΩΝ</a:t>
            </a:r>
            <a:br>
              <a:rPr lang="el-GR" sz="2800" dirty="0">
                <a:solidFill>
                  <a:prstClr val="black"/>
                </a:solidFill>
              </a:rPr>
            </a:br>
            <a:r>
              <a:rPr lang="el-GR" sz="2800" dirty="0">
                <a:solidFill>
                  <a:prstClr val="black"/>
                </a:solidFill>
              </a:rPr>
              <a:t>(</a:t>
            </a:r>
            <a:r>
              <a:rPr lang="en-US" sz="2800" dirty="0">
                <a:solidFill>
                  <a:prstClr val="black"/>
                </a:solidFill>
              </a:rPr>
              <a:t>Infectious </a:t>
            </a:r>
            <a:r>
              <a:rPr lang="en-US" sz="2800" dirty="0" err="1">
                <a:solidFill>
                  <a:prstClr val="black"/>
                </a:solidFill>
              </a:rPr>
              <a:t>laryngotracheitis</a:t>
            </a:r>
            <a:r>
              <a:rPr lang="en-US" sz="2800" dirty="0">
                <a:solidFill>
                  <a:prstClr val="black"/>
                </a:solidFill>
              </a:rPr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993404"/>
            <a:ext cx="8229600" cy="3161664"/>
          </a:xfrm>
        </p:spPr>
        <p:txBody>
          <a:bodyPr>
            <a:noAutofit/>
          </a:bodyPr>
          <a:lstStyle/>
          <a:p>
            <a:r>
              <a:rPr lang="el-GR" sz="2000" dirty="0">
                <a:solidFill>
                  <a:prstClr val="black"/>
                </a:solidFill>
              </a:rPr>
              <a:t>Οξεία ίωση των ορνίθων και των φασιανών που οφείλεται σε ένα </a:t>
            </a:r>
            <a:r>
              <a:rPr lang="el-GR" sz="2000" dirty="0" smtClean="0">
                <a:solidFill>
                  <a:prstClr val="black"/>
                </a:solidFill>
              </a:rPr>
              <a:t>RNA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l-GR" sz="2000" dirty="0" smtClean="0">
                <a:solidFill>
                  <a:prstClr val="black"/>
                </a:solidFill>
              </a:rPr>
              <a:t>ιό </a:t>
            </a:r>
            <a:r>
              <a:rPr lang="el-GR" sz="2000" dirty="0">
                <a:solidFill>
                  <a:prstClr val="black"/>
                </a:solidFill>
              </a:rPr>
              <a:t>που ανήκει στους </a:t>
            </a:r>
            <a:r>
              <a:rPr lang="el-GR" sz="2000" dirty="0" err="1">
                <a:solidFill>
                  <a:prstClr val="black"/>
                </a:solidFill>
              </a:rPr>
              <a:t>ερπητοϊούς</a:t>
            </a:r>
            <a:r>
              <a:rPr lang="el-GR" sz="2000" dirty="0">
                <a:solidFill>
                  <a:prstClr val="black"/>
                </a:solidFill>
              </a:rPr>
              <a:t> και προξενεί σημαντικές απώλειες </a:t>
            </a:r>
            <a:r>
              <a:rPr lang="el-GR" sz="2000" dirty="0" smtClean="0">
                <a:solidFill>
                  <a:prstClr val="black"/>
                </a:solidFill>
              </a:rPr>
              <a:t>στη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l-GR" sz="2000" dirty="0" smtClean="0">
                <a:solidFill>
                  <a:prstClr val="black"/>
                </a:solidFill>
              </a:rPr>
              <a:t>συστηματική </a:t>
            </a:r>
            <a:r>
              <a:rPr lang="el-GR" sz="2000" dirty="0">
                <a:solidFill>
                  <a:prstClr val="black"/>
                </a:solidFill>
              </a:rPr>
              <a:t>πτηνοτροφία. Η ίωση μεταδίδεται με τον αέρα, τα σκεύη, </a:t>
            </a:r>
            <a:r>
              <a:rPr lang="el-GR" sz="2000" dirty="0" smtClean="0">
                <a:solidFill>
                  <a:prstClr val="black"/>
                </a:solidFill>
              </a:rPr>
              <a:t>το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l-GR" sz="2000" dirty="0" smtClean="0">
                <a:solidFill>
                  <a:prstClr val="black"/>
                </a:solidFill>
              </a:rPr>
              <a:t>προσωπικό </a:t>
            </a:r>
            <a:r>
              <a:rPr lang="el-GR" sz="2000" dirty="0">
                <a:solidFill>
                  <a:prstClr val="black"/>
                </a:solidFill>
              </a:rPr>
              <a:t>των πτηνοτροφείων και τα μεταφερόμενα πτηνά. Η είσοδος </a:t>
            </a:r>
            <a:r>
              <a:rPr lang="el-GR" sz="2000" dirty="0" smtClean="0">
                <a:solidFill>
                  <a:prstClr val="black"/>
                </a:solidFill>
              </a:rPr>
              <a:t>της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l-GR" sz="2000" dirty="0" smtClean="0">
                <a:solidFill>
                  <a:prstClr val="black"/>
                </a:solidFill>
              </a:rPr>
              <a:t>νόσου</a:t>
            </a:r>
            <a:r>
              <a:rPr lang="el-GR" sz="2000" dirty="0">
                <a:solidFill>
                  <a:prstClr val="black"/>
                </a:solidFill>
              </a:rPr>
              <a:t>, στον οργανισμό γίνεται από το αναπνευστικό σύστημα.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2074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ΛΟΙΜΩΔΗΣ ΛΑΡΥΓΓΟΤΡΑΧΕΙΙΤΙΔΑ ΤΩΝ ΠΤΗΝΩΝ</a:t>
            </a:r>
            <a:br>
              <a:rPr lang="el-GR" sz="2800" dirty="0">
                <a:solidFill>
                  <a:prstClr val="black"/>
                </a:solidFill>
              </a:rPr>
            </a:br>
            <a:r>
              <a:rPr lang="el-GR" sz="2800" dirty="0">
                <a:solidFill>
                  <a:prstClr val="black"/>
                </a:solidFill>
              </a:rPr>
              <a:t>(</a:t>
            </a:r>
            <a:r>
              <a:rPr lang="en-US" sz="2800" dirty="0">
                <a:solidFill>
                  <a:prstClr val="black"/>
                </a:solidFill>
              </a:rPr>
              <a:t>Infectious </a:t>
            </a:r>
            <a:r>
              <a:rPr lang="en-US" sz="2800" dirty="0" err="1">
                <a:solidFill>
                  <a:prstClr val="black"/>
                </a:solidFill>
              </a:rPr>
              <a:t>laryngotracheitis</a:t>
            </a:r>
            <a:r>
              <a:rPr lang="en-US" sz="2800" dirty="0">
                <a:solidFill>
                  <a:prstClr val="black"/>
                </a:solidFill>
              </a:rPr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561356"/>
            <a:ext cx="7920880" cy="35437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 smtClean="0">
                <a:solidFill>
                  <a:prstClr val="black"/>
                </a:solidFill>
              </a:rPr>
              <a:t>Συμπτώματα</a:t>
            </a:r>
            <a:r>
              <a:rPr lang="en-US" sz="2000" b="1" dirty="0" smtClean="0">
                <a:solidFill>
                  <a:prstClr val="black"/>
                </a:solidFill>
              </a:rPr>
              <a:t> </a:t>
            </a:r>
            <a:r>
              <a:rPr lang="el-GR" sz="2000" b="1" dirty="0" smtClean="0">
                <a:solidFill>
                  <a:prstClr val="black"/>
                </a:solidFill>
              </a:rPr>
              <a:t>–</a:t>
            </a:r>
            <a:r>
              <a:rPr lang="en-US" sz="2000" b="1" dirty="0" smtClean="0">
                <a:solidFill>
                  <a:prstClr val="black"/>
                </a:solidFill>
              </a:rPr>
              <a:t> </a:t>
            </a:r>
            <a:r>
              <a:rPr lang="el-GR" sz="2000" b="1" dirty="0" smtClean="0">
                <a:solidFill>
                  <a:prstClr val="black"/>
                </a:solidFill>
              </a:rPr>
              <a:t>Αλλοιώσεις</a:t>
            </a:r>
            <a:endParaRPr lang="en-US" sz="2000" b="1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l-GR" sz="2000" dirty="0" smtClean="0">
                <a:solidFill>
                  <a:prstClr val="black"/>
                </a:solidFill>
              </a:rPr>
              <a:t>Στην </a:t>
            </a:r>
            <a:r>
              <a:rPr lang="el-GR" sz="2000" dirty="0">
                <a:solidFill>
                  <a:prstClr val="black"/>
                </a:solidFill>
              </a:rPr>
              <a:t>οξεία μορφή της νόσου </a:t>
            </a:r>
            <a:r>
              <a:rPr lang="el-GR" sz="2000" dirty="0" smtClean="0">
                <a:solidFill>
                  <a:prstClr val="black"/>
                </a:solidFill>
              </a:rPr>
              <a:t>έχουμε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l-GR" sz="2000" dirty="0" smtClean="0">
                <a:solidFill>
                  <a:prstClr val="black"/>
                </a:solidFill>
              </a:rPr>
              <a:t>ξαφνικούς </a:t>
            </a:r>
            <a:r>
              <a:rPr lang="el-GR" sz="2000" dirty="0">
                <a:solidFill>
                  <a:prstClr val="black"/>
                </a:solidFill>
              </a:rPr>
              <a:t>θανάτους των πτηνών, το ποσοστό θνησιμότητας μπορεί </a:t>
            </a:r>
            <a:r>
              <a:rPr lang="el-GR" sz="2000" dirty="0" smtClean="0">
                <a:solidFill>
                  <a:prstClr val="black"/>
                </a:solidFill>
              </a:rPr>
              <a:t>να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l-GR" sz="2000" dirty="0" smtClean="0">
                <a:solidFill>
                  <a:prstClr val="black"/>
                </a:solidFill>
              </a:rPr>
              <a:t>φθάσει </a:t>
            </a:r>
            <a:r>
              <a:rPr lang="el-GR" sz="2000" dirty="0">
                <a:solidFill>
                  <a:prstClr val="black"/>
                </a:solidFill>
              </a:rPr>
              <a:t>μέχρι 50–70%, ενώ στην </a:t>
            </a:r>
            <a:r>
              <a:rPr lang="el-GR" sz="2000" dirty="0" err="1">
                <a:solidFill>
                  <a:prstClr val="black"/>
                </a:solidFill>
              </a:rPr>
              <a:t>υποξεία</a:t>
            </a:r>
            <a:r>
              <a:rPr lang="el-GR" sz="2000" dirty="0">
                <a:solidFill>
                  <a:prstClr val="black"/>
                </a:solidFill>
              </a:rPr>
              <a:t> μορφή το ποσοστό </a:t>
            </a:r>
            <a:r>
              <a:rPr lang="el-GR" sz="2000" dirty="0" smtClean="0">
                <a:solidFill>
                  <a:prstClr val="black"/>
                </a:solidFill>
              </a:rPr>
              <a:t>θνησιμότητας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l-GR" sz="2000" dirty="0" smtClean="0">
                <a:solidFill>
                  <a:prstClr val="black"/>
                </a:solidFill>
              </a:rPr>
              <a:t>μειώνεται </a:t>
            </a:r>
            <a:r>
              <a:rPr lang="el-GR" sz="2000" dirty="0">
                <a:solidFill>
                  <a:prstClr val="black"/>
                </a:solidFill>
              </a:rPr>
              <a:t>στο 10–30%. Στην </a:t>
            </a:r>
            <a:r>
              <a:rPr lang="el-GR" sz="2000" dirty="0" err="1">
                <a:solidFill>
                  <a:prstClr val="black"/>
                </a:solidFill>
              </a:rPr>
              <a:t>υποξεία</a:t>
            </a:r>
            <a:r>
              <a:rPr lang="el-GR" sz="2000" dirty="0">
                <a:solidFill>
                  <a:prstClr val="black"/>
                </a:solidFill>
              </a:rPr>
              <a:t> μορφή παρατηρείται έντονη </a:t>
            </a:r>
            <a:r>
              <a:rPr lang="el-GR" sz="2000" dirty="0" smtClean="0">
                <a:solidFill>
                  <a:prstClr val="black"/>
                </a:solidFill>
              </a:rPr>
              <a:t>δύσπνοια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l-GR" sz="2000" dirty="0" err="1" smtClean="0">
                <a:solidFill>
                  <a:prstClr val="black"/>
                </a:solidFill>
              </a:rPr>
              <a:t>οπου</a:t>
            </a:r>
            <a:r>
              <a:rPr lang="el-GR" sz="2000" dirty="0" smtClean="0">
                <a:solidFill>
                  <a:prstClr val="black"/>
                </a:solidFill>
              </a:rPr>
              <a:t> αναγκάζει </a:t>
            </a:r>
            <a:r>
              <a:rPr lang="el-GR" sz="2000" dirty="0">
                <a:solidFill>
                  <a:prstClr val="black"/>
                </a:solidFill>
              </a:rPr>
              <a:t>το πτηνό κατά την διάρκεια της εισπνοής να </a:t>
            </a:r>
            <a:r>
              <a:rPr lang="el-GR" sz="2000" dirty="0" smtClean="0">
                <a:solidFill>
                  <a:prstClr val="black"/>
                </a:solidFill>
              </a:rPr>
              <a:t>τεντώνει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l-GR" sz="2000" dirty="0" smtClean="0">
                <a:solidFill>
                  <a:prstClr val="black"/>
                </a:solidFill>
              </a:rPr>
              <a:t>το </a:t>
            </a:r>
            <a:r>
              <a:rPr lang="el-GR" sz="2000" dirty="0">
                <a:solidFill>
                  <a:prstClr val="black"/>
                </a:solidFill>
              </a:rPr>
              <a:t>κεφάλι και το λαιμό προς τα πάνω, να ανοίγει το στόμα και ταυτόχρονα </a:t>
            </a:r>
            <a:r>
              <a:rPr lang="el-GR" sz="2000" dirty="0" smtClean="0">
                <a:solidFill>
                  <a:prstClr val="black"/>
                </a:solidFill>
              </a:rPr>
              <a:t>να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l-GR" sz="2000" dirty="0" smtClean="0">
                <a:solidFill>
                  <a:prstClr val="black"/>
                </a:solidFill>
              </a:rPr>
              <a:t>βγάζει </a:t>
            </a:r>
            <a:r>
              <a:rPr lang="el-GR" sz="2000" dirty="0">
                <a:solidFill>
                  <a:prstClr val="black"/>
                </a:solidFill>
              </a:rPr>
              <a:t>χαρακτηριστικούς ήχους. Παρατηρείται σπασμωδικός βήχας που συνοδεύεται με τίναγμα </a:t>
            </a:r>
            <a:r>
              <a:rPr lang="el-GR" sz="2000" dirty="0" smtClean="0">
                <a:solidFill>
                  <a:prstClr val="black"/>
                </a:solidFill>
              </a:rPr>
              <a:t>του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l-GR" sz="2000" dirty="0" smtClean="0">
                <a:solidFill>
                  <a:prstClr val="black"/>
                </a:solidFill>
              </a:rPr>
              <a:t>κεφαλιού </a:t>
            </a:r>
            <a:r>
              <a:rPr lang="el-GR" sz="2000" dirty="0">
                <a:solidFill>
                  <a:prstClr val="black"/>
                </a:solidFill>
              </a:rPr>
              <a:t>με σκοπό να απομακρύνει το πτηνό θρόμβους αίματος και </a:t>
            </a:r>
            <a:r>
              <a:rPr lang="el-GR" sz="2000" dirty="0" smtClean="0">
                <a:solidFill>
                  <a:prstClr val="black"/>
                </a:solidFill>
              </a:rPr>
              <a:t>βλέννας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l-GR" sz="2000" dirty="0" smtClean="0">
                <a:solidFill>
                  <a:prstClr val="black"/>
                </a:solidFill>
              </a:rPr>
              <a:t>που </a:t>
            </a:r>
            <a:r>
              <a:rPr lang="el-GR" sz="2000" dirty="0">
                <a:solidFill>
                  <a:prstClr val="black"/>
                </a:solidFill>
              </a:rPr>
              <a:t>φράσσουν την </a:t>
            </a:r>
            <a:r>
              <a:rPr lang="el-GR" sz="2000" dirty="0" smtClean="0">
                <a:solidFill>
                  <a:prstClr val="black"/>
                </a:solidFill>
              </a:rPr>
              <a:t>τραχεία. </a:t>
            </a:r>
            <a:r>
              <a:rPr lang="el-GR" sz="2000" dirty="0">
                <a:solidFill>
                  <a:prstClr val="black"/>
                </a:solidFill>
              </a:rPr>
              <a:t>Το σπουδαιότερο εύρημα είναι </a:t>
            </a:r>
            <a:r>
              <a:rPr lang="el-GR" sz="2000" dirty="0" smtClean="0">
                <a:solidFill>
                  <a:prstClr val="black"/>
                </a:solidFill>
              </a:rPr>
              <a:t>τα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l-GR" sz="2000" dirty="0" err="1" smtClean="0">
                <a:solidFill>
                  <a:prstClr val="black"/>
                </a:solidFill>
              </a:rPr>
              <a:t>βλεννοαιματηρά</a:t>
            </a:r>
            <a:r>
              <a:rPr lang="el-GR" sz="2000" dirty="0" smtClean="0">
                <a:solidFill>
                  <a:prstClr val="black"/>
                </a:solidFill>
              </a:rPr>
              <a:t> </a:t>
            </a:r>
            <a:r>
              <a:rPr lang="el-GR" sz="2000" dirty="0">
                <a:solidFill>
                  <a:prstClr val="black"/>
                </a:solidFill>
              </a:rPr>
              <a:t>βύσματα που φράσσουν τον αυλό της τραχείας </a:t>
            </a:r>
            <a:r>
              <a:rPr lang="el-GR" sz="2000" dirty="0" smtClean="0">
                <a:solidFill>
                  <a:prstClr val="black"/>
                </a:solidFill>
              </a:rPr>
              <a:t>και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l-GR" sz="2000" dirty="0" smtClean="0">
                <a:solidFill>
                  <a:prstClr val="black"/>
                </a:solidFill>
              </a:rPr>
              <a:t>προκαλούν </a:t>
            </a:r>
            <a:r>
              <a:rPr lang="el-GR" sz="2000" dirty="0">
                <a:solidFill>
                  <a:prstClr val="black"/>
                </a:solidFill>
              </a:rPr>
              <a:t>ασφυξία στα πτηνά.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93869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Λεμφοειδής </a:t>
            </a:r>
            <a:r>
              <a:rPr lang="el-GR" sz="2800" dirty="0" err="1">
                <a:solidFill>
                  <a:prstClr val="black"/>
                </a:solidFill>
              </a:rPr>
              <a:t>Λεύκωση</a:t>
            </a:r>
            <a:r>
              <a:rPr lang="el-GR" sz="2800" dirty="0">
                <a:solidFill>
                  <a:prstClr val="black"/>
                </a:solidFill>
              </a:rPr>
              <a:t> των </a:t>
            </a:r>
            <a:r>
              <a:rPr lang="el-GR" sz="2800" dirty="0" smtClean="0">
                <a:solidFill>
                  <a:prstClr val="black"/>
                </a:solidFill>
              </a:rPr>
              <a:t>πτηνών</a:t>
            </a:r>
            <a:br>
              <a:rPr lang="el-GR" sz="2800" dirty="0" smtClean="0">
                <a:solidFill>
                  <a:prstClr val="black"/>
                </a:solidFill>
              </a:rPr>
            </a:br>
            <a:r>
              <a:rPr lang="el-GR" sz="2800" dirty="0" smtClean="0">
                <a:solidFill>
                  <a:prstClr val="black"/>
                </a:solidFill>
              </a:rPr>
              <a:t>(</a:t>
            </a:r>
            <a:r>
              <a:rPr lang="en-US" sz="2800" dirty="0">
                <a:solidFill>
                  <a:prstClr val="black"/>
                </a:solidFill>
              </a:rPr>
              <a:t>Lymphoid </a:t>
            </a:r>
            <a:r>
              <a:rPr lang="en-US" sz="2800" dirty="0" err="1">
                <a:solidFill>
                  <a:prstClr val="black"/>
                </a:solidFill>
              </a:rPr>
              <a:t>lefkosis</a:t>
            </a:r>
            <a:r>
              <a:rPr lang="en-US" sz="2800" dirty="0">
                <a:solidFill>
                  <a:prstClr val="black"/>
                </a:solidFill>
              </a:rPr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561356"/>
            <a:ext cx="7848872" cy="35437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Το σύμπλεγμα περιλαμβάνει </a:t>
            </a:r>
            <a:r>
              <a:rPr lang="el-GR" sz="2000" dirty="0" err="1"/>
              <a:t>νεοπλασματικά</a:t>
            </a:r>
            <a:r>
              <a:rPr lang="el-GR" sz="2000" dirty="0"/>
              <a:t> νοσήματα </a:t>
            </a:r>
            <a:r>
              <a:rPr lang="el-GR" sz="2000" dirty="0" smtClean="0"/>
              <a:t>του αιμοποιητικού </a:t>
            </a:r>
            <a:r>
              <a:rPr lang="el-GR" sz="2000" dirty="0"/>
              <a:t>συστήματος των ορνιθοειδών που είναι γνωστά με το </a:t>
            </a:r>
            <a:r>
              <a:rPr lang="el-GR" sz="2000" dirty="0" smtClean="0"/>
              <a:t>όνομα </a:t>
            </a:r>
            <a:r>
              <a:rPr lang="el-GR" sz="2000" dirty="0" err="1" smtClean="0"/>
              <a:t>λεύκωση</a:t>
            </a:r>
            <a:r>
              <a:rPr lang="el-GR" sz="2000" dirty="0"/>
              <a:t>. Ευπάθεια παρουσιάζουν μόνο τα ορνιθοειδή. Στο </a:t>
            </a:r>
            <a:r>
              <a:rPr lang="el-GR" sz="2000" dirty="0" smtClean="0"/>
              <a:t>σύμπλεγμα </a:t>
            </a:r>
            <a:r>
              <a:rPr lang="el-GR" sz="2000" dirty="0" err="1" smtClean="0"/>
              <a:t>λευκώσεων</a:t>
            </a:r>
            <a:r>
              <a:rPr lang="el-GR" sz="2000" dirty="0" smtClean="0"/>
              <a:t>-σαρκωμάτων </a:t>
            </a:r>
            <a:r>
              <a:rPr lang="el-GR" sz="2000" dirty="0"/>
              <a:t>περιλαμβάνονται:</a:t>
            </a:r>
          </a:p>
          <a:p>
            <a:pPr marL="0" indent="0">
              <a:buNone/>
            </a:pPr>
            <a:r>
              <a:rPr lang="el-GR" sz="2000" dirty="0"/>
              <a:t>α) H Λεμφοειδής </a:t>
            </a:r>
            <a:r>
              <a:rPr lang="el-GR" sz="2000" dirty="0" err="1"/>
              <a:t>λεύκωση</a:t>
            </a:r>
            <a:r>
              <a:rPr lang="el-GR" sz="2000" dirty="0"/>
              <a:t> (</a:t>
            </a:r>
            <a:r>
              <a:rPr lang="el-GR" sz="2000" dirty="0" err="1"/>
              <a:t>Lymphoid</a:t>
            </a:r>
            <a:r>
              <a:rPr lang="el-GR" sz="2000" dirty="0"/>
              <a:t> </a:t>
            </a:r>
            <a:r>
              <a:rPr lang="el-GR" sz="2000" dirty="0" err="1"/>
              <a:t>lefkosis</a:t>
            </a:r>
            <a:r>
              <a:rPr lang="el-GR" sz="2000" dirty="0"/>
              <a:t>)</a:t>
            </a:r>
          </a:p>
          <a:p>
            <a:pPr marL="0" indent="0">
              <a:buNone/>
            </a:pPr>
            <a:r>
              <a:rPr lang="el-GR" sz="2000" dirty="0"/>
              <a:t>β) Η </a:t>
            </a:r>
            <a:r>
              <a:rPr lang="el-GR" sz="2000" dirty="0" err="1"/>
              <a:t>Ερυθροειδής</a:t>
            </a:r>
            <a:r>
              <a:rPr lang="el-GR" sz="2000" dirty="0"/>
              <a:t> </a:t>
            </a:r>
            <a:r>
              <a:rPr lang="el-GR" sz="2000" dirty="0" err="1"/>
              <a:t>λεύκωση</a:t>
            </a:r>
            <a:r>
              <a:rPr lang="el-GR" sz="2000" dirty="0"/>
              <a:t> (</a:t>
            </a:r>
            <a:r>
              <a:rPr lang="el-GR" sz="2000" dirty="0" err="1"/>
              <a:t>Erythroblastosis</a:t>
            </a:r>
            <a:r>
              <a:rPr lang="el-GR" sz="2000" dirty="0"/>
              <a:t>)</a:t>
            </a:r>
          </a:p>
          <a:p>
            <a:pPr marL="0" indent="0">
              <a:buNone/>
            </a:pPr>
            <a:r>
              <a:rPr lang="el-GR" sz="2000" dirty="0"/>
              <a:t>γ) Η </a:t>
            </a:r>
            <a:r>
              <a:rPr lang="el-GR" sz="2000" dirty="0" err="1"/>
              <a:t>Μυελοειδής</a:t>
            </a:r>
            <a:r>
              <a:rPr lang="el-GR" sz="2000" dirty="0"/>
              <a:t> </a:t>
            </a:r>
            <a:r>
              <a:rPr lang="el-GR" sz="2000" dirty="0" err="1"/>
              <a:t>λεύκωση</a:t>
            </a:r>
            <a:r>
              <a:rPr lang="el-GR" sz="2000" dirty="0"/>
              <a:t> (</a:t>
            </a:r>
            <a:r>
              <a:rPr lang="el-GR" sz="2000" dirty="0" err="1"/>
              <a:t>Myeloblastosis</a:t>
            </a:r>
            <a:r>
              <a:rPr lang="el-GR" sz="2000" dirty="0"/>
              <a:t>)</a:t>
            </a:r>
          </a:p>
          <a:p>
            <a:pPr marL="0" indent="0">
              <a:buNone/>
            </a:pPr>
            <a:r>
              <a:rPr lang="el-GR" sz="2000" dirty="0"/>
              <a:t>Η λεμφοειδής </a:t>
            </a:r>
            <a:r>
              <a:rPr lang="el-GR" sz="2000" dirty="0" err="1"/>
              <a:t>λεύκωση</a:t>
            </a:r>
            <a:r>
              <a:rPr lang="el-GR" sz="2000" dirty="0"/>
              <a:t> σε παγκόσμια κλίμακα είναι το πιο συχνό </a:t>
            </a:r>
            <a:r>
              <a:rPr lang="el-GR" sz="2000" dirty="0" smtClean="0"/>
              <a:t>από τα </a:t>
            </a:r>
            <a:r>
              <a:rPr lang="el-GR" sz="2000" dirty="0"/>
              <a:t>νοσήματα γι’ αυτό και περιγράφεται εκτεταμένα.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70706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Λεμφοειδής </a:t>
            </a:r>
            <a:r>
              <a:rPr lang="el-GR" sz="2800" dirty="0" err="1">
                <a:solidFill>
                  <a:prstClr val="black"/>
                </a:solidFill>
              </a:rPr>
              <a:t>Λεύκωση</a:t>
            </a:r>
            <a:r>
              <a:rPr lang="el-GR" sz="2800" dirty="0">
                <a:solidFill>
                  <a:prstClr val="black"/>
                </a:solidFill>
              </a:rPr>
              <a:t> των πτηνών</a:t>
            </a:r>
            <a:br>
              <a:rPr lang="el-GR" sz="2800" dirty="0">
                <a:solidFill>
                  <a:prstClr val="black"/>
                </a:solidFill>
              </a:rPr>
            </a:br>
            <a:r>
              <a:rPr lang="el-GR" sz="2800" dirty="0">
                <a:solidFill>
                  <a:prstClr val="black"/>
                </a:solidFill>
              </a:rPr>
              <a:t>(</a:t>
            </a:r>
            <a:r>
              <a:rPr lang="en-US" sz="2800" dirty="0">
                <a:solidFill>
                  <a:prstClr val="black"/>
                </a:solidFill>
              </a:rPr>
              <a:t>Lymphoid </a:t>
            </a:r>
            <a:r>
              <a:rPr lang="en-US" sz="2800" dirty="0" err="1">
                <a:solidFill>
                  <a:prstClr val="black"/>
                </a:solidFill>
              </a:rPr>
              <a:t>lefkosis</a:t>
            </a:r>
            <a:r>
              <a:rPr lang="en-US" sz="2800" dirty="0">
                <a:solidFill>
                  <a:prstClr val="black"/>
                </a:solidFill>
              </a:rPr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552" y="1561356"/>
            <a:ext cx="8229600" cy="3267580"/>
          </a:xfrm>
        </p:spPr>
        <p:txBody>
          <a:bodyPr>
            <a:noAutofit/>
          </a:bodyPr>
          <a:lstStyle/>
          <a:p>
            <a:r>
              <a:rPr lang="el-GR" sz="2000" dirty="0"/>
              <a:t>Οφείλονται σε </a:t>
            </a:r>
            <a:r>
              <a:rPr lang="el-GR" sz="2000" dirty="0" err="1"/>
              <a:t>υπομονάδα</a:t>
            </a:r>
            <a:r>
              <a:rPr lang="el-GR" sz="2000" dirty="0"/>
              <a:t> του τύπου C </a:t>
            </a:r>
            <a:r>
              <a:rPr lang="el-GR" sz="2000" dirty="0" err="1"/>
              <a:t>ογκοϊών</a:t>
            </a:r>
            <a:r>
              <a:rPr lang="el-GR" sz="2000" dirty="0"/>
              <a:t> της οικογένειας </a:t>
            </a:r>
            <a:r>
              <a:rPr lang="el-GR" sz="2000" dirty="0" smtClean="0"/>
              <a:t>των </a:t>
            </a:r>
            <a:r>
              <a:rPr lang="el-GR" sz="2000" dirty="0" err="1" smtClean="0"/>
              <a:t>ρετροϊών</a:t>
            </a:r>
            <a:r>
              <a:rPr lang="el-GR" sz="2000" dirty="0"/>
              <a:t>. Η γενετική του οντότητα σχετίζεται με </a:t>
            </a:r>
            <a:r>
              <a:rPr lang="el-GR" sz="2000" dirty="0" smtClean="0"/>
              <a:t>την καθυστερημένου </a:t>
            </a:r>
            <a:r>
              <a:rPr lang="el-GR" sz="2000" dirty="0"/>
              <a:t>τύπου εξαλλαγή των κυττάρων και την ανάπτυξη όγκων </a:t>
            </a:r>
            <a:r>
              <a:rPr lang="el-GR" sz="2000" dirty="0" smtClean="0"/>
              <a:t>στη διάρκεια </a:t>
            </a:r>
            <a:r>
              <a:rPr lang="el-GR" sz="2000" dirty="0"/>
              <a:t>πολλών μηνών. Η εξαλλαγή επιτυγχάνεται με καρκινικά γονίδια (</a:t>
            </a:r>
            <a:r>
              <a:rPr lang="el-GR" sz="2000" dirty="0" err="1" smtClean="0"/>
              <a:t>onc</a:t>
            </a:r>
            <a:r>
              <a:rPr lang="el-GR" sz="2000" dirty="0" smtClean="0"/>
              <a:t>. </a:t>
            </a:r>
            <a:r>
              <a:rPr lang="el-GR" sz="2000" dirty="0" err="1" smtClean="0"/>
              <a:t>genes</a:t>
            </a:r>
            <a:r>
              <a:rPr lang="el-GR" sz="2000" dirty="0"/>
              <a:t>). Η διαφορά των στελεχών του ιού στην </a:t>
            </a:r>
            <a:r>
              <a:rPr lang="el-GR" sz="2000" dirty="0" err="1"/>
              <a:t>ογκογεννητική</a:t>
            </a:r>
            <a:r>
              <a:rPr lang="el-GR" sz="2000" dirty="0"/>
              <a:t> εξαλλαγή </a:t>
            </a:r>
            <a:r>
              <a:rPr lang="el-GR" sz="2000" dirty="0" smtClean="0"/>
              <a:t>των κυττάρων </a:t>
            </a:r>
            <a:r>
              <a:rPr lang="el-GR" sz="2000" dirty="0"/>
              <a:t>διαφέρει (όπως και από τη δόση, την οδό μόλυνσης, της ηλικίας </a:t>
            </a:r>
            <a:r>
              <a:rPr lang="el-GR" sz="2000" dirty="0" smtClean="0"/>
              <a:t>και του </a:t>
            </a:r>
            <a:r>
              <a:rPr lang="el-GR" sz="2000" dirty="0" err="1"/>
              <a:t>γενότυπου</a:t>
            </a:r>
            <a:r>
              <a:rPr lang="el-GR" sz="2000" dirty="0"/>
              <a:t> του ξενιστή).</a:t>
            </a:r>
            <a:endParaRPr lang="el-GR" sz="2000" dirty="0">
              <a:solidFill>
                <a:prstClr val="black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6751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ΝΟΣΟΣ </a:t>
            </a:r>
            <a:r>
              <a:rPr lang="en-US" sz="2800" dirty="0" smtClean="0">
                <a:solidFill>
                  <a:prstClr val="black"/>
                </a:solidFill>
              </a:rPr>
              <a:t>MAREK</a:t>
            </a:r>
            <a:r>
              <a:rPr lang="el-GR" sz="2800" dirty="0" smtClean="0">
                <a:solidFill>
                  <a:prstClr val="black"/>
                </a:solidFill>
              </a:rPr>
              <a:t/>
            </a:r>
            <a:br>
              <a:rPr lang="el-GR" sz="2800" dirty="0" smtClean="0">
                <a:solidFill>
                  <a:prstClr val="black"/>
                </a:solidFill>
              </a:rPr>
            </a:br>
            <a:r>
              <a:rPr lang="en-US" sz="2800" dirty="0" smtClean="0">
                <a:solidFill>
                  <a:prstClr val="black"/>
                </a:solidFill>
              </a:rPr>
              <a:t>(Marek’s </a:t>
            </a:r>
            <a:r>
              <a:rPr lang="en-US" sz="2800" dirty="0">
                <a:solidFill>
                  <a:prstClr val="black"/>
                </a:solidFill>
              </a:rPr>
              <a:t>disease)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5331"/>
            <a:ext cx="7859216" cy="36076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 smtClean="0"/>
              <a:t>Συμπτώματα – Αλλοιώσεις</a:t>
            </a:r>
            <a:endParaRPr lang="el-GR" sz="2000" dirty="0"/>
          </a:p>
          <a:p>
            <a:pPr marL="0" indent="0">
              <a:buNone/>
            </a:pPr>
            <a:r>
              <a:rPr lang="el-GR" sz="2000" dirty="0" smtClean="0"/>
              <a:t>Ο </a:t>
            </a:r>
            <a:r>
              <a:rPr lang="el-GR" sz="2000" dirty="0"/>
              <a:t>χρόνος επώασης είναι τέσσερις </a:t>
            </a:r>
            <a:r>
              <a:rPr lang="el-GR" sz="2000" dirty="0" smtClean="0"/>
              <a:t>μήνες και </a:t>
            </a:r>
            <a:r>
              <a:rPr lang="el-GR" sz="2000" dirty="0"/>
              <a:t>άνω και η νόσος εμφανίζεται σε ορνιθοειδή ηλικίας 3,5-7 μηνών. </a:t>
            </a:r>
            <a:r>
              <a:rPr lang="el-GR" sz="2000" dirty="0" smtClean="0"/>
              <a:t>Τα κύτταρα </a:t>
            </a:r>
            <a:r>
              <a:rPr lang="el-GR" sz="2000" dirty="0"/>
              <a:t>στόχοι βρίσκονται στο θυλάκιο του </a:t>
            </a:r>
            <a:r>
              <a:rPr lang="el-GR" sz="2000" dirty="0" err="1"/>
              <a:t>Fabricius</a:t>
            </a:r>
            <a:r>
              <a:rPr lang="el-GR" sz="2000" dirty="0"/>
              <a:t> και είναι τα </a:t>
            </a:r>
            <a:r>
              <a:rPr lang="el-GR" sz="2000" dirty="0" smtClean="0"/>
              <a:t>Β- λεμφοκύτταρα</a:t>
            </a:r>
            <a:r>
              <a:rPr lang="el-GR" sz="2000" dirty="0"/>
              <a:t>. Τα συμπτώματα δεν είναι χαρακτηριστικά. Τα </a:t>
            </a:r>
            <a:r>
              <a:rPr lang="el-GR" sz="2000" dirty="0" smtClean="0"/>
              <a:t>πτηνά παρουσιάζονται </a:t>
            </a:r>
            <a:r>
              <a:rPr lang="el-GR" sz="2000" dirty="0"/>
              <a:t>ανόρεκτα, αδύναμα και καχεκτικά. Η διάρροια και η </a:t>
            </a:r>
            <a:r>
              <a:rPr lang="el-GR" sz="2000" dirty="0" smtClean="0"/>
              <a:t>αναιμία ιδιαιτέρα </a:t>
            </a:r>
            <a:r>
              <a:rPr lang="el-GR" sz="2000" dirty="0"/>
              <a:t>των </a:t>
            </a:r>
            <a:r>
              <a:rPr lang="el-GR" sz="2000" dirty="0" err="1"/>
              <a:t>κάλλαιων</a:t>
            </a:r>
            <a:r>
              <a:rPr lang="el-GR" sz="2000" dirty="0"/>
              <a:t> αποτελούν σχετικά ομοιογενές </a:t>
            </a:r>
            <a:r>
              <a:rPr lang="el-GR" sz="2000" dirty="0" smtClean="0"/>
              <a:t>σύμπτωμα. </a:t>
            </a:r>
            <a:r>
              <a:rPr lang="el-GR" sz="2000" dirty="0" err="1" smtClean="0"/>
              <a:t>Νεοπλασματικές</a:t>
            </a:r>
            <a:r>
              <a:rPr lang="el-GR" sz="2000" dirty="0" smtClean="0"/>
              <a:t> </a:t>
            </a:r>
            <a:r>
              <a:rPr lang="el-GR" sz="2000" dirty="0"/>
              <a:t>αλλοιώσεις με μορφή όγκων συναντώνται στο ήπαρ, </a:t>
            </a:r>
            <a:r>
              <a:rPr lang="el-GR" sz="2000" dirty="0" smtClean="0"/>
              <a:t>στο σπλήνα </a:t>
            </a:r>
            <a:r>
              <a:rPr lang="el-GR" sz="2000" dirty="0"/>
              <a:t>και το θύλακο </a:t>
            </a:r>
            <a:r>
              <a:rPr lang="el-GR" sz="2000" dirty="0" err="1"/>
              <a:t>Fabricius</a:t>
            </a:r>
            <a:r>
              <a:rPr lang="el-GR" sz="2000" dirty="0"/>
              <a:t>. Το μέγεθος των όγκων και ο αριθμός </a:t>
            </a:r>
            <a:r>
              <a:rPr lang="el-GR" sz="2000" dirty="0" smtClean="0"/>
              <a:t>των οργάνων </a:t>
            </a:r>
            <a:r>
              <a:rPr lang="el-GR" sz="2000" dirty="0"/>
              <a:t>που προσβάλλονται ποικίλει (πνεύμονες, ωοθήκη, καρδιά, </a:t>
            </a:r>
            <a:r>
              <a:rPr lang="el-GR" sz="2000" dirty="0" smtClean="0"/>
              <a:t>μυελός των </a:t>
            </a:r>
            <a:r>
              <a:rPr lang="el-GR" sz="2000" dirty="0"/>
              <a:t>οστών, </a:t>
            </a:r>
            <a:r>
              <a:rPr lang="el-GR" sz="2000" dirty="0" err="1"/>
              <a:t>μεσεντέριο</a:t>
            </a:r>
            <a:r>
              <a:rPr lang="el-GR" sz="2000" dirty="0"/>
              <a:t>). Λευχαιμία παρατηρείται στο τελικό στάδιο της νόσου.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0373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00443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prstClr val="black"/>
                </a:solidFill>
              </a:rPr>
              <a:t>ΝΟΣΟΣ </a:t>
            </a:r>
            <a:r>
              <a:rPr lang="en-US" sz="2800" dirty="0">
                <a:solidFill>
                  <a:prstClr val="black"/>
                </a:solidFill>
              </a:rPr>
              <a:t>MAREK</a:t>
            </a:r>
            <a:r>
              <a:rPr lang="el-GR" sz="2800" dirty="0">
                <a:solidFill>
                  <a:prstClr val="black"/>
                </a:solidFill>
              </a:rPr>
              <a:t/>
            </a:r>
            <a:br>
              <a:rPr lang="el-GR" sz="2800" dirty="0">
                <a:solidFill>
                  <a:prstClr val="black"/>
                </a:solidFill>
              </a:rPr>
            </a:br>
            <a:r>
              <a:rPr lang="en-US" sz="2800" dirty="0">
                <a:solidFill>
                  <a:prstClr val="black"/>
                </a:solidFill>
              </a:rPr>
              <a:t>(Marek’s disease)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5913" y="1273324"/>
            <a:ext cx="8507288" cy="35437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 smtClean="0"/>
              <a:t>Συμπτωματολογία</a:t>
            </a:r>
          </a:p>
          <a:p>
            <a:pPr marL="0" indent="0">
              <a:buNone/>
            </a:pPr>
            <a:r>
              <a:rPr lang="el-GR" sz="2000" dirty="0"/>
              <a:t>Τα διάφορα παθογόνα στελέχη </a:t>
            </a:r>
            <a:r>
              <a:rPr lang="el-GR" sz="2000" dirty="0" smtClean="0"/>
              <a:t>προκαλούν ποικίλες </a:t>
            </a:r>
            <a:r>
              <a:rPr lang="el-GR" sz="2000" dirty="0"/>
              <a:t>μορφές νοσηρών καταστάσεων. Οι σπουδαιότερες είναι:</a:t>
            </a:r>
          </a:p>
          <a:p>
            <a:r>
              <a:rPr lang="el-GR" sz="2000" dirty="0" smtClean="0"/>
              <a:t>Εντερίτιδα</a:t>
            </a:r>
            <a:endParaRPr lang="el-GR" sz="2000" dirty="0"/>
          </a:p>
          <a:p>
            <a:r>
              <a:rPr lang="el-GR" sz="2000" dirty="0" smtClean="0"/>
              <a:t>Σηψαιμία</a:t>
            </a:r>
            <a:endParaRPr lang="el-GR" sz="2000" dirty="0"/>
          </a:p>
          <a:p>
            <a:r>
              <a:rPr lang="el-GR" sz="2000" dirty="0" err="1" smtClean="0"/>
              <a:t>Αεροθυλακίτιδα</a:t>
            </a:r>
            <a:endParaRPr lang="el-GR" sz="2000" dirty="0"/>
          </a:p>
          <a:p>
            <a:r>
              <a:rPr lang="el-GR" sz="2000" dirty="0" smtClean="0"/>
              <a:t>Περικαρδίτιδα</a:t>
            </a:r>
          </a:p>
          <a:p>
            <a:r>
              <a:rPr lang="el-GR" sz="2000" dirty="0" err="1" smtClean="0"/>
              <a:t>Περιηπατίτιδα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06995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ΝΟΣΟΣ </a:t>
            </a:r>
            <a:r>
              <a:rPr lang="en-US" sz="2800" dirty="0">
                <a:solidFill>
                  <a:prstClr val="black"/>
                </a:solidFill>
              </a:rPr>
              <a:t>MAREK</a:t>
            </a:r>
            <a:r>
              <a:rPr lang="el-GR" sz="2800" dirty="0">
                <a:solidFill>
                  <a:prstClr val="black"/>
                </a:solidFill>
              </a:rPr>
              <a:t/>
            </a:r>
            <a:br>
              <a:rPr lang="el-GR" sz="2800" dirty="0">
                <a:solidFill>
                  <a:prstClr val="black"/>
                </a:solidFill>
              </a:rPr>
            </a:br>
            <a:r>
              <a:rPr lang="en-US" sz="2800" dirty="0">
                <a:solidFill>
                  <a:prstClr val="black"/>
                </a:solidFill>
              </a:rPr>
              <a:t>(Marek’s disease)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81027" y="1414545"/>
            <a:ext cx="7920880" cy="3615788"/>
          </a:xfrm>
        </p:spPr>
        <p:txBody>
          <a:bodyPr>
            <a:noAutofit/>
          </a:bodyPr>
          <a:lstStyle/>
          <a:p>
            <a:r>
              <a:rPr lang="el-GR" sz="2000" dirty="0"/>
              <a:t>Είναι ίωση των πτηνών που χαρακτηρίζεται από υπερπλασία </a:t>
            </a:r>
            <a:r>
              <a:rPr lang="el-GR" sz="2000" dirty="0" smtClean="0"/>
              <a:t>του λεμφοειδούς </a:t>
            </a:r>
            <a:r>
              <a:rPr lang="el-GR" sz="2000" dirty="0"/>
              <a:t>ιστού και εντόπιση στα περιφερειακά νεύρα και σε άλλα </a:t>
            </a:r>
            <a:r>
              <a:rPr lang="el-GR" sz="2000" dirty="0" smtClean="0"/>
              <a:t>όργανα και </a:t>
            </a:r>
            <a:r>
              <a:rPr lang="el-GR" sz="2000" dirty="0"/>
              <a:t>ιστούς. Προσβάλλει τα ορνιθοειδή και μεταδίδεται ταχύτατα από τα </a:t>
            </a:r>
            <a:r>
              <a:rPr lang="el-GR" sz="2000" dirty="0" smtClean="0"/>
              <a:t>προσβεβλημένα πτηνά </a:t>
            </a:r>
            <a:r>
              <a:rPr lang="el-GR" sz="2000" dirty="0"/>
              <a:t>στα υγιή με άμεση ή έμμεση επαφή με τα ρινικά ή στοματικά </a:t>
            </a:r>
            <a:r>
              <a:rPr lang="el-GR" sz="2000" dirty="0" smtClean="0"/>
              <a:t>εκκρίματα με </a:t>
            </a:r>
            <a:r>
              <a:rPr lang="el-GR" sz="2000" dirty="0"/>
              <a:t>τα κόπρανα, και με τα επιθηλιακά κύτταρα που προέρχονται </a:t>
            </a:r>
            <a:r>
              <a:rPr lang="el-GR" sz="2000" dirty="0" smtClean="0"/>
              <a:t>από απολέπιση </a:t>
            </a:r>
            <a:r>
              <a:rPr lang="el-GR" sz="2000" dirty="0"/>
              <a:t>του θυλάκου των φτερών, ιδίως σε περιπτώσεις </a:t>
            </a:r>
            <a:r>
              <a:rPr lang="el-GR" sz="2000" dirty="0" err="1"/>
              <a:t>πτερόρροιας</a:t>
            </a:r>
            <a:r>
              <a:rPr lang="el-GR" sz="2000" dirty="0"/>
              <a:t>. </a:t>
            </a:r>
            <a:endParaRPr lang="el-GR" sz="2000" dirty="0" smtClean="0"/>
          </a:p>
          <a:p>
            <a:r>
              <a:rPr lang="el-GR" sz="2000" dirty="0" smtClean="0"/>
              <a:t>Η </a:t>
            </a:r>
            <a:r>
              <a:rPr lang="el-GR" sz="2000" dirty="0"/>
              <a:t>νόσος είναι </a:t>
            </a:r>
            <a:r>
              <a:rPr lang="el-GR" sz="2000" dirty="0" err="1"/>
              <a:t>αερογενής</a:t>
            </a:r>
            <a:r>
              <a:rPr lang="el-GR" sz="2000" dirty="0"/>
              <a:t>, ενώ δεν υπάρχει απόδειξη για </a:t>
            </a:r>
            <a:r>
              <a:rPr lang="el-GR" sz="2000" dirty="0" smtClean="0"/>
              <a:t>κάθετη μετάδοσή </a:t>
            </a:r>
            <a:r>
              <a:rPr lang="el-GR" sz="2000" dirty="0"/>
              <a:t>της. Το αίτιο είναι ένας DNA ιός που ανήκει στην ομάδα </a:t>
            </a:r>
            <a:r>
              <a:rPr lang="el-GR" sz="2000" dirty="0" smtClean="0"/>
              <a:t>των </a:t>
            </a:r>
            <a:r>
              <a:rPr lang="el-GR" sz="2000" dirty="0" err="1" smtClean="0"/>
              <a:t>ερπητοϊών</a:t>
            </a:r>
            <a:r>
              <a:rPr lang="el-GR" sz="2000" dirty="0"/>
              <a:t>. Χωρίζεται σε τρεις </a:t>
            </a:r>
            <a:r>
              <a:rPr lang="el-GR" sz="2000" dirty="0" smtClean="0"/>
              <a:t>υποομάδες. </a:t>
            </a:r>
            <a:r>
              <a:rPr lang="el-GR" sz="2000" b="1" dirty="0" smtClean="0"/>
              <a:t>Η </a:t>
            </a:r>
            <a:r>
              <a:rPr lang="el-GR" sz="2000" b="1" dirty="0"/>
              <a:t>πρώτη </a:t>
            </a:r>
            <a:r>
              <a:rPr lang="el-GR" sz="2000" dirty="0"/>
              <a:t>περιλαμβάνει </a:t>
            </a:r>
            <a:r>
              <a:rPr lang="el-GR" sz="2000" dirty="0" err="1" smtClean="0"/>
              <a:t>ογκογενή</a:t>
            </a:r>
            <a:r>
              <a:rPr lang="el-GR" sz="2000" dirty="0" smtClean="0"/>
              <a:t> στελέχη</a:t>
            </a:r>
            <a:r>
              <a:rPr lang="el-GR" sz="2000" dirty="0"/>
              <a:t>. </a:t>
            </a:r>
            <a:r>
              <a:rPr lang="el-GR" sz="2000" b="1" dirty="0"/>
              <a:t>Η δεύτερη </a:t>
            </a:r>
            <a:r>
              <a:rPr lang="el-GR" sz="2000" dirty="0"/>
              <a:t>ομάδα περικλείει φυσικά παθογόνα στελέχη και </a:t>
            </a:r>
            <a:r>
              <a:rPr lang="el-GR" sz="2000" b="1" dirty="0"/>
              <a:t>η </a:t>
            </a:r>
            <a:r>
              <a:rPr lang="el-GR" sz="2000" b="1" dirty="0" smtClean="0"/>
              <a:t>Τρίτη </a:t>
            </a:r>
            <a:r>
              <a:rPr lang="el-GR" sz="2000" dirty="0" smtClean="0"/>
              <a:t>στελέχη </a:t>
            </a:r>
            <a:r>
              <a:rPr lang="el-GR" sz="2000" dirty="0" err="1"/>
              <a:t>ερπητοϊών</a:t>
            </a:r>
            <a:r>
              <a:rPr lang="el-GR" sz="2000" dirty="0"/>
              <a:t> ινδιάνων από όπου παρασκευάζεται και το εμβόλιο.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8809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23528" y="1345332"/>
            <a:ext cx="8640960" cy="3314414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Ζωικής Παραγωγής</a:t>
            </a:r>
          </a:p>
          <a:p>
            <a:pPr algn="l"/>
            <a:r>
              <a:rPr lang="el-GR" b="1" dirty="0" smtClean="0"/>
              <a:t>Λοιμώδη Νοσήματα – Υγιεινή Αγροτικών Ζώων</a:t>
            </a:r>
            <a:endParaRPr lang="en-US" b="1" dirty="0" smtClean="0"/>
          </a:p>
          <a:p>
            <a:r>
              <a:rPr lang="el-GR" sz="2800" b="1" dirty="0" smtClean="0"/>
              <a:t>Ενότητα 15: </a:t>
            </a:r>
            <a:r>
              <a:rPr lang="el-GR" sz="2800" dirty="0" smtClean="0"/>
              <a:t>ΙΟΓΕΝΗ </a:t>
            </a:r>
            <a:r>
              <a:rPr lang="el-GR" sz="2800" dirty="0"/>
              <a:t>ΝΟΣΗΜΑΤΑ ΤΩΝ </a:t>
            </a:r>
            <a:r>
              <a:rPr lang="el-GR" sz="2800" dirty="0" smtClean="0"/>
              <a:t>ΠΤΗΝΩΝ</a:t>
            </a:r>
          </a:p>
          <a:p>
            <a:endParaRPr lang="en-US" sz="2000" dirty="0" smtClean="0"/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Ιωάννης Σκούφος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Αναπληρωτής 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>
                <a:solidFill>
                  <a:prstClr val="black"/>
                </a:solidFill>
              </a:rPr>
              <a:t>ΝΟΣΟΣ </a:t>
            </a:r>
            <a:r>
              <a:rPr lang="en-US" sz="2800" dirty="0">
                <a:solidFill>
                  <a:prstClr val="black"/>
                </a:solidFill>
              </a:rPr>
              <a:t>MAREK</a:t>
            </a:r>
            <a:r>
              <a:rPr lang="el-GR" sz="2800" dirty="0">
                <a:solidFill>
                  <a:prstClr val="black"/>
                </a:solidFill>
              </a:rPr>
              <a:t/>
            </a:r>
            <a:br>
              <a:rPr lang="el-GR" sz="2800" dirty="0">
                <a:solidFill>
                  <a:prstClr val="black"/>
                </a:solidFill>
              </a:rPr>
            </a:br>
            <a:r>
              <a:rPr lang="en-US" sz="2800" dirty="0">
                <a:solidFill>
                  <a:prstClr val="black"/>
                </a:solidFill>
              </a:rPr>
              <a:t>(Marek’s disease)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9348"/>
            <a:ext cx="8229600" cy="36157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 smtClean="0"/>
              <a:t>Συμπτώματα</a:t>
            </a:r>
          </a:p>
          <a:p>
            <a:pPr marL="0" indent="0">
              <a:buNone/>
            </a:pPr>
            <a:r>
              <a:rPr lang="el-GR" sz="2000" dirty="0" smtClean="0"/>
              <a:t>Παρατηρούνται </a:t>
            </a:r>
            <a:r>
              <a:rPr lang="el-GR" sz="2000" dirty="0"/>
              <a:t>σε ορνιθοειδή ηλικίας 3-6 μηνών αλλά </a:t>
            </a:r>
            <a:r>
              <a:rPr lang="el-GR" sz="2000" dirty="0" smtClean="0"/>
              <a:t>και σπανιότερα </a:t>
            </a:r>
            <a:r>
              <a:rPr lang="el-GR" sz="2000" dirty="0"/>
              <a:t>σε μικρότερης ηλικίας (30-36 ημερών) ή και πλέον </a:t>
            </a:r>
            <a:r>
              <a:rPr lang="el-GR" sz="2000" dirty="0" smtClean="0"/>
              <a:t>ηλικιωμένα πτηνά</a:t>
            </a:r>
            <a:r>
              <a:rPr lang="el-GR" sz="2000" dirty="0"/>
              <a:t>. Ο χρόνος επώασης διαρκεί 3-4 εβδομάδες ή και μήνες ανάλογα αν </a:t>
            </a:r>
            <a:r>
              <a:rPr lang="el-GR" sz="2000" dirty="0" smtClean="0"/>
              <a:t>η νόσος </a:t>
            </a:r>
            <a:r>
              <a:rPr lang="el-GR" sz="2000" dirty="0"/>
              <a:t>εκδηλώνεται με την κλασική ή οξεία μορφή. Τα </a:t>
            </a:r>
            <a:r>
              <a:rPr lang="el-GR" sz="2000" dirty="0" smtClean="0"/>
              <a:t>συμπτώματα υποχωρούν </a:t>
            </a:r>
            <a:r>
              <a:rPr lang="el-GR" sz="2000" dirty="0"/>
              <a:t>σε 6-7 ημέρες και η λοίμωξη παραμένει λανθάνουσα (</a:t>
            </a:r>
            <a:r>
              <a:rPr lang="el-GR" sz="2000" dirty="0" err="1"/>
              <a:t>latent</a:t>
            </a:r>
            <a:r>
              <a:rPr lang="el-GR" sz="2000" dirty="0" smtClean="0"/>
              <a:t>). Στην </a:t>
            </a:r>
            <a:r>
              <a:rPr lang="el-GR" sz="2000" dirty="0"/>
              <a:t>κλασική μορφή εμφανίζονται παρέσεις, παράλυση των άκρων </a:t>
            </a:r>
            <a:r>
              <a:rPr lang="el-GR" sz="2000" dirty="0" smtClean="0"/>
              <a:t>ή ενός </a:t>
            </a:r>
            <a:r>
              <a:rPr lang="el-GR" sz="2000" dirty="0"/>
              <a:t>(δεξιά πτέρυγα αριστερό πόδι) οφειλόμενες στο βαθμό αλλοιώσεων </a:t>
            </a:r>
            <a:r>
              <a:rPr lang="el-GR" sz="2000" dirty="0" smtClean="0"/>
              <a:t>των περιφερικών </a:t>
            </a:r>
            <a:r>
              <a:rPr lang="el-GR" sz="2000" dirty="0"/>
              <a:t>νεύρων. Προσβολή νεύρων του τραχήλου </a:t>
            </a:r>
            <a:r>
              <a:rPr lang="el-GR" sz="2000" dirty="0" smtClean="0"/>
              <a:t>εμφανίζει </a:t>
            </a:r>
            <a:r>
              <a:rPr lang="el-GR" sz="2000" dirty="0" err="1" smtClean="0"/>
              <a:t>προσθότονο</a:t>
            </a:r>
            <a:r>
              <a:rPr lang="el-GR" sz="2000" dirty="0"/>
              <a:t>, ενώ προσβολή του </a:t>
            </a:r>
            <a:r>
              <a:rPr lang="el-GR" sz="2000" dirty="0" err="1"/>
              <a:t>πνευμονογαστρικού</a:t>
            </a:r>
            <a:r>
              <a:rPr lang="el-GR" sz="2000" dirty="0"/>
              <a:t>, δύσπνοια. </a:t>
            </a:r>
            <a:r>
              <a:rPr lang="el-GR" sz="2000" dirty="0" smtClean="0"/>
              <a:t>Λεμφώματα αναπτύσσονται </a:t>
            </a:r>
            <a:r>
              <a:rPr lang="el-GR" sz="2000" dirty="0"/>
              <a:t>στα σπλάχνα. Στην οξεία μορφή τα συμπτώματα </a:t>
            </a:r>
            <a:r>
              <a:rPr lang="el-GR" sz="2000" dirty="0" smtClean="0"/>
              <a:t>είναι παρόμοια</a:t>
            </a:r>
            <a:r>
              <a:rPr lang="el-GR" sz="2000" dirty="0"/>
              <a:t>, όμως πιο εκρηκτικά.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52981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ΝΟΣΟΣ </a:t>
            </a:r>
            <a:r>
              <a:rPr lang="en-US" sz="2800" dirty="0">
                <a:solidFill>
                  <a:prstClr val="black"/>
                </a:solidFill>
              </a:rPr>
              <a:t>MAREK</a:t>
            </a:r>
            <a:r>
              <a:rPr lang="el-GR" sz="2800" dirty="0">
                <a:solidFill>
                  <a:prstClr val="black"/>
                </a:solidFill>
              </a:rPr>
              <a:t/>
            </a:r>
            <a:br>
              <a:rPr lang="el-GR" sz="2800" dirty="0">
                <a:solidFill>
                  <a:prstClr val="black"/>
                </a:solidFill>
              </a:rPr>
            </a:br>
            <a:r>
              <a:rPr lang="en-US" sz="2800" dirty="0">
                <a:solidFill>
                  <a:prstClr val="black"/>
                </a:solidFill>
              </a:rPr>
              <a:t>(Marek’s disease)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3568" y="1633364"/>
            <a:ext cx="7704856" cy="34717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 smtClean="0"/>
              <a:t>Αλλοιώσεις</a:t>
            </a:r>
          </a:p>
          <a:p>
            <a:pPr marL="0" indent="0">
              <a:buNone/>
            </a:pPr>
            <a:r>
              <a:rPr lang="el-GR" sz="2000" dirty="0" err="1" smtClean="0"/>
              <a:t>Νεοπλαστική</a:t>
            </a:r>
            <a:r>
              <a:rPr lang="el-GR" sz="2000" dirty="0" smtClean="0"/>
              <a:t> </a:t>
            </a:r>
            <a:r>
              <a:rPr lang="el-GR" sz="2000" dirty="0"/>
              <a:t>υπερπλασία των περιφερικών νεύρων, (</a:t>
            </a:r>
            <a:r>
              <a:rPr lang="el-GR" sz="2000" dirty="0" smtClean="0"/>
              <a:t>2-5 φορές </a:t>
            </a:r>
            <a:r>
              <a:rPr lang="el-GR" sz="2000" dirty="0"/>
              <a:t>διογκωμένα από το φυσιολογικό) </a:t>
            </a:r>
            <a:r>
              <a:rPr lang="el-GR" sz="2000" dirty="0" err="1"/>
              <a:t>ενδονευριτικό</a:t>
            </a:r>
            <a:r>
              <a:rPr lang="el-GR" sz="2000" dirty="0"/>
              <a:t> οίδημα και </a:t>
            </a:r>
            <a:r>
              <a:rPr lang="el-GR" sz="2000" dirty="0" smtClean="0"/>
              <a:t>υπερπλασία των </a:t>
            </a:r>
            <a:r>
              <a:rPr lang="el-GR" sz="2000" dirty="0"/>
              <a:t>κυττάρων του </a:t>
            </a:r>
            <a:r>
              <a:rPr lang="el-GR" sz="2000" dirty="0" err="1"/>
              <a:t>Schwann</a:t>
            </a:r>
            <a:r>
              <a:rPr lang="el-GR" sz="2000" dirty="0"/>
              <a:t>, </a:t>
            </a:r>
            <a:r>
              <a:rPr lang="el-GR" sz="2000" dirty="0" err="1"/>
              <a:t>λεμφωματοειδείς</a:t>
            </a:r>
            <a:r>
              <a:rPr lang="el-GR" sz="2000" dirty="0"/>
              <a:t> νεοπλασίες στις </a:t>
            </a:r>
            <a:r>
              <a:rPr lang="el-GR" sz="2000" dirty="0" err="1"/>
              <a:t>γονάδες</a:t>
            </a:r>
            <a:r>
              <a:rPr lang="el-GR" sz="2000" dirty="0"/>
              <a:t> και </a:t>
            </a:r>
            <a:r>
              <a:rPr lang="el-GR" sz="2000" dirty="0" smtClean="0"/>
              <a:t>σε όλα </a:t>
            </a:r>
            <a:r>
              <a:rPr lang="el-GR" sz="2000" dirty="0"/>
              <a:t>τα όργανα της κοιλιακής κοιλότητας, νέκρωση των λεμφοειδών </a:t>
            </a:r>
            <a:r>
              <a:rPr lang="el-GR" sz="2000" dirty="0" smtClean="0"/>
              <a:t>οργάνων και </a:t>
            </a:r>
            <a:r>
              <a:rPr lang="el-GR" sz="2000" dirty="0"/>
              <a:t>παράλυση με συμπτώματα ή όχι εγκεφαλίτιδας. Επίσης </a:t>
            </a:r>
            <a:r>
              <a:rPr lang="el-GR" sz="2000" dirty="0" smtClean="0"/>
              <a:t>παρατηρούνται λεμφώματα </a:t>
            </a:r>
            <a:r>
              <a:rPr lang="el-GR" sz="2000" dirty="0"/>
              <a:t>του δέρματος των θυλάκων των φτερών.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51182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ΝΟΣΟΣ </a:t>
            </a:r>
            <a:r>
              <a:rPr lang="en-US" sz="2800" dirty="0">
                <a:solidFill>
                  <a:prstClr val="black"/>
                </a:solidFill>
              </a:rPr>
              <a:t>MAREK</a:t>
            </a:r>
            <a:r>
              <a:rPr lang="el-GR" sz="2800" dirty="0">
                <a:solidFill>
                  <a:prstClr val="black"/>
                </a:solidFill>
              </a:rPr>
              <a:t/>
            </a:r>
            <a:br>
              <a:rPr lang="el-GR" sz="2800" dirty="0">
                <a:solidFill>
                  <a:prstClr val="black"/>
                </a:solidFill>
              </a:rPr>
            </a:br>
            <a:r>
              <a:rPr lang="en-US" sz="2800" dirty="0">
                <a:solidFill>
                  <a:prstClr val="black"/>
                </a:solidFill>
              </a:rPr>
              <a:t>(Marek’s disease)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409773"/>
            <a:ext cx="8435280" cy="36157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 smtClean="0"/>
              <a:t>Προφύλαξη – Θεραπεία</a:t>
            </a:r>
          </a:p>
          <a:p>
            <a:r>
              <a:rPr lang="el-GR" sz="2000" dirty="0" smtClean="0"/>
              <a:t>Δύο </a:t>
            </a:r>
            <a:r>
              <a:rPr lang="el-GR" sz="2000" dirty="0"/>
              <a:t>διαφορετικοί τύποι γενετικής </a:t>
            </a:r>
            <a:r>
              <a:rPr lang="el-GR" sz="2000" dirty="0" smtClean="0"/>
              <a:t>ανθεκτικότητας εμφανίζονται</a:t>
            </a:r>
            <a:r>
              <a:rPr lang="el-GR" sz="2000" dirty="0"/>
              <a:t>. Η μία συσχετίζεται με τα κύρια αντιγόνα </a:t>
            </a:r>
            <a:r>
              <a:rPr lang="el-GR" sz="2000" dirty="0" err="1"/>
              <a:t>ιστοσυμβατότητας</a:t>
            </a:r>
            <a:r>
              <a:rPr lang="el-GR" sz="2000" dirty="0"/>
              <a:t> </a:t>
            </a:r>
            <a:r>
              <a:rPr lang="el-GR" sz="2000" dirty="0" smtClean="0"/>
              <a:t>που εκφράζονται </a:t>
            </a:r>
            <a:r>
              <a:rPr lang="el-GR" sz="2000" dirty="0"/>
              <a:t>με </a:t>
            </a:r>
            <a:r>
              <a:rPr lang="el-GR" sz="2000" dirty="0" err="1"/>
              <a:t>αλληλόμορφο</a:t>
            </a:r>
            <a:r>
              <a:rPr lang="el-GR" sz="2000" dirty="0"/>
              <a:t> γονίδιο (Β21) και η άλλη ανεξάρτητη </a:t>
            </a:r>
            <a:r>
              <a:rPr lang="el-GR" sz="2000" dirty="0" smtClean="0"/>
              <a:t>των αντιγόνων </a:t>
            </a:r>
            <a:r>
              <a:rPr lang="el-GR" sz="2000" dirty="0" err="1"/>
              <a:t>ιστοσυμβατότητας</a:t>
            </a:r>
            <a:r>
              <a:rPr lang="el-GR" sz="2000" dirty="0"/>
              <a:t>, ενδεχομένως προκαλούμενη λόγω της </a:t>
            </a:r>
            <a:r>
              <a:rPr lang="el-GR" sz="2000" dirty="0" smtClean="0"/>
              <a:t>ισχυρώς </a:t>
            </a:r>
            <a:r>
              <a:rPr lang="el-GR" sz="2000" dirty="0" err="1" smtClean="0"/>
              <a:t>ανοσοδιεγερτικής</a:t>
            </a:r>
            <a:r>
              <a:rPr lang="el-GR" sz="2000" dirty="0" smtClean="0"/>
              <a:t> </a:t>
            </a:r>
            <a:r>
              <a:rPr lang="el-GR" sz="2000" dirty="0"/>
              <a:t>αντίδρασης του ξενιστή καθοριζόμενης από την </a:t>
            </a:r>
            <a:r>
              <a:rPr lang="el-GR" sz="2000" dirty="0" smtClean="0"/>
              <a:t>κυτταρική ανοσία </a:t>
            </a:r>
            <a:r>
              <a:rPr lang="el-GR" sz="2000" dirty="0"/>
              <a:t>(Τ κύτταρα</a:t>
            </a:r>
            <a:r>
              <a:rPr lang="el-GR" sz="2000" dirty="0" smtClean="0"/>
              <a:t>). </a:t>
            </a:r>
          </a:p>
          <a:p>
            <a:r>
              <a:rPr lang="el-GR" sz="2000" dirty="0" smtClean="0"/>
              <a:t>Ο </a:t>
            </a:r>
            <a:r>
              <a:rPr lang="el-GR" sz="2000" dirty="0"/>
              <a:t>εμβολιασμός γίνεται πάντα προληπτικά την πρώτη ημέρα της </a:t>
            </a:r>
            <a:r>
              <a:rPr lang="el-GR" sz="2000" dirty="0" smtClean="0"/>
              <a:t>ζωής των </a:t>
            </a:r>
            <a:r>
              <a:rPr lang="el-GR" sz="2000" dirty="0"/>
              <a:t>νεοσσών με στέλεχος ινδιάνων, είτε υποδόρια είτε ενδομυϊκά. </a:t>
            </a:r>
            <a:r>
              <a:rPr lang="el-GR" sz="2000" dirty="0" smtClean="0"/>
              <a:t>Κλώνοι γεννητικά </a:t>
            </a:r>
            <a:r>
              <a:rPr lang="el-GR" sz="2000" dirty="0"/>
              <a:t>ανθεκτικών πτηνών έχουν κατασκευαστεί από εταιρείες </a:t>
            </a:r>
            <a:r>
              <a:rPr lang="el-GR" sz="2000" dirty="0" smtClean="0"/>
              <a:t>και χρησιμοποιούνται </a:t>
            </a:r>
            <a:r>
              <a:rPr lang="el-GR" sz="2000" dirty="0"/>
              <a:t>ως </a:t>
            </a:r>
            <a:r>
              <a:rPr lang="el-GR" sz="2000" dirty="0" err="1"/>
              <a:t>αναπαραγωγά</a:t>
            </a:r>
            <a:r>
              <a:rPr lang="el-GR" sz="2000" dirty="0"/>
              <a:t> σμήνη. Στους </a:t>
            </a:r>
            <a:r>
              <a:rPr lang="el-GR" sz="2000" dirty="0" smtClean="0"/>
              <a:t>γεννήτορες επαναλαμβάνεται </a:t>
            </a:r>
            <a:r>
              <a:rPr lang="el-GR" sz="2000" dirty="0"/>
              <a:t>την 21η ημέρα, όταν ενδημούν πολύ λοιμογόνα στελέχη.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38215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409227"/>
            <a:ext cx="9144000" cy="772137"/>
          </a:xfrm>
        </p:spPr>
        <p:txBody>
          <a:bodyPr>
            <a:noAutofit/>
          </a:bodyPr>
          <a:lstStyle/>
          <a:p>
            <a:r>
              <a:rPr lang="el-GR" sz="2600" dirty="0" smtClean="0">
                <a:solidFill>
                  <a:prstClr val="black"/>
                </a:solidFill>
              </a:rPr>
              <a:t>Νόσος </a:t>
            </a:r>
            <a:r>
              <a:rPr lang="en-US" sz="2600" dirty="0" err="1" smtClean="0">
                <a:solidFill>
                  <a:prstClr val="black"/>
                </a:solidFill>
              </a:rPr>
              <a:t>Gumboro</a:t>
            </a:r>
            <a:r>
              <a:rPr lang="en-US" sz="2600" dirty="0" smtClean="0">
                <a:solidFill>
                  <a:prstClr val="black"/>
                </a:solidFill>
              </a:rPr>
              <a:t> (</a:t>
            </a:r>
            <a:r>
              <a:rPr lang="el-GR" sz="2600" dirty="0" smtClean="0">
                <a:solidFill>
                  <a:prstClr val="black"/>
                </a:solidFill>
              </a:rPr>
              <a:t>Λοιμώδης </a:t>
            </a:r>
            <a:r>
              <a:rPr lang="el-GR" sz="2600" dirty="0" err="1" smtClean="0">
                <a:solidFill>
                  <a:prstClr val="black"/>
                </a:solidFill>
              </a:rPr>
              <a:t>θυλακίτιδα</a:t>
            </a:r>
            <a:r>
              <a:rPr lang="el-GR" sz="2600" dirty="0" smtClean="0">
                <a:solidFill>
                  <a:prstClr val="black"/>
                </a:solidFill>
              </a:rPr>
              <a:t>)</a:t>
            </a:r>
            <a:br>
              <a:rPr lang="el-GR" sz="2600" dirty="0" smtClean="0">
                <a:solidFill>
                  <a:prstClr val="black"/>
                </a:solidFill>
              </a:rPr>
            </a:br>
            <a:r>
              <a:rPr lang="el-GR" sz="2600" dirty="0" smtClean="0">
                <a:solidFill>
                  <a:prstClr val="black"/>
                </a:solidFill>
              </a:rPr>
              <a:t>(</a:t>
            </a:r>
            <a:r>
              <a:rPr lang="en-US" sz="2600" dirty="0" smtClean="0">
                <a:solidFill>
                  <a:prstClr val="black"/>
                </a:solidFill>
              </a:rPr>
              <a:t>Infectious bursal disease, </a:t>
            </a:r>
            <a:r>
              <a:rPr lang="en-US" sz="2600" dirty="0" err="1" smtClean="0">
                <a:solidFill>
                  <a:prstClr val="black"/>
                </a:solidFill>
              </a:rPr>
              <a:t>Gumboro</a:t>
            </a:r>
            <a:r>
              <a:rPr lang="en-US" sz="2600" dirty="0" smtClean="0">
                <a:solidFill>
                  <a:prstClr val="black"/>
                </a:solidFill>
              </a:rPr>
              <a:t> disease, Infectious bursitis)</a:t>
            </a:r>
            <a:endParaRPr lang="el-GR" sz="2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5331"/>
            <a:ext cx="8435280" cy="36325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Οξεία ίωση των ορνιθοειδών που μεταδίδεται εύκολα με την τροφή, </a:t>
            </a:r>
            <a:r>
              <a:rPr lang="el-GR" sz="2000" dirty="0" smtClean="0"/>
              <a:t>το νερό</a:t>
            </a:r>
            <a:r>
              <a:rPr lang="el-GR" sz="2000" dirty="0"/>
              <a:t>, την στρωμνή, τα σκεύη των θαλάμων και τα ρούχα των επισκεπτών </a:t>
            </a:r>
            <a:r>
              <a:rPr lang="el-GR" sz="2000" dirty="0" smtClean="0"/>
              <a:t>των πτηνοτροφείων</a:t>
            </a:r>
            <a:r>
              <a:rPr lang="el-GR" sz="2000" dirty="0"/>
              <a:t>.</a:t>
            </a:r>
          </a:p>
          <a:p>
            <a:pPr marL="0" indent="0">
              <a:buNone/>
            </a:pPr>
            <a:r>
              <a:rPr lang="el-GR" sz="2000" b="1" dirty="0" smtClean="0"/>
              <a:t>Συμπτώματα – Αλλοιώσεις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/>
              <a:t>Η </a:t>
            </a:r>
            <a:r>
              <a:rPr lang="el-GR" sz="2000" dirty="0"/>
              <a:t>νόσος παρουσιάζεται μετά την </a:t>
            </a:r>
            <a:r>
              <a:rPr lang="el-GR" sz="2000" dirty="0" smtClean="0"/>
              <a:t>14</a:t>
            </a:r>
            <a:r>
              <a:rPr lang="el-GR" sz="2000" baseline="30000" dirty="0" smtClean="0"/>
              <a:t>η</a:t>
            </a:r>
            <a:r>
              <a:rPr lang="el-GR" sz="2000" dirty="0" smtClean="0"/>
              <a:t> ημέρα </a:t>
            </a:r>
            <a:r>
              <a:rPr lang="el-GR" sz="2000" dirty="0"/>
              <a:t>της εκτροφής των </a:t>
            </a:r>
            <a:r>
              <a:rPr lang="el-GR" sz="2000" dirty="0" err="1"/>
              <a:t>κρεοπαραγωγών</a:t>
            </a:r>
            <a:r>
              <a:rPr lang="el-GR" sz="2000" dirty="0"/>
              <a:t> πτηνών και τα κλινικά </a:t>
            </a:r>
            <a:r>
              <a:rPr lang="el-GR" sz="2000" dirty="0" smtClean="0"/>
              <a:t>συμπτώματα εξαρτώνται </a:t>
            </a:r>
            <a:r>
              <a:rPr lang="el-GR" sz="2000" dirty="0"/>
              <a:t>από την ανοσοποίηση που επήλθε στα πατρογονικά σμήνη. Τα πτηνά παρουσιάζονται χωρίς όρεξη, με σουφρωμένο πτέρωμα, </a:t>
            </a:r>
            <a:r>
              <a:rPr lang="el-GR" sz="2000" dirty="0" smtClean="0"/>
              <a:t>με απρόθυμες </a:t>
            </a:r>
            <a:r>
              <a:rPr lang="el-GR" sz="2000" dirty="0"/>
              <a:t>κινήσεις, μυϊκό τρόμο και με λερωμένη την περιοχή του </a:t>
            </a:r>
            <a:r>
              <a:rPr lang="el-GR" sz="2000" dirty="0" smtClean="0"/>
              <a:t>πρωκτού από </a:t>
            </a:r>
            <a:r>
              <a:rPr lang="el-GR" sz="2000" dirty="0" err="1"/>
              <a:t>λευκωπή</a:t>
            </a:r>
            <a:r>
              <a:rPr lang="el-GR" sz="2000" dirty="0"/>
              <a:t> διάρροια. Η θνησιμότητα είναι σχετικά χαμηλή, παρά την </a:t>
            </a:r>
            <a:r>
              <a:rPr lang="el-GR" sz="2000" dirty="0" smtClean="0"/>
              <a:t>υψηλή νοσηρότητα</a:t>
            </a:r>
            <a:r>
              <a:rPr lang="el-GR" sz="2000" dirty="0"/>
              <a:t>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003212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7504" y="228865"/>
            <a:ext cx="8928992" cy="952500"/>
          </a:xfrm>
        </p:spPr>
        <p:txBody>
          <a:bodyPr>
            <a:noAutofit/>
          </a:bodyPr>
          <a:lstStyle/>
          <a:p>
            <a:r>
              <a:rPr lang="el-GR" sz="2600" dirty="0">
                <a:solidFill>
                  <a:prstClr val="black"/>
                </a:solidFill>
              </a:rPr>
              <a:t>Νόσος </a:t>
            </a:r>
            <a:r>
              <a:rPr lang="en-US" sz="2600" dirty="0" err="1">
                <a:solidFill>
                  <a:prstClr val="black"/>
                </a:solidFill>
              </a:rPr>
              <a:t>Gumboro</a:t>
            </a:r>
            <a:r>
              <a:rPr lang="en-US" sz="2600" dirty="0">
                <a:solidFill>
                  <a:prstClr val="black"/>
                </a:solidFill>
              </a:rPr>
              <a:t> (</a:t>
            </a:r>
            <a:r>
              <a:rPr lang="el-GR" sz="2600" dirty="0">
                <a:solidFill>
                  <a:prstClr val="black"/>
                </a:solidFill>
              </a:rPr>
              <a:t>Λοιμώδης </a:t>
            </a:r>
            <a:r>
              <a:rPr lang="el-GR" sz="2600" dirty="0" err="1">
                <a:solidFill>
                  <a:prstClr val="black"/>
                </a:solidFill>
              </a:rPr>
              <a:t>θυλακίτιδα</a:t>
            </a:r>
            <a:r>
              <a:rPr lang="el-GR" sz="2600" dirty="0">
                <a:solidFill>
                  <a:prstClr val="black"/>
                </a:solidFill>
              </a:rPr>
              <a:t>)</a:t>
            </a:r>
            <a:br>
              <a:rPr lang="el-GR" sz="2600" dirty="0">
                <a:solidFill>
                  <a:prstClr val="black"/>
                </a:solidFill>
              </a:rPr>
            </a:br>
            <a:r>
              <a:rPr lang="el-GR" sz="2600" dirty="0">
                <a:solidFill>
                  <a:prstClr val="black"/>
                </a:solidFill>
              </a:rPr>
              <a:t>(</a:t>
            </a:r>
            <a:r>
              <a:rPr lang="en-US" sz="2600" dirty="0">
                <a:solidFill>
                  <a:prstClr val="black"/>
                </a:solidFill>
              </a:rPr>
              <a:t>Infectious bursal disease, </a:t>
            </a:r>
            <a:r>
              <a:rPr lang="en-US" sz="2600" dirty="0" err="1">
                <a:solidFill>
                  <a:prstClr val="black"/>
                </a:solidFill>
              </a:rPr>
              <a:t>Gumboro</a:t>
            </a:r>
            <a:r>
              <a:rPr lang="en-US" sz="2600" dirty="0">
                <a:solidFill>
                  <a:prstClr val="black"/>
                </a:solidFill>
              </a:rPr>
              <a:t> disease, Infectious bursitis)</a:t>
            </a:r>
            <a:endParaRPr lang="el-GR" sz="2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55576" y="1633364"/>
            <a:ext cx="7931224" cy="3471772"/>
          </a:xfrm>
        </p:spPr>
        <p:txBody>
          <a:bodyPr>
            <a:noAutofit/>
          </a:bodyPr>
          <a:lstStyle/>
          <a:p>
            <a:r>
              <a:rPr lang="el-GR" sz="2000" dirty="0"/>
              <a:t>Τα κυριότερα συμπτώματα είναι η φλεγμονή, η έντονη </a:t>
            </a:r>
            <a:r>
              <a:rPr lang="el-GR" sz="2000" dirty="0" smtClean="0"/>
              <a:t>διόγκωση (μέχρι </a:t>
            </a:r>
            <a:r>
              <a:rPr lang="el-GR" sz="2000" dirty="0"/>
              <a:t>και τριπλασιασμού του κανονικού), το τυρώδες υλικό και οι </a:t>
            </a:r>
            <a:r>
              <a:rPr lang="el-GR" sz="2000" dirty="0" smtClean="0"/>
              <a:t>αιματηρές και </a:t>
            </a:r>
            <a:r>
              <a:rPr lang="el-GR" sz="2000" dirty="0"/>
              <a:t>νεκρωτικές εστίες που δημιουργούνται στο θύλακα του </a:t>
            </a:r>
            <a:r>
              <a:rPr lang="el-GR" sz="2000" dirty="0" err="1"/>
              <a:t>Fabricius</a:t>
            </a:r>
            <a:r>
              <a:rPr lang="el-GR" sz="2000" dirty="0"/>
              <a:t> </a:t>
            </a:r>
            <a:r>
              <a:rPr lang="el-GR" sz="2000" dirty="0" smtClean="0"/>
              <a:t>που αποτελούν </a:t>
            </a:r>
            <a:r>
              <a:rPr lang="el-GR" sz="2000" dirty="0"/>
              <a:t>και </a:t>
            </a:r>
            <a:r>
              <a:rPr lang="el-GR" sz="2000" dirty="0" err="1"/>
              <a:t>παθογνωμικά</a:t>
            </a:r>
            <a:r>
              <a:rPr lang="el-GR" sz="2000" dirty="0"/>
              <a:t> </a:t>
            </a:r>
            <a:r>
              <a:rPr lang="el-GR" sz="2000" dirty="0" smtClean="0"/>
              <a:t>ευρήματα. Στη </a:t>
            </a:r>
            <a:r>
              <a:rPr lang="el-GR" sz="2000" dirty="0"/>
              <a:t>συνεχεία παρατηρείται ταχεία ατροφία του θυλάκου </a:t>
            </a:r>
            <a:r>
              <a:rPr lang="el-GR" sz="2000" dirty="0" smtClean="0"/>
              <a:t>λόγω νέκρωσης </a:t>
            </a:r>
            <a:r>
              <a:rPr lang="el-GR" sz="2000" dirty="0"/>
              <a:t>των κυττάρων του. Η βλάβη του θυλάκου του </a:t>
            </a:r>
            <a:r>
              <a:rPr lang="el-GR" sz="2000" dirty="0" err="1"/>
              <a:t>Fabricius</a:t>
            </a:r>
            <a:r>
              <a:rPr lang="el-GR" sz="2000" dirty="0"/>
              <a:t> έχει </a:t>
            </a:r>
            <a:r>
              <a:rPr lang="el-GR" sz="2000" dirty="0" smtClean="0"/>
              <a:t>σαν συνέπεια </a:t>
            </a:r>
            <a:r>
              <a:rPr lang="el-GR" sz="2000" dirty="0"/>
              <a:t>την εξασθένηση του ανοσοποιητικού συστήματος των πτηνών </a:t>
            </a:r>
            <a:r>
              <a:rPr lang="el-GR" sz="2000" dirty="0" smtClean="0"/>
              <a:t>και την </a:t>
            </a:r>
            <a:r>
              <a:rPr lang="el-GR" sz="2000" dirty="0"/>
              <a:t>εύκολη προσβολή του οργανισμού από άλλα λοιμώδη νοσήματα. Η </a:t>
            </a:r>
            <a:r>
              <a:rPr lang="el-GR" sz="2000" dirty="0" smtClean="0"/>
              <a:t>νόσος προλαμβάνεται </a:t>
            </a:r>
            <a:r>
              <a:rPr lang="el-GR" sz="2000" dirty="0"/>
              <a:t>με </a:t>
            </a:r>
            <a:r>
              <a:rPr lang="el-GR" sz="2000" dirty="0" err="1"/>
              <a:t>εμβολιακό</a:t>
            </a:r>
            <a:r>
              <a:rPr lang="el-GR" sz="2000" dirty="0"/>
              <a:t> πρόγραμμα.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08297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25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26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8328280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Σκούφος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Ι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ωάννης. Λοιμώδη Νοσήματα- Υγιεινή Αγροτικών Ζώων.</a:t>
            </a:r>
          </a:p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Τεχνολογικό Ίδρυμα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Ηπείρου. Διαθέσιμο από: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eclass.teiep.gr/courses/TEXG1</a:t>
            </a:r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25</a:t>
            </a:r>
            <a:r>
              <a:rPr lang="en-US" sz="240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Πρόδρομος </a:t>
            </a:r>
            <a:r>
              <a:rPr lang="el-GR" sz="2900" b="1" dirty="0" err="1" smtClean="0"/>
              <a:t>Σακάλογλου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/>
              <a:t>ΙΟΓΕΝΗ ΝΟΣΗΜΑΤΑ ΤΩΝ ΠΤΗΝΩΝ</a:t>
            </a:r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ΨΕΥΔΟΠΑΝΩΛΗ ΤΩΝ </a:t>
            </a:r>
            <a:r>
              <a:rPr lang="el-GR" sz="2800" dirty="0" smtClean="0"/>
              <a:t>ΠΤΗΝΩΝ</a:t>
            </a:r>
            <a:br>
              <a:rPr lang="el-GR" sz="2800" dirty="0" smtClean="0"/>
            </a:br>
            <a:r>
              <a:rPr lang="el-GR" sz="2800" dirty="0" smtClean="0"/>
              <a:t>(</a:t>
            </a:r>
            <a:r>
              <a:rPr lang="en-US" sz="2800" dirty="0"/>
              <a:t>Newcastle disease)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61256" y="1254039"/>
            <a:ext cx="8821488" cy="3923771"/>
          </a:xfrm>
        </p:spPr>
        <p:txBody>
          <a:bodyPr>
            <a:noAutofit/>
          </a:bodyPr>
          <a:lstStyle/>
          <a:p>
            <a:r>
              <a:rPr lang="el-GR" sz="2000" dirty="0" smtClean="0"/>
              <a:t>Οφείλεται σε ιό ο οποίος </a:t>
            </a:r>
            <a:r>
              <a:rPr lang="el-GR" sz="2000" dirty="0"/>
              <a:t>ανήκει στην </a:t>
            </a:r>
            <a:r>
              <a:rPr lang="el-GR" sz="2000" dirty="0" smtClean="0"/>
              <a:t>οικογένεια των </a:t>
            </a:r>
            <a:r>
              <a:rPr lang="el-GR" sz="2000" dirty="0"/>
              <a:t>ιών </a:t>
            </a:r>
            <a:r>
              <a:rPr lang="el-GR" sz="2000" dirty="0" err="1"/>
              <a:t>Paramyxovirus</a:t>
            </a:r>
            <a:r>
              <a:rPr lang="el-GR" sz="2000" dirty="0"/>
              <a:t>. </a:t>
            </a:r>
            <a:r>
              <a:rPr lang="el-GR" sz="2000" dirty="0" smtClean="0"/>
              <a:t>Τα στελέχη </a:t>
            </a:r>
            <a:r>
              <a:rPr lang="el-GR" sz="2000" dirty="0"/>
              <a:t>του </a:t>
            </a:r>
            <a:r>
              <a:rPr lang="el-GR" sz="2000" dirty="0" smtClean="0"/>
              <a:t>δεν έχουν </a:t>
            </a:r>
            <a:r>
              <a:rPr lang="el-GR" sz="2000" dirty="0"/>
              <a:t>όλα την ίδια λοιμογόνο δύναμη και ανάλογα διακρίνονται σε </a:t>
            </a:r>
            <a:r>
              <a:rPr lang="el-GR" sz="2000" dirty="0" err="1" smtClean="0"/>
              <a:t>ταχυγενή</a:t>
            </a:r>
            <a:r>
              <a:rPr lang="el-GR" sz="2000" dirty="0" smtClean="0"/>
              <a:t> (</a:t>
            </a:r>
            <a:r>
              <a:rPr lang="el-GR" sz="2000" dirty="0" err="1" smtClean="0"/>
              <a:t>mesogenic</a:t>
            </a:r>
            <a:r>
              <a:rPr lang="el-GR" sz="2000" dirty="0"/>
              <a:t>) και </a:t>
            </a:r>
            <a:r>
              <a:rPr lang="el-GR" sz="2000" dirty="0" err="1"/>
              <a:t>βραδυγενή</a:t>
            </a:r>
            <a:r>
              <a:rPr lang="el-GR" sz="2000" dirty="0"/>
              <a:t> (</a:t>
            </a:r>
            <a:r>
              <a:rPr lang="el-GR" sz="2000" dirty="0" err="1"/>
              <a:t>lentogenic</a:t>
            </a:r>
            <a:r>
              <a:rPr lang="el-GR" sz="2000" dirty="0"/>
              <a:t>). Είναι οξεία ίωση των πτηνών με ταχύτατη εξάπλωση </a:t>
            </a:r>
            <a:r>
              <a:rPr lang="el-GR" sz="2000" dirty="0" smtClean="0"/>
              <a:t>που χαρακτηρίζεται </a:t>
            </a:r>
            <a:r>
              <a:rPr lang="el-GR" sz="2000" dirty="0"/>
              <a:t>κυρίως από αναπνευστικά και νευρικά </a:t>
            </a:r>
            <a:r>
              <a:rPr lang="el-GR" sz="2000" dirty="0" smtClean="0"/>
              <a:t>συμπτώματα. </a:t>
            </a:r>
          </a:p>
          <a:p>
            <a:r>
              <a:rPr lang="el-GR" sz="2000" dirty="0" smtClean="0"/>
              <a:t>Η </a:t>
            </a:r>
            <a:r>
              <a:rPr lang="el-GR" sz="2000" dirty="0"/>
              <a:t>νόσος μεταδίδεται με τον αέρα, τη τροφή, το νερό, τα σκεύη, </a:t>
            </a:r>
            <a:r>
              <a:rPr lang="el-GR" sz="2000" dirty="0" smtClean="0"/>
              <a:t>το προσωπικό </a:t>
            </a:r>
            <a:r>
              <a:rPr lang="el-GR" sz="2000" dirty="0"/>
              <a:t>των μονάδων μέσω άμεσης ή έμμεσης επαφής με τον </a:t>
            </a:r>
            <a:r>
              <a:rPr lang="el-GR" sz="2000" dirty="0" smtClean="0"/>
              <a:t>ιό (αναπνευστικά </a:t>
            </a:r>
            <a:r>
              <a:rPr lang="el-GR" sz="2000" dirty="0"/>
              <a:t>σταγονίδια, κόπρανα). Ο ιός κατά τη διάρκεια της </a:t>
            </a:r>
            <a:r>
              <a:rPr lang="el-GR" sz="2000" dirty="0" err="1" smtClean="0"/>
              <a:t>ιαιμίας</a:t>
            </a:r>
            <a:r>
              <a:rPr lang="el-GR" sz="2000" dirty="0" smtClean="0"/>
              <a:t> διέρχεται </a:t>
            </a:r>
            <a:r>
              <a:rPr lang="el-GR" sz="2000" dirty="0"/>
              <a:t>στα αυγά. </a:t>
            </a:r>
            <a:r>
              <a:rPr lang="el-GR" sz="2000" dirty="0" smtClean="0"/>
              <a:t>Υποχρεωτικά </a:t>
            </a:r>
            <a:r>
              <a:rPr lang="el-GR" sz="2000" dirty="0"/>
              <a:t>εφαρμόζονται συστηματικοί εμβολιασμοί. </a:t>
            </a:r>
            <a:endParaRPr lang="el-GR" sz="2000" dirty="0" smtClean="0"/>
          </a:p>
          <a:p>
            <a:r>
              <a:rPr lang="el-GR" sz="2000" dirty="0" smtClean="0"/>
              <a:t>Ο </a:t>
            </a:r>
            <a:r>
              <a:rPr lang="el-GR" sz="2000" dirty="0"/>
              <a:t>άνθρωπος που έρχεται σε επαφή με ασθενή πτηνά μπορεί </a:t>
            </a:r>
            <a:r>
              <a:rPr lang="el-GR" sz="2000" dirty="0" smtClean="0"/>
              <a:t>να μολυνθεί</a:t>
            </a:r>
            <a:r>
              <a:rPr lang="el-GR" sz="2000" dirty="0"/>
              <a:t>. Η νόσος δεν έχει γι’ αυτόν σοβαρές συνέπειες και </a:t>
            </a:r>
            <a:r>
              <a:rPr lang="el-GR" sz="2000" dirty="0" smtClean="0"/>
              <a:t>εκδηλώνεται κυρίως </a:t>
            </a:r>
            <a:r>
              <a:rPr lang="el-GR" sz="2000" dirty="0"/>
              <a:t>με επιπεφυκίτιδα που είναι παροδική, λεμφαδενίτιδα, ενώ η </a:t>
            </a:r>
            <a:r>
              <a:rPr lang="el-GR" sz="2000" dirty="0" smtClean="0"/>
              <a:t>ανάρρωση είναι </a:t>
            </a:r>
            <a:r>
              <a:rPr lang="el-GR" sz="2000" dirty="0"/>
              <a:t>ταχεία.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75274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>
                <a:solidFill>
                  <a:prstClr val="black"/>
                </a:solidFill>
              </a:rPr>
              <a:t>ΨΕΥΔΟΠΑΝΩΛΗ ΤΩΝ ΠΤΗΝΩΝ</a:t>
            </a:r>
            <a:br>
              <a:rPr lang="el-GR" sz="2800" dirty="0">
                <a:solidFill>
                  <a:prstClr val="black"/>
                </a:solidFill>
              </a:rPr>
            </a:br>
            <a:r>
              <a:rPr lang="el-GR" sz="2800" dirty="0">
                <a:solidFill>
                  <a:prstClr val="black"/>
                </a:solidFill>
              </a:rPr>
              <a:t>(</a:t>
            </a:r>
            <a:r>
              <a:rPr lang="en-US" sz="2800" dirty="0">
                <a:solidFill>
                  <a:prstClr val="black"/>
                </a:solidFill>
              </a:rPr>
              <a:t>Newcastle disease)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9348"/>
            <a:ext cx="8229600" cy="33809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 smtClean="0"/>
              <a:t>Συμπτώματα – Αλλοιώσεις</a:t>
            </a:r>
          </a:p>
          <a:p>
            <a:pPr marL="0" indent="0">
              <a:buNone/>
            </a:pPr>
            <a:r>
              <a:rPr lang="el-GR" sz="2000" dirty="0"/>
              <a:t>Ο χρόνος επώασης κυμαίνεται από </a:t>
            </a:r>
            <a:r>
              <a:rPr lang="el-GR" sz="2000" dirty="0" smtClean="0"/>
              <a:t>2-20 ημέρες </a:t>
            </a:r>
            <a:r>
              <a:rPr lang="el-GR" sz="2000" dirty="0"/>
              <a:t>ανάλογα της λοιμογόνου δύναμης του στελέχους του ιού, τη δόση </a:t>
            </a:r>
            <a:r>
              <a:rPr lang="el-GR" sz="2000" dirty="0" smtClean="0"/>
              <a:t>και την </a:t>
            </a:r>
            <a:r>
              <a:rPr lang="el-GR" sz="2000" dirty="0"/>
              <a:t>οδό </a:t>
            </a:r>
            <a:r>
              <a:rPr lang="el-GR" sz="2000" dirty="0" smtClean="0"/>
              <a:t>μόλυνσης. </a:t>
            </a:r>
          </a:p>
          <a:p>
            <a:pPr marL="0" indent="0">
              <a:buNone/>
            </a:pPr>
            <a:r>
              <a:rPr lang="el-GR" sz="2000" dirty="0" smtClean="0"/>
              <a:t>Ξαφνικοί </a:t>
            </a:r>
            <a:r>
              <a:rPr lang="el-GR" sz="2000" dirty="0"/>
              <a:t>θάνατοι παρατηρούνται σε </a:t>
            </a:r>
            <a:r>
              <a:rPr lang="el-GR" sz="2000" dirty="0" err="1"/>
              <a:t>υπεροξεία</a:t>
            </a:r>
            <a:r>
              <a:rPr lang="el-GR" sz="2000" dirty="0"/>
              <a:t> περιστατικά. </a:t>
            </a:r>
            <a:r>
              <a:rPr lang="el-GR" sz="2000" dirty="0" smtClean="0"/>
              <a:t>Σε οξείες </a:t>
            </a:r>
            <a:r>
              <a:rPr lang="el-GR" sz="2000" dirty="0"/>
              <a:t>μορφές τα πτηνά επιδεικνύουν πλήθος νευρικών συμπτωμάτων, </a:t>
            </a:r>
            <a:r>
              <a:rPr lang="el-GR" sz="2000" dirty="0" smtClean="0"/>
              <a:t>όπως αστάθεια</a:t>
            </a:r>
            <a:r>
              <a:rPr lang="el-GR" sz="2000" dirty="0"/>
              <a:t>, παράλυση των ποδιών ή των πτερύγων. Σε 1-3 </a:t>
            </a:r>
            <a:r>
              <a:rPr lang="el-GR" sz="2000" dirty="0" smtClean="0"/>
              <a:t>ημέρες παρατηρούνται </a:t>
            </a:r>
            <a:r>
              <a:rPr lang="el-GR" sz="2000" dirty="0"/>
              <a:t>τα χαρακτηριστικότερα συμπτώματα του </a:t>
            </a:r>
            <a:r>
              <a:rPr lang="el-GR" sz="2000" dirty="0" err="1" smtClean="0"/>
              <a:t>οπισθότονου</a:t>
            </a:r>
            <a:r>
              <a:rPr lang="el-GR" sz="2000" dirty="0" smtClean="0"/>
              <a:t> (στροφή </a:t>
            </a:r>
            <a:r>
              <a:rPr lang="el-GR" sz="2000" dirty="0"/>
              <a:t>της κεφαλής προς τα άνω και πίσω</a:t>
            </a:r>
            <a:r>
              <a:rPr lang="el-GR" sz="2000" dirty="0" smtClean="0"/>
              <a:t>) και </a:t>
            </a:r>
            <a:r>
              <a:rPr lang="el-GR" sz="2000" dirty="0"/>
              <a:t>του </a:t>
            </a:r>
            <a:r>
              <a:rPr lang="el-GR" sz="2000" dirty="0" err="1" smtClean="0"/>
              <a:t>στρεψαυχενισμού</a:t>
            </a:r>
            <a:r>
              <a:rPr lang="el-GR" sz="2000" dirty="0" smtClean="0"/>
              <a:t> (στροφή </a:t>
            </a:r>
            <a:r>
              <a:rPr lang="el-GR" sz="2000" dirty="0"/>
              <a:t>του αυχένα προς τα πλάγια). Στο 50% των πτηνών </a:t>
            </a:r>
            <a:r>
              <a:rPr lang="el-GR" sz="2000" dirty="0" smtClean="0"/>
              <a:t>εμφανίζεται αταξικό </a:t>
            </a:r>
            <a:r>
              <a:rPr lang="el-GR" sz="2000" dirty="0"/>
              <a:t>βάδισμα, κυκλικές ή οπισθοδρομικές κινήσεις.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33736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>
                <a:solidFill>
                  <a:prstClr val="black"/>
                </a:solidFill>
              </a:rPr>
              <a:t>ΨΕΥΔΟΠΑΝΩΛΗ ΤΩΝ ΠΤΗΝΩΝ</a:t>
            </a:r>
            <a:br>
              <a:rPr lang="el-GR" sz="2800" dirty="0">
                <a:solidFill>
                  <a:prstClr val="black"/>
                </a:solidFill>
              </a:rPr>
            </a:br>
            <a:r>
              <a:rPr lang="el-GR" sz="2800" dirty="0">
                <a:solidFill>
                  <a:prstClr val="black"/>
                </a:solidFill>
              </a:rPr>
              <a:t>(</a:t>
            </a:r>
            <a:r>
              <a:rPr lang="en-US" sz="2800" dirty="0">
                <a:solidFill>
                  <a:prstClr val="black"/>
                </a:solidFill>
              </a:rPr>
              <a:t>Newcastle disease)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181365"/>
            <a:ext cx="8568952" cy="3799156"/>
          </a:xfrm>
        </p:spPr>
        <p:txBody>
          <a:bodyPr>
            <a:noAutofit/>
          </a:bodyPr>
          <a:lstStyle/>
          <a:p>
            <a:r>
              <a:rPr lang="el-GR" sz="2000" dirty="0"/>
              <a:t>Στα </a:t>
            </a:r>
            <a:r>
              <a:rPr lang="el-GR" sz="2000" dirty="0" err="1" smtClean="0"/>
              <a:t>πνευμονοτρόπα</a:t>
            </a:r>
            <a:r>
              <a:rPr lang="el-GR" sz="2000" dirty="0" smtClean="0"/>
              <a:t> στελέχη </a:t>
            </a:r>
            <a:r>
              <a:rPr lang="el-GR" sz="2000" dirty="0"/>
              <a:t>εμφανίζονται ως κυρίαρχα τα αναπνευστικά συμπτώματα όπου </a:t>
            </a:r>
            <a:r>
              <a:rPr lang="el-GR" sz="2000" dirty="0" smtClean="0"/>
              <a:t>η δύσπνοια </a:t>
            </a:r>
            <a:r>
              <a:rPr lang="el-GR" sz="2000" dirty="0"/>
              <a:t>είναι τόσο έντονη που τα πτηνά πεθαίνουν από ασφυξία. Όταν </a:t>
            </a:r>
            <a:r>
              <a:rPr lang="el-GR" sz="2000" dirty="0" smtClean="0"/>
              <a:t>η νόσος </a:t>
            </a:r>
            <a:r>
              <a:rPr lang="el-GR" sz="2000" dirty="0"/>
              <a:t>προκαλείται από </a:t>
            </a:r>
            <a:r>
              <a:rPr lang="el-GR" sz="2000" dirty="0" err="1"/>
              <a:t>ταχυγενή</a:t>
            </a:r>
            <a:r>
              <a:rPr lang="el-GR" sz="2000" dirty="0"/>
              <a:t> </a:t>
            </a:r>
            <a:r>
              <a:rPr lang="el-GR" sz="2000" dirty="0" err="1"/>
              <a:t>σπλαχνοτρόπα</a:t>
            </a:r>
            <a:r>
              <a:rPr lang="el-GR" sz="2000" dirty="0"/>
              <a:t> στελέχη (</a:t>
            </a:r>
            <a:r>
              <a:rPr lang="el-GR" sz="2000" dirty="0" smtClean="0"/>
              <a:t>VVND) παρουσιάζεται </a:t>
            </a:r>
            <a:r>
              <a:rPr lang="el-GR" sz="2000" dirty="0"/>
              <a:t>οίδημα στους </a:t>
            </a:r>
            <a:r>
              <a:rPr lang="el-GR" sz="2000" dirty="0" err="1"/>
              <a:t>περικογχιούς</a:t>
            </a:r>
            <a:r>
              <a:rPr lang="el-GR" sz="2000" dirty="0"/>
              <a:t> ιστούς</a:t>
            </a:r>
            <a:r>
              <a:rPr lang="el-GR" sz="2000" dirty="0" smtClean="0"/>
              <a:t>.</a:t>
            </a:r>
          </a:p>
          <a:p>
            <a:r>
              <a:rPr lang="el-GR" sz="2000" dirty="0" smtClean="0"/>
              <a:t>Στα </a:t>
            </a:r>
            <a:r>
              <a:rPr lang="el-GR" sz="2000" dirty="0"/>
              <a:t>ενήλικα </a:t>
            </a:r>
            <a:r>
              <a:rPr lang="el-GR" sz="2000" dirty="0" smtClean="0"/>
              <a:t>πτηνά παρατηρείται </a:t>
            </a:r>
            <a:r>
              <a:rPr lang="el-GR" sz="2000" dirty="0"/>
              <a:t>βήχας και δύσπνοια που διαρκούν 4-10 ημέρες. Η </a:t>
            </a:r>
            <a:r>
              <a:rPr lang="el-GR" sz="2000" dirty="0" smtClean="0"/>
              <a:t>ωοτοκία πέφτει </a:t>
            </a:r>
            <a:r>
              <a:rPr lang="el-GR" sz="2000" dirty="0"/>
              <a:t>σε χαμηλά επίπεδα και μπορεί να φτάσει το μηδέν. Οι αλλοιώσεις </a:t>
            </a:r>
            <a:r>
              <a:rPr lang="el-GR" sz="2000" dirty="0" smtClean="0"/>
              <a:t>είναι αντίστοιχες </a:t>
            </a:r>
            <a:r>
              <a:rPr lang="el-GR" sz="2000" dirty="0"/>
              <a:t>του τροπισμού του στελέχους. Σχεδόν </a:t>
            </a:r>
            <a:r>
              <a:rPr lang="el-GR" sz="2000" dirty="0" err="1"/>
              <a:t>παθογνωμικές</a:t>
            </a:r>
            <a:r>
              <a:rPr lang="el-GR" sz="2000" dirty="0"/>
              <a:t> είναι </a:t>
            </a:r>
            <a:r>
              <a:rPr lang="el-GR" sz="2000" dirty="0" smtClean="0"/>
              <a:t>οι αιμορραγίες </a:t>
            </a:r>
            <a:r>
              <a:rPr lang="el-GR" sz="2000" dirty="0"/>
              <a:t>στο βλεννογόνο του αδενώδους στομάχου, όπως και </a:t>
            </a:r>
            <a:r>
              <a:rPr lang="el-GR" sz="2000" dirty="0" smtClean="0"/>
              <a:t>στο βλεννογόνο </a:t>
            </a:r>
            <a:r>
              <a:rPr lang="el-GR" sz="2000" dirty="0"/>
              <a:t>του μυώδους στομάχου, καθώς και του </a:t>
            </a:r>
            <a:r>
              <a:rPr lang="el-GR" sz="2000" dirty="0" smtClean="0"/>
              <a:t>εντέρου.</a:t>
            </a:r>
          </a:p>
          <a:p>
            <a:r>
              <a:rPr lang="el-GR" sz="2000" dirty="0" smtClean="0"/>
              <a:t>Σε </a:t>
            </a:r>
            <a:r>
              <a:rPr lang="el-GR" sz="2000" dirty="0" err="1" smtClean="0"/>
              <a:t>πνευματοτρόπα</a:t>
            </a:r>
            <a:r>
              <a:rPr lang="el-GR" sz="2000" dirty="0" smtClean="0"/>
              <a:t> </a:t>
            </a:r>
            <a:r>
              <a:rPr lang="el-GR" sz="2000" dirty="0"/>
              <a:t>στελέχη, η τραχειίτιδα είναι πολύ έντονη και τις </a:t>
            </a:r>
            <a:r>
              <a:rPr lang="el-GR" sz="2000" dirty="0" smtClean="0"/>
              <a:t>περισσότερες φορές </a:t>
            </a:r>
            <a:r>
              <a:rPr lang="el-GR" sz="2000" dirty="0"/>
              <a:t>αιμορραγική. Στα πτηνά με ωοτοκία η ωοθήκη τους </a:t>
            </a:r>
            <a:r>
              <a:rPr lang="el-GR" sz="2000" dirty="0" smtClean="0"/>
              <a:t>εμφανίζεται ανώμαλη </a:t>
            </a:r>
            <a:r>
              <a:rPr lang="el-GR" sz="2000" dirty="0"/>
              <a:t>και αιμορραγική.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17292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>
                <a:solidFill>
                  <a:prstClr val="black"/>
                </a:solidFill>
              </a:rPr>
              <a:t>ΨΕΥΔΟΠΑΝΩΛΗ ΤΩΝ ΠΤΗΝΩΝ</a:t>
            </a:r>
            <a:br>
              <a:rPr lang="el-GR" sz="2800" dirty="0">
                <a:solidFill>
                  <a:prstClr val="black"/>
                </a:solidFill>
              </a:rPr>
            </a:br>
            <a:r>
              <a:rPr lang="el-GR" sz="2800" dirty="0">
                <a:solidFill>
                  <a:prstClr val="black"/>
                </a:solidFill>
              </a:rPr>
              <a:t>(</a:t>
            </a:r>
            <a:r>
              <a:rPr lang="en-US" sz="2800" dirty="0">
                <a:solidFill>
                  <a:prstClr val="black"/>
                </a:solidFill>
              </a:rPr>
              <a:t>Newcastle disease)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417340"/>
            <a:ext cx="7920880" cy="36877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 smtClean="0"/>
              <a:t>Πρόγνωση - Θεραπεία</a:t>
            </a:r>
          </a:p>
          <a:p>
            <a:r>
              <a:rPr lang="el-GR" sz="2000" dirty="0"/>
              <a:t>Η </a:t>
            </a:r>
            <a:r>
              <a:rPr lang="el-GR" sz="2000" dirty="0" err="1"/>
              <a:t>ψευδοπανώλη</a:t>
            </a:r>
            <a:r>
              <a:rPr lang="el-GR" sz="2000" dirty="0"/>
              <a:t> σε νεαρά πτηνά προκαλεί μέσα </a:t>
            </a:r>
            <a:r>
              <a:rPr lang="el-GR" sz="2000" dirty="0" smtClean="0"/>
              <a:t>σε 5-7 </a:t>
            </a:r>
            <a:r>
              <a:rPr lang="el-GR" sz="2000" dirty="0"/>
              <a:t>ημέρες έως 100% θνησιμότητα. Η </a:t>
            </a:r>
            <a:r>
              <a:rPr lang="el-GR" sz="2000" dirty="0" err="1"/>
              <a:t>αυγοπαραγωγή</a:t>
            </a:r>
            <a:r>
              <a:rPr lang="el-GR" sz="2000" dirty="0"/>
              <a:t> που μειώνεται </a:t>
            </a:r>
            <a:r>
              <a:rPr lang="el-GR" sz="2000" dirty="0" smtClean="0"/>
              <a:t>έως μηδενισμού</a:t>
            </a:r>
            <a:r>
              <a:rPr lang="el-GR" sz="2000" dirty="0"/>
              <a:t>, επανέρχεται μέσα σε 4-6 εβδομάδες</a:t>
            </a:r>
            <a:r>
              <a:rPr lang="el-GR" sz="2000" dirty="0" smtClean="0"/>
              <a:t>.</a:t>
            </a:r>
          </a:p>
          <a:p>
            <a:r>
              <a:rPr lang="el-GR" sz="2000" dirty="0"/>
              <a:t>Για την προφύλαξη </a:t>
            </a:r>
            <a:r>
              <a:rPr lang="el-GR" sz="2000" dirty="0" smtClean="0"/>
              <a:t>των πτηνών </a:t>
            </a:r>
            <a:r>
              <a:rPr lang="el-GR" sz="2000" dirty="0"/>
              <a:t>χορηγούνται εμβόλια από </a:t>
            </a:r>
            <a:r>
              <a:rPr lang="el-GR" sz="2000" dirty="0" err="1"/>
              <a:t>βραδυγενή</a:t>
            </a:r>
            <a:r>
              <a:rPr lang="el-GR" sz="2000" dirty="0"/>
              <a:t> (</a:t>
            </a:r>
            <a:r>
              <a:rPr lang="el-GR" sz="2000" dirty="0" err="1"/>
              <a:t>αλοιμογόνα</a:t>
            </a:r>
            <a:r>
              <a:rPr lang="el-GR" sz="2000" dirty="0"/>
              <a:t>) στελέχη όπως </a:t>
            </a:r>
            <a:r>
              <a:rPr lang="el-GR" sz="2000" dirty="0" smtClean="0"/>
              <a:t>το Β1 </a:t>
            </a:r>
            <a:r>
              <a:rPr lang="el-GR" sz="2000" dirty="0"/>
              <a:t>(</a:t>
            </a:r>
            <a:r>
              <a:rPr lang="el-GR" sz="2000" dirty="0" err="1"/>
              <a:t>Hitchner</a:t>
            </a:r>
            <a:r>
              <a:rPr lang="el-GR" sz="2000" dirty="0"/>
              <a:t>) και το </a:t>
            </a:r>
            <a:r>
              <a:rPr lang="el-GR" sz="2000" dirty="0" err="1" smtClean="0"/>
              <a:t>Lasota</a:t>
            </a:r>
            <a:r>
              <a:rPr lang="el-GR" sz="2000" dirty="0" smtClean="0"/>
              <a:t> και εμβόλια </a:t>
            </a:r>
            <a:r>
              <a:rPr lang="el-GR" sz="2000" dirty="0"/>
              <a:t>από </a:t>
            </a:r>
            <a:r>
              <a:rPr lang="el-GR" sz="2000" dirty="0" err="1" smtClean="0"/>
              <a:t>μεσογενή</a:t>
            </a:r>
            <a:r>
              <a:rPr lang="el-GR" sz="2000" dirty="0" smtClean="0"/>
              <a:t> (λίγο </a:t>
            </a:r>
            <a:r>
              <a:rPr lang="el-GR" sz="2000" dirty="0"/>
              <a:t>λοιμογόνα) </a:t>
            </a:r>
            <a:r>
              <a:rPr lang="el-GR" sz="2000" dirty="0" smtClean="0"/>
              <a:t>στελέχη. Τα εμβόλια </a:t>
            </a:r>
            <a:r>
              <a:rPr lang="el-GR" sz="2000" dirty="0"/>
              <a:t>της κατηγορίας αυτής είναι περισσότερο </a:t>
            </a:r>
            <a:r>
              <a:rPr lang="el-GR" sz="2000" dirty="0" err="1"/>
              <a:t>ανοσογόνα</a:t>
            </a:r>
            <a:r>
              <a:rPr lang="el-GR" sz="2000" dirty="0"/>
              <a:t>, αλλά και </a:t>
            </a:r>
            <a:r>
              <a:rPr lang="el-GR" sz="2000" dirty="0" smtClean="0"/>
              <a:t>πιο «</a:t>
            </a:r>
            <a:r>
              <a:rPr lang="el-GR" sz="2000" dirty="0" err="1" smtClean="0"/>
              <a:t>στρεσογόνα</a:t>
            </a:r>
            <a:r>
              <a:rPr lang="el-GR" sz="2000" dirty="0"/>
              <a:t>» και δεν πρέπει να γίνονται σε πτηνά ηλικίας κάτω των </a:t>
            </a:r>
            <a:r>
              <a:rPr lang="el-GR" sz="2000" dirty="0" smtClean="0"/>
              <a:t>28 ημερών</a:t>
            </a:r>
            <a:r>
              <a:rPr lang="el-GR" sz="2000" dirty="0"/>
              <a:t>. Επίσης μπορούν να ενεργοποιήσουν λανθάνουσες λοιμώξεις </a:t>
            </a:r>
            <a:r>
              <a:rPr lang="el-GR" sz="2000" dirty="0" smtClean="0"/>
              <a:t>του αναπνευστικού </a:t>
            </a:r>
            <a:r>
              <a:rPr lang="el-GR" sz="2000" dirty="0"/>
              <a:t>συστήματος και να προκαλέσουν σοβαρή πτώση </a:t>
            </a:r>
            <a:r>
              <a:rPr lang="el-GR" sz="2000" dirty="0" smtClean="0"/>
              <a:t>της ωοτοκίας </a:t>
            </a:r>
            <a:r>
              <a:rPr lang="el-GR" sz="2000" dirty="0"/>
              <a:t>όταν </a:t>
            </a:r>
            <a:r>
              <a:rPr lang="el-GR" sz="2000" dirty="0" err="1"/>
              <a:t>εγχύονται</a:t>
            </a:r>
            <a:r>
              <a:rPr lang="el-GR" sz="2000" dirty="0"/>
              <a:t> σε </a:t>
            </a:r>
            <a:r>
              <a:rPr lang="el-GR" sz="2000" dirty="0" err="1"/>
              <a:t>ωοτόκες</a:t>
            </a:r>
            <a:r>
              <a:rPr lang="el-GR" sz="2000" dirty="0"/>
              <a:t> όρνιθες.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6984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>
                <a:solidFill>
                  <a:prstClr val="black"/>
                </a:solidFill>
              </a:rPr>
              <a:t>ΨΕΥΔΟΠΑΝΩΛΗ ΤΩΝ ΠΤΗΝΩΝ</a:t>
            </a:r>
            <a:br>
              <a:rPr lang="el-GR" sz="2800" dirty="0">
                <a:solidFill>
                  <a:prstClr val="black"/>
                </a:solidFill>
              </a:rPr>
            </a:br>
            <a:r>
              <a:rPr lang="el-GR" sz="2800" dirty="0">
                <a:solidFill>
                  <a:prstClr val="black"/>
                </a:solidFill>
              </a:rPr>
              <a:t>(</a:t>
            </a:r>
            <a:r>
              <a:rPr lang="en-US" sz="2800" dirty="0">
                <a:solidFill>
                  <a:prstClr val="black"/>
                </a:solidFill>
              </a:rPr>
              <a:t>Newcastle disease)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61356"/>
            <a:ext cx="7859216" cy="3543780"/>
          </a:xfrm>
        </p:spPr>
        <p:txBody>
          <a:bodyPr>
            <a:noAutofit/>
          </a:bodyPr>
          <a:lstStyle/>
          <a:p>
            <a:r>
              <a:rPr lang="el-GR" sz="2000" dirty="0"/>
              <a:t>Για ορνίθια </a:t>
            </a:r>
            <a:r>
              <a:rPr lang="el-GR" sz="2000" dirty="0" err="1"/>
              <a:t>κρεοπαραγωγής</a:t>
            </a:r>
            <a:r>
              <a:rPr lang="el-GR" sz="2000" dirty="0"/>
              <a:t> συνιστάται διπλό </a:t>
            </a:r>
            <a:r>
              <a:rPr lang="el-GR" sz="2000" dirty="0" err="1"/>
              <a:t>εμβολιακό</a:t>
            </a:r>
            <a:r>
              <a:rPr lang="el-GR" sz="2000" dirty="0"/>
              <a:t> πρόγραμμα </a:t>
            </a:r>
            <a:r>
              <a:rPr lang="el-GR" sz="2000" dirty="0" smtClean="0"/>
              <a:t>ή και </a:t>
            </a:r>
            <a:r>
              <a:rPr lang="el-GR" sz="2000" dirty="0"/>
              <a:t>μόνο για περιοχές όπου η πυκνότητα των πτηνών δεν είναι αυξημένη, </a:t>
            </a:r>
            <a:r>
              <a:rPr lang="el-GR" sz="2000" dirty="0" smtClean="0"/>
              <a:t>ο πρώτος </a:t>
            </a:r>
            <a:r>
              <a:rPr lang="el-GR" sz="2000" dirty="0"/>
              <a:t>με ζωντανό τροποποιημένο στέλεχος Β1 ή </a:t>
            </a:r>
            <a:r>
              <a:rPr lang="el-GR" sz="2000" dirty="0" err="1"/>
              <a:t>Lasota</a:t>
            </a:r>
            <a:r>
              <a:rPr lang="el-GR" sz="2000" dirty="0"/>
              <a:t> σε ηλικία </a:t>
            </a:r>
            <a:r>
              <a:rPr lang="el-GR" sz="2000" dirty="0" smtClean="0"/>
              <a:t>1-4 ημερών </a:t>
            </a:r>
            <a:r>
              <a:rPr lang="el-GR" sz="2000" dirty="0"/>
              <a:t>και ο δεύτερος με </a:t>
            </a:r>
            <a:r>
              <a:rPr lang="el-GR" sz="2000" dirty="0" err="1"/>
              <a:t>Lasota</a:t>
            </a:r>
            <a:r>
              <a:rPr lang="el-GR" sz="2000" dirty="0"/>
              <a:t> σε ηλικία 21 ημερών</a:t>
            </a:r>
            <a:r>
              <a:rPr lang="el-GR" sz="2000" dirty="0" smtClean="0"/>
              <a:t>.</a:t>
            </a:r>
          </a:p>
          <a:p>
            <a:r>
              <a:rPr lang="el-GR" sz="2000" dirty="0"/>
              <a:t>Το πρόγραμμα εμβολιασμού που συνιστάται για τα </a:t>
            </a:r>
            <a:r>
              <a:rPr lang="el-GR" sz="2000" dirty="0" smtClean="0"/>
              <a:t>ορνίθια </a:t>
            </a:r>
            <a:r>
              <a:rPr lang="el-GR" sz="2000" dirty="0" err="1" smtClean="0"/>
              <a:t>αυγοπαραγωγής</a:t>
            </a:r>
            <a:r>
              <a:rPr lang="el-GR" sz="2000" dirty="0" smtClean="0"/>
              <a:t> </a:t>
            </a:r>
            <a:r>
              <a:rPr lang="el-GR" sz="2000" dirty="0"/>
              <a:t>είναι παρόμοιο με τα </a:t>
            </a:r>
            <a:r>
              <a:rPr lang="el-GR" sz="2000" dirty="0" err="1"/>
              <a:t>κρεοπαραγωγής</a:t>
            </a:r>
            <a:r>
              <a:rPr lang="el-GR" sz="2000" dirty="0"/>
              <a:t> με τη διαφορά </a:t>
            </a:r>
            <a:r>
              <a:rPr lang="el-GR" sz="2000" dirty="0" smtClean="0"/>
              <a:t>ότι μέχρι </a:t>
            </a:r>
            <a:r>
              <a:rPr lang="el-GR" sz="2000" dirty="0"/>
              <a:t>την έναρξη της ωοτοκίας (4ος–5ος μήνας) ο </a:t>
            </a:r>
            <a:r>
              <a:rPr lang="el-GR" sz="2000" dirty="0" smtClean="0"/>
              <a:t>εμβολιασμός επαναλαμβάνεται </a:t>
            </a:r>
            <a:r>
              <a:rPr lang="el-GR" sz="2000" dirty="0"/>
              <a:t>με </a:t>
            </a:r>
            <a:r>
              <a:rPr lang="el-GR" sz="2000" dirty="0" err="1"/>
              <a:t>Lasota</a:t>
            </a:r>
            <a:r>
              <a:rPr lang="el-GR" sz="2000" dirty="0"/>
              <a:t> κάθε 30 περίπου ημέρες ενώ στη συνέχεια </a:t>
            </a:r>
            <a:r>
              <a:rPr lang="el-GR" sz="2000" dirty="0" smtClean="0"/>
              <a:t>κάθε τρεις </a:t>
            </a:r>
            <a:r>
              <a:rPr lang="el-GR" sz="2000" dirty="0"/>
              <a:t>μήνες.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187035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4558</TotalTime>
  <Words>2280</Words>
  <Application>Microsoft Office PowerPoint</Application>
  <PresentationFormat>Προβολή στην οθόνη (16:10)</PresentationFormat>
  <Paragraphs>149</Paragraphs>
  <Slides>29</Slides>
  <Notes>9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29</vt:i4>
      </vt:variant>
    </vt:vector>
  </HeadingPairs>
  <TitlesOfParts>
    <vt:vector size="32" baseType="lpstr">
      <vt:lpstr>Arial</vt:lpstr>
      <vt:lpstr>Calibri</vt:lpstr>
      <vt:lpstr>Θέμα του Office</vt:lpstr>
      <vt:lpstr>Λοιμώδη Νοσήματα – Υγιεινή Αγροτικών Ζώων</vt:lpstr>
      <vt:lpstr>Παρουσίαση του PowerPoint</vt:lpstr>
      <vt:lpstr>Άδειες Χρήσης</vt:lpstr>
      <vt:lpstr>Χρηματοδότηση</vt:lpstr>
      <vt:lpstr>ΨΕΥΔΟΠΑΝΩΛΗ ΤΩΝ ΠΤΗΝΩΝ (Newcastle disease)</vt:lpstr>
      <vt:lpstr>ΨΕΥΔΟΠΑΝΩΛΗ ΤΩΝ ΠΤΗΝΩΝ (Newcastle disease)</vt:lpstr>
      <vt:lpstr>ΨΕΥΔΟΠΑΝΩΛΗ ΤΩΝ ΠΤΗΝΩΝ (Newcastle disease)</vt:lpstr>
      <vt:lpstr>ΨΕΥΔΟΠΑΝΩΛΗ ΤΩΝ ΠΤΗΝΩΝ (Newcastle disease)</vt:lpstr>
      <vt:lpstr>ΨΕΥΔΟΠΑΝΩΛΗ ΤΩΝ ΠΤΗΝΩΝ (Newcastle disease)</vt:lpstr>
      <vt:lpstr>ΛΟΙΜΩΔΗΣ ΒΡΟΓΧΙΤΙΔΑ (Infectious bronchitis)</vt:lpstr>
      <vt:lpstr>ΛΟΙΜΩΔΗΣ ΒΡΟΓΧΙΤΙΔΑ (Infectious bronchitis)</vt:lpstr>
      <vt:lpstr>ΛΟΙΜΩΔΗΣ ΒΡΟΓΧΙΤΙΔΑ (Infectious bronchitis)</vt:lpstr>
      <vt:lpstr>ΛΟΙΜΩΔΗΣ ΛΑΡΥΓΓΟΤΡΑΧΕΙΙΤΙΔΑ ΤΩΝ ΠΤΗΝΩΝ (Infectious laryngotracheitis)</vt:lpstr>
      <vt:lpstr>ΛΟΙΜΩΔΗΣ ΛΑΡΥΓΓΟΤΡΑΧΕΙΙΤΙΔΑ ΤΩΝ ΠΤΗΝΩΝ (Infectious laryngotracheitis)</vt:lpstr>
      <vt:lpstr>Λεμφοειδής Λεύκωση των πτηνών (Lymphoid lefkosis)</vt:lpstr>
      <vt:lpstr>Λεμφοειδής Λεύκωση των πτηνών (Lymphoid lefkosis)</vt:lpstr>
      <vt:lpstr>ΝΟΣΟΣ MAREK (Marek’s disease)</vt:lpstr>
      <vt:lpstr>ΝΟΣΟΣ MAREK (Marek’s disease)</vt:lpstr>
      <vt:lpstr>ΝΟΣΟΣ MAREK (Marek’s disease)</vt:lpstr>
      <vt:lpstr>ΝΟΣΟΣ MAREK (Marek’s disease)</vt:lpstr>
      <vt:lpstr>ΝΟΣΟΣ MAREK (Marek’s disease)</vt:lpstr>
      <vt:lpstr>ΝΟΣΟΣ MAREK (Marek’s disease)</vt:lpstr>
      <vt:lpstr>Νόσος Gumboro (Λοιμώδης θυλακίτιδα) (Infectious bursal disease, Gumboro disease, Infectious bursitis)</vt:lpstr>
      <vt:lpstr>Νόσος Gumboro (Λοιμώδης θυλακίτιδα) (Infectious bursal disease, Gumboro disease, Infectious bursitis)</vt:lpstr>
      <vt:lpstr>Διατήρηση Σημειωμάτων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Makis Sakaloglou</cp:lastModifiedBy>
  <cp:revision>402</cp:revision>
  <dcterms:created xsi:type="dcterms:W3CDTF">2012-09-06T09:03:05Z</dcterms:created>
  <dcterms:modified xsi:type="dcterms:W3CDTF">2015-11-25T11:05:01Z</dcterms:modified>
</cp:coreProperties>
</file>