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90" r:id="rId18"/>
    <p:sldId id="291" r:id="rId19"/>
    <p:sldId id="292" r:id="rId20"/>
    <p:sldId id="293" r:id="rId21"/>
    <p:sldId id="294" r:id="rId22"/>
    <p:sldId id="295" r:id="rId23"/>
    <p:sldId id="280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4" autoAdjust="0"/>
    <p:restoredTop sz="84478" autoAdjust="0"/>
  </p:normalViewPr>
  <p:slideViewPr>
    <p:cSldViewPr>
      <p:cViewPr varScale="1">
        <p:scale>
          <a:sx n="90" d="100"/>
          <a:sy n="90" d="100"/>
        </p:scale>
        <p:origin x="145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965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26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59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118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19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98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3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9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smtClean="0">
                <a:solidFill>
                  <a:schemeClr val="bg1"/>
                </a:solidFill>
              </a:rPr>
              <a:t>Μικροοικονομική –Παραγωγική διαδικασία</a:t>
            </a:r>
            <a:r>
              <a:rPr lang="el-GR" sz="1000" smtClean="0">
                <a:solidFill>
                  <a:schemeClr val="bg1"/>
                </a:solidFill>
              </a:rPr>
              <a:t>, τμήμα λογιστικής και χρηματοοικονομικής,</a:t>
            </a:r>
            <a:r>
              <a:rPr lang="el-GR" sz="1000" baseline="0" smtClean="0">
                <a:solidFill>
                  <a:schemeClr val="bg1"/>
                </a:solidFill>
              </a:rPr>
              <a:t> </a:t>
            </a:r>
            <a:r>
              <a:rPr lang="el-GR" sz="1000" smtClean="0">
                <a:solidFill>
                  <a:schemeClr val="bg1"/>
                </a:solidFill>
              </a:rPr>
              <a:t>ΤΕΙ </a:t>
            </a:r>
            <a:r>
              <a:rPr lang="el-GR" sz="1000">
                <a:solidFill>
                  <a:schemeClr val="bg1"/>
                </a:solidFill>
              </a:rPr>
              <a:t>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0/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9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n-US" sz="2800" smtClean="0"/>
              <a:t> </a:t>
            </a:r>
            <a:r>
              <a:rPr lang="el-GR" sz="2800" b="1" smtClean="0"/>
              <a:t>Παραγωγική διαδικασία </a:t>
            </a:r>
            <a:endParaRPr lang="el-GR" sz="2800" b="1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Autofit/>
          </a:bodyPr>
          <a:lstStyle/>
          <a:p>
            <a:r>
              <a:rPr lang="el-GR" sz="3600"/>
              <a:t>Ι. ΠΑΡΑΓΩΓΗ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985292"/>
            <a:ext cx="7992888" cy="4464496"/>
          </a:xfrm>
        </p:spPr>
        <p:txBody>
          <a:bodyPr>
            <a:normAutofit/>
          </a:bodyPr>
          <a:lstStyle/>
          <a:p>
            <a:pPr algn="just"/>
            <a:r>
              <a:rPr lang="el-GR"/>
              <a:t>Παραγωγή: διαδικασία µε  την  οποία  οι παραγωγικοί συντελεστές µετατρέπονται σε αγαθά κατάλληλα για την ικανοποίηση των ανθρώπινων </a:t>
            </a:r>
            <a:r>
              <a:rPr lang="el-GR" smtClean="0"/>
              <a:t>αναγκών.</a:t>
            </a: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2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Autofit/>
          </a:bodyPr>
          <a:lstStyle/>
          <a:p>
            <a:r>
              <a:rPr lang="el-GR" sz="3600"/>
              <a:t>Ι. ΠΑΡΑΓΩΓΗ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3040" y="769040"/>
            <a:ext cx="8103760" cy="49459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mtClean="0"/>
              <a:t>Πρωτογενής</a:t>
            </a:r>
            <a:r>
              <a:rPr lang="el-GR"/>
              <a:t>: </a:t>
            </a:r>
            <a:r>
              <a:rPr lang="el-GR" smtClean="0"/>
              <a:t>εκµετάλλευση του υπεδάφους του θαλάσσιου,υποθαλάσσιου και του δασικού </a:t>
            </a:r>
            <a:r>
              <a:rPr lang="el-GR"/>
              <a:t>πλούτου </a:t>
            </a:r>
            <a:r>
              <a:rPr lang="el-GR" smtClean="0"/>
              <a:t>και καλλιέργεια γεωργικών εδαφών γεωργικές</a:t>
            </a:r>
            <a:r>
              <a:rPr lang="el-GR"/>
              <a:t>, </a:t>
            </a:r>
            <a:r>
              <a:rPr lang="el-GR" smtClean="0"/>
              <a:t>κτηνοτροφικές, δασικές κ.α. επιχειρήσεις).</a:t>
            </a:r>
          </a:p>
          <a:p>
            <a:pPr algn="just"/>
            <a:r>
              <a:rPr lang="el-GR" smtClean="0"/>
              <a:t>Δευτερογενής:µεταποίηση και µετατροπή των προϊόντων του πρωτογενούς </a:t>
            </a:r>
            <a:r>
              <a:rPr lang="el-GR"/>
              <a:t>	τοµέα	</a:t>
            </a:r>
            <a:r>
              <a:rPr lang="el-GR" smtClean="0"/>
              <a:t>σε αγαθά τελικής κατανάλωσης (π.χ. βιοτεχνικές </a:t>
            </a:r>
            <a:r>
              <a:rPr lang="el-GR"/>
              <a:t>και βιοµηχανικές επιχειρήσεις).</a:t>
            </a:r>
          </a:p>
          <a:p>
            <a:pPr algn="just"/>
            <a:r>
              <a:rPr lang="el-GR" smtClean="0"/>
              <a:t>Τριτογενής:διάθεση προϊόντων </a:t>
            </a:r>
            <a:r>
              <a:rPr lang="el-GR"/>
              <a:t>και παροχή υπηρεσιών (π.χ. </a:t>
            </a:r>
            <a:r>
              <a:rPr lang="el-GR" smtClean="0"/>
              <a:t>µεταφορικές, τραπεζικές</a:t>
            </a:r>
            <a:r>
              <a:rPr lang="el-GR"/>
              <a:t>, τουριστικές κ.α. επιχειρήσεις</a:t>
            </a:r>
            <a:r>
              <a:rPr lang="el-GR" smtClean="0"/>
              <a:t>).</a:t>
            </a:r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2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Autofit/>
          </a:bodyPr>
          <a:lstStyle/>
          <a:p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ΧΑΡΑΚΤΗΡΙΣΤΙΚΑ </a:t>
            </a:r>
            <a:r>
              <a:rPr lang="el-GR" sz="3600"/>
              <a:t>ΠΑΡΑΓΩΓΙΚΗΣ ΔΙΑΔΙΚΑΣΙΑΣ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5392" y="1201316"/>
            <a:ext cx="8103760" cy="45136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/>
              <a:t>1.	Υπάρχει µια συνειδητή προσπάθεια για κάποιο τελικό αποτέλεσµα.</a:t>
            </a:r>
          </a:p>
          <a:p>
            <a:pPr marL="0" indent="0" algn="just">
              <a:buNone/>
            </a:pPr>
            <a:r>
              <a:rPr lang="el-GR"/>
              <a:t>2.	Υπάρχει µία χρονική διάρκεια από τη στιγµή που θα χρησιµοποιηθούν οι παραγωγικοί συντελεστές, µέχρι την παραγωγή του προϊόντος.</a:t>
            </a:r>
          </a:p>
          <a:p>
            <a:pPr marL="0" indent="0" algn="just">
              <a:buNone/>
            </a:pPr>
            <a:r>
              <a:rPr lang="el-GR"/>
              <a:t>3.	Υπάρχει µία τεχνολογική σχέση ανάµεσα στις ποσότητες των παραγωγικών συντελεστών και την ποσότητα του παραγόµενου προϊόντος.</a:t>
            </a:r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2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8344" y="0"/>
            <a:ext cx="8229600" cy="540403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/>
              <a:t>ΣΥΝΤΕΛΕΣΤΕΣ ΠΑΡΑΓΩΓΗΣ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769268"/>
            <a:ext cx="8071608" cy="49457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3300" smtClean="0"/>
              <a:t>Έδαφος: περιλαµβάνει</a:t>
            </a:r>
            <a:r>
              <a:rPr lang="el-GR" sz="3300"/>
              <a:t>	</a:t>
            </a:r>
            <a:r>
              <a:rPr lang="el-GR" sz="3300" smtClean="0"/>
              <a:t>όλα τα πρωτογενή </a:t>
            </a:r>
            <a:r>
              <a:rPr lang="el-GR" sz="3300"/>
              <a:t>προϊόντα (π.χ. οικόπεδα, πετρώµατα, πετρέλαιο κ.α.)</a:t>
            </a:r>
          </a:p>
          <a:p>
            <a:pPr algn="just"/>
            <a:r>
              <a:rPr lang="el-GR" sz="3300" smtClean="0"/>
              <a:t>Εργασία</a:t>
            </a:r>
            <a:r>
              <a:rPr lang="el-GR" sz="3300"/>
              <a:t>: καλύπτει όλες τις ανθρώπινες υπηρεσίες</a:t>
            </a:r>
          </a:p>
          <a:p>
            <a:pPr algn="just"/>
            <a:r>
              <a:rPr lang="el-GR" sz="3300" smtClean="0"/>
              <a:t>Κεφάλαιο</a:t>
            </a:r>
            <a:r>
              <a:rPr lang="el-GR" sz="3300"/>
              <a:t>: περιλαµβάνει όλα τα αγαθά που κατασκευάζονται από τον άνθρωπο για την παραγωγή άλλων αγαθών και υπηρεσιών (π.χ. κτίρια και εγκαταστάσεις, µηχανήµατα, αποθέµατα κ.λπ.)</a:t>
            </a:r>
          </a:p>
          <a:p>
            <a:pPr algn="just"/>
            <a:r>
              <a:rPr lang="el-GR" sz="3300"/>
              <a:t>[διακρίνονται σε σταθερούς, </a:t>
            </a:r>
            <a:r>
              <a:rPr lang="el-GR" sz="3800"/>
              <a:t>όταν</a:t>
            </a:r>
            <a:r>
              <a:rPr lang="el-GR" sz="3300"/>
              <a:t> οι εισροές τους </a:t>
            </a:r>
            <a:r>
              <a:rPr lang="el-GR" sz="3300" smtClean="0"/>
              <a:t>δεν µεταβάλλονται </a:t>
            </a:r>
            <a:r>
              <a:rPr lang="el-GR" sz="3300"/>
              <a:t>εύκολα και σε µεταβλητούς όταν οι εισροές τους προσαρµόζονται εύκολα στις ανάγκες του παραγόµενου προϊόντος.]</a:t>
            </a:r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7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8344" y="0"/>
            <a:ext cx="8229600" cy="540403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ΒΡΑΧΥΧΡΟΝΙΑ-ΜΑΚΡΟΧΡΟΝΙΑ ΠΕΡΙΟΔΟΣ </a:t>
            </a:r>
            <a:r>
              <a:rPr lang="el-GR" sz="3600"/>
              <a:t>ΠΑΡΑΓΩΓΗΣ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2096" y="796856"/>
            <a:ext cx="8071608" cy="49457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l-GR" smtClean="0"/>
          </a:p>
          <a:p>
            <a:pPr algn="just"/>
            <a:r>
              <a:rPr lang="el-GR" smtClean="0"/>
              <a:t>Στη</a:t>
            </a:r>
            <a:r>
              <a:rPr lang="el-GR"/>
              <a:t>	</a:t>
            </a:r>
            <a:r>
              <a:rPr lang="el-GR" smtClean="0"/>
              <a:t>βραχυχρόνια περίοδο, η επιχείρηση δεν µπορεί </a:t>
            </a:r>
            <a:r>
              <a:rPr lang="el-GR"/>
              <a:t>να µεταβάλλει την ποσότητα ενός ή περισσοτέρων παραγωγικών συντελεστών. Δηλαδή, στη συγκεκριµένη χρονική περίοδο κάποιοι συντελεστές είναι σταθεροί και κάποιοι είναι µεταβλητοί.</a:t>
            </a:r>
          </a:p>
          <a:p>
            <a:pPr algn="just"/>
            <a:r>
              <a:rPr lang="el-GR" smtClean="0"/>
              <a:t>Στη </a:t>
            </a:r>
            <a:r>
              <a:rPr lang="el-GR"/>
              <a:t>µακροχρόνια περίοδο, η επιχείρηση µπορεί να µεταβάλλει την ποσότητα όλων των παραγωγικών συντελεστών. Δηλαδή, στη συγκεκριµένη χρονική περίοδο όλοι οι συντελεστές παραγωγής είναι µεταβλητοί.</a:t>
            </a:r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8344" y="0"/>
            <a:ext cx="8229600" cy="540403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ΣΥΝΑΡΤΗΣΗ </a:t>
            </a:r>
            <a:r>
              <a:rPr lang="el-GR" sz="3600"/>
              <a:t>ΠΑΡΑΓΩΓΗΣ</a:t>
            </a:r>
            <a:br>
              <a:rPr lang="el-GR" sz="3600"/>
            </a:br>
            <a:endParaRPr lang="el-GR" sz="36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2096" y="796856"/>
            <a:ext cx="8071608" cy="4945732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Εξίσωση </a:t>
            </a:r>
            <a:r>
              <a:rPr lang="el-GR"/>
              <a:t>η οποία µας δείχνει τη µέγιστη ποσότητα προϊόντος που µπορεί να παραχθεί από κάθε δεδοµένο συνδυασµό παραγωγικών συντελεστών, µε τις καλύτερες τεχνολογικές συνθήκες παραγωγής.</a:t>
            </a:r>
          </a:p>
        </p:txBody>
      </p:sp>
    </p:spTree>
    <p:extLst>
      <p:ext uri="{BB962C8B-B14F-4D97-AF65-F5344CB8AC3E}">
        <p14:creationId xmlns:p14="http://schemas.microsoft.com/office/powerpoint/2010/main" val="14603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8344" y="0"/>
            <a:ext cx="8229600" cy="540403"/>
          </a:xfrm>
        </p:spPr>
        <p:txBody>
          <a:bodyPr>
            <a:noAutofit/>
          </a:bodyPr>
          <a:lstStyle/>
          <a:p>
            <a:r>
              <a:rPr lang="el-GR" sz="3600"/>
              <a:t/>
            </a:r>
            <a:br>
              <a:rPr lang="el-GR" sz="3600"/>
            </a:br>
            <a:r>
              <a:rPr lang="el-GR" sz="3600" smtClean="0"/>
              <a:t/>
            </a:r>
            <a:br>
              <a:rPr lang="el-GR" sz="3600" smtClean="0"/>
            </a:br>
            <a:r>
              <a:rPr lang="el-GR" sz="3600" smtClean="0"/>
              <a:t>ΣΥΝΑΡΤΗΣΗ </a:t>
            </a:r>
            <a:r>
              <a:rPr lang="el-GR" sz="3600"/>
              <a:t>ΠΑΡΑΓΩΓΗΣ</a:t>
            </a:r>
            <a:br>
              <a:rPr lang="el-GR" sz="3600"/>
            </a:br>
            <a:endParaRPr lang="el-GR" sz="36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2096" y="796856"/>
            <a:ext cx="8071608" cy="4945732"/>
          </a:xfrm>
        </p:spPr>
        <p:txBody>
          <a:bodyPr>
            <a:normAutofit/>
          </a:bodyPr>
          <a:lstStyle/>
          <a:p>
            <a:pPr marL="562610" algn="just" eaLnBrk="0" hangingPunct="0">
              <a:lnSpc>
                <a:spcPts val="4045"/>
              </a:lnSpc>
              <a:spcAft>
                <a:spcPts val="0"/>
              </a:spcAft>
            </a:pPr>
            <a:r>
              <a:rPr lang="el-GR" spc="-10" smtClean="0">
                <a:solidFill>
                  <a:srgbClr val="000000"/>
                </a:solidFill>
                <a:ea typeface="Times New Roman" panose="02020603050405020304" pitchFamily="18" charset="0"/>
                <a:cs typeface="Comic Sans MS" panose="030F0702030302020204" pitchFamily="66" charset="0"/>
              </a:rPr>
              <a:t>Η</a:t>
            </a:r>
            <a:r>
              <a:rPr lang="el-GR" spc="60" smtClean="0">
                <a:solidFill>
                  <a:srgbClr val="000000"/>
                </a:solidFill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5">
                <a:solidFill>
                  <a:srgbClr val="000000"/>
                </a:solidFill>
                <a:ea typeface="Times New Roman" panose="02020603050405020304" pitchFamily="18" charset="0"/>
                <a:cs typeface="Comic Sans MS" panose="030F0702030302020204" pitchFamily="66" charset="0"/>
              </a:rPr>
              <a:t>γενική</a:t>
            </a:r>
            <a:r>
              <a:rPr lang="el-GR" spc="80">
                <a:solidFill>
                  <a:srgbClr val="000000"/>
                </a:solidFill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5">
                <a:solidFill>
                  <a:srgbClr val="000000"/>
                </a:solidFill>
                <a:ea typeface="Times New Roman" panose="02020603050405020304" pitchFamily="18" charset="0"/>
                <a:cs typeface="Comic Sans MS" panose="030F0702030302020204" pitchFamily="66" charset="0"/>
              </a:rPr>
              <a:t>µορφή</a:t>
            </a:r>
            <a:r>
              <a:rPr lang="el-GR" spc="90">
                <a:solidFill>
                  <a:srgbClr val="000000"/>
                </a:solidFill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5">
                <a:solidFill>
                  <a:srgbClr val="000000"/>
                </a:solidFill>
                <a:ea typeface="Times New Roman" panose="02020603050405020304" pitchFamily="18" charset="0"/>
                <a:cs typeface="Comic Sans MS" panose="030F0702030302020204" pitchFamily="66" charset="0"/>
              </a:rPr>
              <a:t>είναι:</a:t>
            </a:r>
            <a:endParaRPr lang="el-GR"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marL="836930" algn="ctr" eaLnBrk="0" hangingPunct="0">
              <a:lnSpc>
                <a:spcPts val="4655"/>
              </a:lnSpc>
              <a:spcAft>
                <a:spcPts val="0"/>
              </a:spcAft>
            </a:pPr>
            <a:r>
              <a:rPr lang="el-GR" u="heavy">
                <a:ea typeface="Times New Roman" panose="02020603050405020304" pitchFamily="18" charset="0"/>
                <a:cs typeface="Comic Sans MS" panose="030F0702030302020204" pitchFamily="66" charset="0"/>
              </a:rPr>
              <a:t>Q</a:t>
            </a:r>
            <a:r>
              <a:rPr lang="el-GR" u="heavy" spc="22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u="heavy">
                <a:ea typeface="Times New Roman" panose="02020603050405020304" pitchFamily="18" charset="0"/>
                <a:cs typeface="Comic Sans MS" panose="030F0702030302020204" pitchFamily="66" charset="0"/>
              </a:rPr>
              <a:t>=</a:t>
            </a:r>
            <a:r>
              <a:rPr lang="el-GR" u="heavy" spc="22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u="heavy" spc="-10">
                <a:ea typeface="Times New Roman" panose="02020603050405020304" pitchFamily="18" charset="0"/>
                <a:cs typeface="Comic Sans MS" panose="030F0702030302020204" pitchFamily="66" charset="0"/>
              </a:rPr>
              <a:t>f(x</a:t>
            </a:r>
            <a:r>
              <a:rPr lang="el-GR" sz="2400" spc="-5">
                <a:ea typeface="Times New Roman" panose="02020603050405020304" pitchFamily="18" charset="0"/>
                <a:cs typeface="Comic Sans MS" panose="030F0702030302020204" pitchFamily="66" charset="0"/>
              </a:rPr>
              <a:t>1</a:t>
            </a:r>
            <a:r>
              <a:rPr lang="el-GR" u="heavy" spc="-5">
                <a:ea typeface="Times New Roman" panose="02020603050405020304" pitchFamily="18" charset="0"/>
                <a:cs typeface="Comic Sans MS" panose="030F0702030302020204" pitchFamily="66" charset="0"/>
              </a:rPr>
              <a:t>,</a:t>
            </a:r>
            <a:r>
              <a:rPr lang="el-GR" u="heavy" spc="-10">
                <a:ea typeface="Times New Roman" panose="02020603050405020304" pitchFamily="18" charset="0"/>
                <a:cs typeface="Comic Sans MS" panose="030F0702030302020204" pitchFamily="66" charset="0"/>
              </a:rPr>
              <a:t>x</a:t>
            </a:r>
            <a:r>
              <a:rPr lang="el-GR" sz="2400" spc="-10">
                <a:ea typeface="Times New Roman" panose="02020603050405020304" pitchFamily="18" charset="0"/>
                <a:cs typeface="Comic Sans MS" panose="030F0702030302020204" pitchFamily="66" charset="0"/>
              </a:rPr>
              <a:t>2</a:t>
            </a:r>
            <a:r>
              <a:rPr lang="el-GR" u="heavy" spc="-5">
                <a:ea typeface="Times New Roman" panose="02020603050405020304" pitchFamily="18" charset="0"/>
                <a:cs typeface="Comic Sans MS" panose="030F0702030302020204" pitchFamily="66" charset="0"/>
              </a:rPr>
              <a:t>,</a:t>
            </a:r>
            <a:r>
              <a:rPr lang="el-GR" u="heavy" spc="-10">
                <a:ea typeface="Times New Roman" panose="02020603050405020304" pitchFamily="18" charset="0"/>
                <a:cs typeface="Comic Sans MS" panose="030F0702030302020204" pitchFamily="66" charset="0"/>
              </a:rPr>
              <a:t>…</a:t>
            </a:r>
            <a:r>
              <a:rPr lang="el-GR" u="heavy" spc="-5">
                <a:ea typeface="Times New Roman" panose="02020603050405020304" pitchFamily="18" charset="0"/>
                <a:cs typeface="Comic Sans MS" panose="030F0702030302020204" pitchFamily="66" charset="0"/>
              </a:rPr>
              <a:t>,</a:t>
            </a:r>
            <a:r>
              <a:rPr lang="el-GR" u="heavy" spc="-10">
                <a:ea typeface="Times New Roman" panose="02020603050405020304" pitchFamily="18" charset="0"/>
                <a:cs typeface="Comic Sans MS" panose="030F0702030302020204" pitchFamily="66" charset="0"/>
              </a:rPr>
              <a:t>x</a:t>
            </a:r>
            <a:r>
              <a:rPr lang="el-GR" sz="2400" spc="-10">
                <a:ea typeface="Times New Roman" panose="02020603050405020304" pitchFamily="18" charset="0"/>
                <a:cs typeface="Comic Sans MS" panose="030F0702030302020204" pitchFamily="66" charset="0"/>
              </a:rPr>
              <a:t>v</a:t>
            </a:r>
            <a:r>
              <a:rPr lang="el-GR" u="heavy" spc="-10">
                <a:ea typeface="Times New Roman" panose="02020603050405020304" pitchFamily="18" charset="0"/>
                <a:cs typeface="Comic Sans MS" panose="030F0702030302020204" pitchFamily="66" charset="0"/>
              </a:rPr>
              <a:t>)</a:t>
            </a:r>
            <a:endParaRPr lang="el-GR"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marL="403225" marR="405130" algn="ctr" eaLnBrk="0" hangingPunct="0">
              <a:lnSpc>
                <a:spcPts val="3800"/>
              </a:lnSpc>
              <a:spcBef>
                <a:spcPts val="915"/>
              </a:spcBef>
              <a:spcAft>
                <a:spcPts val="0"/>
              </a:spcAft>
            </a:pP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όπου:</a:t>
            </a:r>
          </a:p>
          <a:p>
            <a:pPr marL="836930" algn="ctr" eaLnBrk="0" hangingPunct="0">
              <a:lnSpc>
                <a:spcPts val="3695"/>
              </a:lnSpc>
              <a:spcAft>
                <a:spcPts val="0"/>
              </a:spcAft>
            </a:pP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Q</a:t>
            </a:r>
            <a:r>
              <a:rPr lang="el-GR" spc="25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=</a:t>
            </a:r>
            <a:r>
              <a:rPr lang="el-GR" spc="-70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η</a:t>
            </a:r>
            <a:r>
              <a:rPr lang="el-GR" spc="-8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ποσότητα</a:t>
            </a:r>
            <a:r>
              <a:rPr lang="el-GR" spc="-50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του</a:t>
            </a:r>
            <a:r>
              <a:rPr lang="el-GR" spc="-8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5">
                <a:ea typeface="Times New Roman" panose="02020603050405020304" pitchFamily="18" charset="0"/>
                <a:cs typeface="Comic Sans MS" panose="030F0702030302020204" pitchFamily="66" charset="0"/>
              </a:rPr>
              <a:t>παραγόµενου</a:t>
            </a:r>
            <a:r>
              <a:rPr lang="el-GR" spc="-60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προϊόντος</a:t>
            </a:r>
            <a:r>
              <a:rPr lang="el-GR" spc="-4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5">
                <a:ea typeface="Times New Roman" panose="02020603050405020304" pitchFamily="18" charset="0"/>
                <a:cs typeface="Comic Sans MS" panose="030F0702030302020204" pitchFamily="66" charset="0"/>
              </a:rPr>
              <a:t>και</a:t>
            </a:r>
            <a:endParaRPr lang="el-GR"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marL="1530350" marR="346710" indent="1337945" eaLnBrk="0" hangingPunct="0">
              <a:lnSpc>
                <a:spcPct val="77000"/>
              </a:lnSpc>
              <a:spcBef>
                <a:spcPts val="590"/>
              </a:spcBef>
              <a:spcAft>
                <a:spcPts val="0"/>
              </a:spcAft>
            </a:pP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x</a:t>
            </a:r>
            <a:r>
              <a:rPr lang="el-GR" spc="-90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=</a:t>
            </a:r>
            <a:r>
              <a:rPr lang="el-GR" spc="-10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η</a:t>
            </a:r>
            <a:r>
              <a:rPr lang="el-GR" spc="-9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5">
                <a:ea typeface="Times New Roman" panose="02020603050405020304" pitchFamily="18" charset="0"/>
                <a:cs typeface="Comic Sans MS" panose="030F0702030302020204" pitchFamily="66" charset="0"/>
              </a:rPr>
              <a:t>ποσότητα</a:t>
            </a:r>
            <a:r>
              <a:rPr lang="el-GR" spc="-60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0">
                <a:ea typeface="Times New Roman" panose="02020603050405020304" pitchFamily="18" charset="0"/>
                <a:cs typeface="Comic Sans MS" panose="030F0702030302020204" pitchFamily="66" charset="0"/>
              </a:rPr>
              <a:t>του</a:t>
            </a:r>
            <a:r>
              <a:rPr lang="el-GR" spc="-8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5">
                <a:ea typeface="Times New Roman" panose="02020603050405020304" pitchFamily="18" charset="0"/>
                <a:cs typeface="Comic Sans MS" panose="030F0702030302020204" pitchFamily="66" charset="0"/>
              </a:rPr>
              <a:t>µεταβλητού</a:t>
            </a:r>
            <a:r>
              <a:rPr lang="el-GR" spc="16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5">
                <a:ea typeface="Times New Roman" panose="02020603050405020304" pitchFamily="18" charset="0"/>
                <a:cs typeface="Comic Sans MS" panose="030F0702030302020204" pitchFamily="66" charset="0"/>
              </a:rPr>
              <a:t>συντελεστή</a:t>
            </a:r>
            <a:r>
              <a:rPr lang="el-GR" spc="-7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5">
                <a:ea typeface="Times New Roman" panose="02020603050405020304" pitchFamily="18" charset="0"/>
                <a:cs typeface="Comic Sans MS" panose="030F0702030302020204" pitchFamily="66" charset="0"/>
              </a:rPr>
              <a:t>παραγωγής</a:t>
            </a:r>
            <a:r>
              <a:rPr lang="el-GR" spc="-4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0">
                <a:ea typeface="Times New Roman" panose="02020603050405020304" pitchFamily="18" charset="0"/>
                <a:cs typeface="Comic Sans MS" panose="030F0702030302020204" pitchFamily="66" charset="0"/>
              </a:rPr>
              <a:t>i,</a:t>
            </a:r>
            <a:r>
              <a:rPr lang="el-GR" spc="-6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5">
                <a:ea typeface="Times New Roman" panose="02020603050405020304" pitchFamily="18" charset="0"/>
                <a:cs typeface="Comic Sans MS" panose="030F0702030302020204" pitchFamily="66" charset="0"/>
              </a:rPr>
              <a:t>για</a:t>
            </a:r>
            <a:r>
              <a:rPr lang="el-GR" spc="-7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i</a:t>
            </a:r>
            <a:r>
              <a:rPr lang="el-GR" spc="-7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>
                <a:ea typeface="Times New Roman" panose="02020603050405020304" pitchFamily="18" charset="0"/>
                <a:cs typeface="Comic Sans MS" panose="030F0702030302020204" pitchFamily="66" charset="0"/>
              </a:rPr>
              <a:t>=</a:t>
            </a:r>
            <a:r>
              <a:rPr lang="el-GR" spc="-8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5">
                <a:ea typeface="Times New Roman" panose="02020603050405020304" pitchFamily="18" charset="0"/>
                <a:cs typeface="Comic Sans MS" panose="030F0702030302020204" pitchFamily="66" charset="0"/>
              </a:rPr>
              <a:t>1,2,</a:t>
            </a:r>
            <a:r>
              <a:rPr lang="el-GR" spc="-65">
                <a:ea typeface="Times New Roman" panose="02020603050405020304" pitchFamily="18" charset="0"/>
                <a:cs typeface="Comic Sans MS" panose="030F0702030302020204" pitchFamily="66" charset="0"/>
              </a:rPr>
              <a:t> </a:t>
            </a:r>
            <a:r>
              <a:rPr lang="el-GR" spc="-10">
                <a:ea typeface="Times New Roman" panose="02020603050405020304" pitchFamily="18" charset="0"/>
                <a:cs typeface="Comic Sans MS" panose="030F0702030302020204" pitchFamily="66" charset="0"/>
              </a:rPr>
              <a:t>…,v</a:t>
            </a:r>
            <a:endParaRPr lang="el-GR"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5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Σύγχρονη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Μικροοικονοµική Ανάλυση (2013), Κιόχος Π., Παπανικολάου Γ. και Κιόχος Α. </a:t>
            </a:r>
            <a:endParaRPr lang="el-GR" sz="140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Αρχές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οικονοµικής θεωρίας (2010), Mankiw G.N. and Taylor M.P.</a:t>
            </a:r>
            <a:endParaRPr lang="el-GR" sz="140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23" y="4908246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7938137" cy="34163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Μικροοικονομική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Μικροοοικονομική.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 sz="2400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http://eclass.teiep.gr/OpenClass/courses/ACC140/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Μικροοικονομική</a:t>
            </a:r>
            <a:endParaRPr lang="el-GR" b="1"/>
          </a:p>
          <a:p>
            <a:pPr algn="l"/>
            <a:r>
              <a:rPr lang="el-GR" sz="2800" b="1" smtClean="0"/>
              <a:t>Ενότητα 9:</a:t>
            </a:r>
            <a:r>
              <a:rPr lang="en-US" sz="2800" smtClean="0"/>
              <a:t> </a:t>
            </a:r>
            <a:r>
              <a:rPr lang="el-GR" sz="2800" smtClean="0"/>
              <a:t>Παραγωγική διαδικασία 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7257"/>
            <a:ext cx="8972930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Μικροοικονομική</a:t>
            </a:r>
            <a:r>
              <a:rPr lang="el-GR" sz="1100" smtClean="0">
                <a:solidFill>
                  <a:schemeClr val="bg1"/>
                </a:solidFill>
              </a:rPr>
              <a:t>, Ενότητα </a:t>
            </a:r>
            <a:r>
              <a:rPr lang="el-GR" sz="1100">
                <a:solidFill>
                  <a:schemeClr val="bg1"/>
                </a:solidFill>
              </a:rPr>
              <a:t>9</a:t>
            </a:r>
            <a:r>
              <a:rPr lang="el-GR" sz="1100" smtClean="0">
                <a:solidFill>
                  <a:schemeClr val="bg1"/>
                </a:solidFill>
              </a:rPr>
              <a:t> ΤΜΗΜΑ ΛΟΓΙΣΤΙΚΗΣ ΚΑΙ ΧΡΗΜΑΤΟΙΚΟΝΟΜΙΚΗΣ , ΤΕΙ ΗΠΕΙΡΟΥ </a:t>
            </a:r>
            <a:r>
              <a:rPr lang="el-GR" sz="1100" b="1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86" y="525079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4677"/>
            <a:ext cx="9144000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Μικροοικονομική, Ενότητα </a:t>
            </a:r>
            <a:r>
              <a:rPr lang="el-GR" sz="1200" b="1" smtClean="0">
                <a:solidFill>
                  <a:schemeClr val="bg1"/>
                </a:solidFill>
              </a:rPr>
              <a:t>9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128276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rmAutofit fontScale="92500" lnSpcReduction="2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</a:t>
            </a:r>
          </a:p>
          <a:p>
            <a:pPr marL="0"/>
            <a:r>
              <a:rPr lang="el-GR" smtClean="0"/>
              <a:t>Ορίζετε τους στόχους της επιχείρησης </a:t>
            </a:r>
          </a:p>
          <a:p>
            <a:pPr marL="0"/>
            <a:r>
              <a:rPr lang="el-GR" smtClean="0"/>
              <a:t>Γνωρίζετε τα χαρακτηριστικά της παραγωγικής διαδικασίας. </a:t>
            </a:r>
          </a:p>
          <a:p>
            <a:pPr marL="0"/>
            <a:r>
              <a:rPr lang="el-GR" smtClean="0"/>
              <a:t>Διακρίνετε τους τομείς και του συντελεστές παραγωγής</a:t>
            </a:r>
          </a:p>
          <a:p>
            <a:pPr marL="0"/>
            <a:r>
              <a:rPr lang="el-GR" smtClean="0"/>
              <a:t>Διακρίνετε χρονικά την παραγωγή</a:t>
            </a:r>
          </a:p>
          <a:p>
            <a:pPr marL="0"/>
            <a:endParaRPr lang="el-GR" smtClean="0"/>
          </a:p>
          <a:p>
            <a:pPr marL="0"/>
            <a:endParaRPr lang="el-GR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/>
          <a:lstStyle/>
          <a:p>
            <a:r>
              <a:rPr lang="el-GR" smtClean="0"/>
              <a:t>Στόχοι επιχείρησης </a:t>
            </a:r>
          </a:p>
          <a:p>
            <a:r>
              <a:rPr lang="el-GR" smtClean="0"/>
              <a:t>Παραγωγή </a:t>
            </a:r>
          </a:p>
          <a:p>
            <a:r>
              <a:rPr lang="el-GR" smtClean="0"/>
              <a:t>Τομείς παραγωγής </a:t>
            </a:r>
          </a:p>
          <a:p>
            <a:r>
              <a:rPr lang="el-GR" smtClean="0"/>
              <a:t>Συντελεστές Παραγωγής </a:t>
            </a:r>
          </a:p>
          <a:p>
            <a:r>
              <a:rPr lang="el-GR" smtClean="0"/>
              <a:t>Βραχυχρόνια και μακροχρόνια περίοδος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2" y="3672417"/>
            <a:ext cx="8314183" cy="1135063"/>
          </a:xfrm>
        </p:spPr>
        <p:txBody>
          <a:bodyPr>
            <a:normAutofit/>
          </a:bodyPr>
          <a:lstStyle/>
          <a:p>
            <a:r>
              <a:rPr lang="el-GR" sz="4400" smtClean="0"/>
              <a:t>Ενότητα </a:t>
            </a:r>
            <a:r>
              <a:rPr lang="el-GR" sz="4400"/>
              <a:t>9</a:t>
            </a:r>
            <a:r>
              <a:rPr lang="el-GR" sz="4400" smtClean="0"/>
              <a:t> : Κόστος παραγωγής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Μικροοικονομική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Autofit/>
          </a:bodyPr>
          <a:lstStyle/>
          <a:p>
            <a:r>
              <a:rPr lang="el-GR" sz="3600"/>
              <a:t>Ο ΣΤΟΧΟΣ ΤΗΣ ΕΠΙΧΕΙΡΗΣΗΣ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985292"/>
            <a:ext cx="7992888" cy="44644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mtClean="0"/>
              <a:t>Οι </a:t>
            </a:r>
            <a:r>
              <a:rPr lang="el-GR"/>
              <a:t>επιχειρήσεις παράγουν αγαθά για να τα </a:t>
            </a:r>
            <a:r>
              <a:rPr lang="el-GR" smtClean="0"/>
              <a:t>πωλήσουν </a:t>
            </a:r>
            <a:r>
              <a:rPr lang="el-GR"/>
              <a:t>µε βασικό στόχο τη µεγιστοποίηση του κέρδους:</a:t>
            </a:r>
          </a:p>
          <a:p>
            <a:pPr algn="just"/>
            <a:r>
              <a:rPr lang="el-GR" smtClean="0"/>
              <a:t>Κέρδος=Συνολικά </a:t>
            </a:r>
            <a:r>
              <a:rPr lang="el-GR"/>
              <a:t>έσοδα-Συνολικό κόστος oΣυνολικά έσοδα: το ποσό που εισπράττει η επιχείρηση από την πώληση του προϊόντος </a:t>
            </a:r>
            <a:r>
              <a:rPr lang="el-GR" smtClean="0"/>
              <a:t>ή των </a:t>
            </a:r>
            <a:r>
              <a:rPr lang="el-GR"/>
              <a:t>υπηρεσιών της.</a:t>
            </a:r>
          </a:p>
          <a:p>
            <a:pPr algn="just"/>
            <a:r>
              <a:rPr lang="el-GR" smtClean="0"/>
              <a:t>Συνολικό </a:t>
            </a:r>
            <a:r>
              <a:rPr lang="el-GR"/>
              <a:t>κόστος: η αξία αγοράς των εισροών που χρησιµοποιεί ή επιχείρηση στην παραγωγή.</a:t>
            </a:r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676</Words>
  <Application>Microsoft Office PowerPoint</Application>
  <PresentationFormat>On-screen Show (16:10)</PresentationFormat>
  <Paragraphs>139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Comic Sans MS</vt:lpstr>
      <vt:lpstr>Times New Roman</vt:lpstr>
      <vt:lpstr>Θέμα του Office</vt:lpstr>
      <vt:lpstr>Μικροοικονομική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9 : Κόστος παραγωγής</vt:lpstr>
      <vt:lpstr>Ο ΣΤΟΧΟΣ ΤΗΣ ΕΠΙΧΕΙΡΗΣΗΣ</vt:lpstr>
      <vt:lpstr>Ι. ΠΑΡΑΓΩΓΗ</vt:lpstr>
      <vt:lpstr>Ι. ΠΑΡΑΓΩΓΗ</vt:lpstr>
      <vt:lpstr> ΧΑΡΑΚΤΗΡΙΣΤΙΚΑ ΠΑΡΑΓΩΓΙΚΗΣ ΔΙΑΔΙΚΑΣΙΑΣ</vt:lpstr>
      <vt:lpstr> ΣΥΝΤΕΛΕΣΤΕΣ ΠΑΡΑΓΩΓΗΣ</vt:lpstr>
      <vt:lpstr>  ΒΡΑΧΥΧΡΟΝΙΑ-ΜΑΚΡΟΧΡΟΝΙΑ ΠΕΡΙΟΔΟΣ ΠΑΡΑΓΩΓΗΣ</vt:lpstr>
      <vt:lpstr>  ΣΥΝΑΡΤΗΣΗ ΠΑΡΑΓΩΓΗΣ </vt:lpstr>
      <vt:lpstr>  ΣΥΝΑΡΤΗΣΗ ΠΑΡΑΓΩΓΗΣ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206</cp:revision>
  <dcterms:created xsi:type="dcterms:W3CDTF">2012-09-06T09:03:05Z</dcterms:created>
  <dcterms:modified xsi:type="dcterms:W3CDTF">2015-10-09T13:16:51Z</dcterms:modified>
</cp:coreProperties>
</file>