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24" r:id="rId2"/>
    <p:sldId id="289" r:id="rId3"/>
    <p:sldId id="257" r:id="rId4"/>
    <p:sldId id="259" r:id="rId5"/>
    <p:sldId id="261" r:id="rId6"/>
    <p:sldId id="317" r:id="rId7"/>
    <p:sldId id="318" r:id="rId8"/>
    <p:sldId id="319" r:id="rId9"/>
    <p:sldId id="320" r:id="rId10"/>
    <p:sldId id="321" r:id="rId11"/>
    <p:sldId id="322" r:id="rId12"/>
    <p:sldId id="323" r:id="rId13"/>
    <p:sldId id="325" r:id="rId14"/>
    <p:sldId id="326" r:id="rId15"/>
    <p:sldId id="291" r:id="rId16"/>
    <p:sldId id="292" r:id="rId17"/>
    <p:sldId id="293" r:id="rId18"/>
    <p:sldId id="294" r:id="rId19"/>
    <p:sldId id="295" r:id="rId20"/>
    <p:sldId id="280" r:id="rId21"/>
  </p:sldIdLst>
  <p:sldSz cx="9144000" cy="5715000" type="screen16x10"/>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10" y="-7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06/03/2016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6/3/2016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elte.org.g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Μηχανογραφημένη Λογιστική Ι</a:t>
            </a:r>
            <a:endParaRPr lang="el-GR" sz="4000" dirty="0"/>
          </a:p>
        </p:txBody>
      </p:sp>
      <p:sp>
        <p:nvSpPr>
          <p:cNvPr id="3" name="Υπότιτλος 2"/>
          <p:cNvSpPr>
            <a:spLocks noGrp="1"/>
          </p:cNvSpPr>
          <p:nvPr>
            <p:ph type="subTitle" idx="1"/>
          </p:nvPr>
        </p:nvSpPr>
        <p:spPr>
          <a:xfrm>
            <a:off x="683568" y="2897166"/>
            <a:ext cx="7776864" cy="1544509"/>
          </a:xfrm>
        </p:spPr>
        <p:txBody>
          <a:bodyPr>
            <a:noAutofit/>
          </a:bodyPr>
          <a:lstStyle/>
          <a:p>
            <a:r>
              <a:rPr lang="el-GR" b="1" dirty="0" smtClean="0"/>
              <a:t>Χρόνος Έκδοσης Τιμολογίου Άρθρο 11</a:t>
            </a:r>
            <a:r>
              <a:rPr lang="en-US" b="1" dirty="0" smtClean="0"/>
              <a:t> </a:t>
            </a:r>
            <a:r>
              <a:rPr lang="el-GR" b="1" dirty="0" smtClean="0"/>
              <a:t>Μέρος Β΄</a:t>
            </a:r>
            <a:endParaRPr lang="en-US" b="1" dirty="0" smtClean="0"/>
          </a:p>
          <a:p>
            <a:r>
              <a:rPr lang="el-GR" sz="2800" b="1" dirty="0" smtClean="0"/>
              <a:t>Χύτης Ευάγγελος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6"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77500" lnSpcReduction="20000"/>
          </a:bodyPr>
          <a:lstStyle/>
          <a:p>
            <a:pPr marL="0">
              <a:buNone/>
            </a:pPr>
            <a:r>
              <a:rPr lang="el-GR" dirty="0" smtClean="0"/>
              <a:t>11.2.13 Με δεδομένες τις νομικές ρυθμίσεις περί του χρόνου έκδοσης τιμολογίων και τη σχετική πρακτική πριν την ψήφιση του Ν. 4308/2014, οι οντότητες έχουν ήδη οργανώσει τη σχετική διαδικασία για έκδοση των σχετικών παραστατικών εντός της εκάστοτε </a:t>
            </a:r>
            <a:r>
              <a:rPr lang="el-GR" dirty="0" err="1" smtClean="0"/>
              <a:t>κλειόμενης</a:t>
            </a:r>
            <a:r>
              <a:rPr lang="el-GR" dirty="0" smtClean="0"/>
              <a:t> χρήσης. Διευκρινίζεται ότι ο παρών νόμος παρέχει το δικαίωμα (χωρίς υποχρέωση) έκδοσης του τιμολογίου πώλησης μέχρι την 15 Ιανουαρίου του επόμενου έτους. Συνεπώς, οι οντότητες δύνανται, τηρώντας αυτό το νόμο, να συνεχίσουν τη διαδικασία έκδοσης τιμολογίων που ήδη εφαρμόζουν.</a:t>
            </a:r>
            <a:endParaRPr lang="en-US" dirty="0" smtClean="0"/>
          </a:p>
          <a:p>
            <a:pPr marL="0">
              <a:buNone/>
            </a:pPr>
            <a:r>
              <a:rPr lang="el-GR" dirty="0" smtClean="0"/>
              <a:t>Διευκρινίσεις επί μεταβατικού χαρακτήρα θεμάτων</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11.2.14 Για υπηρεσίες προς το Δημόσιο ή Ν.Π.Δ.Δ., που έχουν παρασχεθεί από πρόσωπα των οποίων το εισόδημα χαρακτηριζόταν βάσει των διατάξεων της παραγράφου 1 του άρθρου 48 του Ν. 2238/1994 ως εισόδημα από ελευθέριο επάγγελμα, και όταν οι απαιτήσεις είσπραξης των σχετικών αμοιβών ανάγονται σε χρόνο μέχρι την 31.12.2014 και οι σχετικές αμοιβές δεν έχουν εισπραχθεί, τα σχετικά τιμολόγια εκδίδονται με την είσπραξη αυτών (και μετά την 1.1.2015). Για παράδειγμα, ιατρός παρέχει υπηρεσίες σε ασφαλισμένους του Δημοσίου κατά τη διάρκεια του 2014 και εισπράττει την αμοιβή του το Μάρτιο του επόμενου έτους, μετά την εκκαθάρισή της από την αρμόδια Υπηρεσία ελέγχου δαπανών του Δημοσίου, οπότε και θα εκδώσει το σχετικό τιμολόγιο, δεδομένου ότι το τιμολόγιο προς το Δημόσιο εκδιδόταν με την είσπραξη.</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Autofit/>
          </a:bodyPr>
          <a:lstStyle/>
          <a:p>
            <a:pPr marL="0" algn="just">
              <a:buNone/>
            </a:pPr>
            <a:r>
              <a:rPr lang="el-GR" sz="2600" dirty="0" smtClean="0"/>
              <a:t>11.2.15 Στην περίπτωση που η παροχή της υπηρεσίας ξεκίνησε πριν την 1.1.2015 και συνεχίζεται και μετά την ημερομηνία αυτή, για την αμοιβή που αντιστοιχεί στη παρασχεθείσα υπηρεσία μέχρι 31.12.2014, το τιμολόγιο θα εκδοθεί μέχρι την 31.12.2014, σύμφωνα με τις ισχύουσες μέχρι την ημερομηνία αυτή (31.12.2014) διατάξεις. Για την αμοιβή που αντιστοιχεί στην υπηρεσία που παρασχέθηκε από 1.1.2015 και μετά, το τιμολόγιο θα εκδοθεί στο χρόνο που ορίζεται με τις διατάξεις της περίπτωσης (β) της παραγράφου 2 του άρθρου 11 του παρόντος νόμου.</a:t>
            </a:r>
            <a:endParaRPr lang="en-US" sz="2600" dirty="0" smtClean="0"/>
          </a:p>
          <a:p>
            <a:pPr marL="0"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Στεφάνου Κωνσταντίνος (2013), Λογιστική και Εμπορική Διαχείριση με Ηλεκτρονικούς Υπολογιστές, εκδόσεις Στεφάνου Κωνσταντίνος,</a:t>
            </a: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Δρ. Νικόλαος Δ.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(2012), Μηχανογραφημένη Λογιστική, Εκδόσεις </a:t>
            </a:r>
            <a:r>
              <a:rPr lang="el-GR" sz="1400" dirty="0" err="1" smtClean="0">
                <a:ea typeface="Arial Unicode MS"/>
                <a:cs typeface="Times New Roman" pitchFamily="18" charset="0"/>
              </a:rPr>
              <a:t>Καρτάλης</a:t>
            </a:r>
            <a:r>
              <a:rPr lang="el-GR" sz="1400" dirty="0" smtClean="0">
                <a:ea typeface="Arial Unicode MS"/>
                <a:cs typeface="Times New Roman" pitchFamily="18" charset="0"/>
              </a:rPr>
              <a:t> </a:t>
            </a:r>
            <a:r>
              <a:rPr lang="el-GR" sz="1400" dirty="0" smtClean="0">
                <a:ea typeface="Arial Unicode MS"/>
                <a:cs typeface="Times New Roman" pitchFamily="18" charset="0"/>
              </a:rPr>
              <a:t>Νικόλαος,</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Δ. </a:t>
            </a:r>
            <a:r>
              <a:rPr lang="el-GR" sz="1400" dirty="0" err="1" smtClean="0">
                <a:ea typeface="Arial Unicode MS"/>
                <a:cs typeface="Times New Roman" pitchFamily="18" charset="0"/>
              </a:rPr>
              <a:t>Γκίνογλου</a:t>
            </a:r>
            <a:r>
              <a:rPr lang="el-GR" sz="1400" dirty="0" smtClean="0">
                <a:ea typeface="Arial Unicode MS"/>
                <a:cs typeface="Times New Roman" pitchFamily="18" charset="0"/>
              </a:rPr>
              <a:t>, Π. </a:t>
            </a:r>
            <a:r>
              <a:rPr lang="el-GR" sz="1400" dirty="0" err="1" smtClean="0">
                <a:ea typeface="Arial Unicode MS"/>
                <a:cs typeface="Times New Roman" pitchFamily="18" charset="0"/>
              </a:rPr>
              <a:t>Ταχυνάκης</a:t>
            </a:r>
            <a:r>
              <a:rPr lang="el-GR" sz="1400" dirty="0" smtClean="0">
                <a:ea typeface="Arial Unicode MS"/>
                <a:cs typeface="Times New Roman" pitchFamily="18" charset="0"/>
              </a:rPr>
              <a:t>, Ν. Πρωτοψάλτης (2004), Λογιστικά Πληροφοριακά Συστήματα Μηχανογραφημένη Λογιστική, εκδόσεις Εκδοτική </a:t>
            </a:r>
            <a:r>
              <a:rPr lang="en-US" sz="1400" dirty="0" err="1" smtClean="0">
                <a:ea typeface="Arial Unicode MS"/>
                <a:cs typeface="Times New Roman" pitchFamily="18" charset="0"/>
              </a:rPr>
              <a:t>Rosili</a:t>
            </a:r>
            <a:r>
              <a:rPr lang="en-US" sz="1400" dirty="0" smtClean="0">
                <a:ea typeface="Arial Unicode MS"/>
                <a:cs typeface="Times New Roman" pitchFamily="18" charset="0"/>
              </a:rPr>
              <a:t> </a:t>
            </a:r>
            <a:r>
              <a:rPr lang="el-GR" sz="1400" dirty="0" smtClean="0">
                <a:ea typeface="Arial Unicode MS"/>
                <a:cs typeface="Times New Roman" pitchFamily="18" charset="0"/>
              </a:rPr>
              <a:t>Εμπορική – </a:t>
            </a:r>
            <a:r>
              <a:rPr lang="el-GR" sz="1400" dirty="0" smtClean="0">
                <a:ea typeface="Arial Unicode MS"/>
                <a:cs typeface="Times New Roman" pitchFamily="18" charset="0"/>
              </a:rPr>
              <a:t>Μ.ΕΠΕ,</a:t>
            </a:r>
            <a:endParaRPr lang="el-GR" sz="1400"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Αθανασίου Δημήτριος (2015), Η σύγχρονη μηχανογραφική οργάνωση επιχειρήσεων, εκδόσεις </a:t>
            </a:r>
            <a:r>
              <a:rPr lang="el-GR" sz="1400" dirty="0" err="1" smtClean="0">
                <a:ea typeface="Arial Unicode MS"/>
                <a:cs typeface="Times New Roman" pitchFamily="18" charset="0"/>
              </a:rPr>
              <a:t>Μούργκος</a:t>
            </a:r>
            <a:r>
              <a:rPr lang="el-GR" sz="1400" dirty="0" smtClean="0">
                <a:ea typeface="Arial Unicode MS"/>
                <a:cs typeface="Times New Roman" pitchFamily="18" charset="0"/>
              </a:rPr>
              <a:t> </a:t>
            </a:r>
            <a:r>
              <a:rPr lang="el-GR" sz="1400" dirty="0" smtClean="0">
                <a:ea typeface="Arial Unicode MS"/>
                <a:cs typeface="Times New Roman" pitchFamily="18" charset="0"/>
              </a:rPr>
              <a:t>Ιωάννης,</a:t>
            </a:r>
            <a:endParaRPr lang="el-GR" sz="1400" dirty="0" smtClean="0">
              <a:ea typeface="Arial Unicode MS"/>
              <a:cs typeface="Times New Roman" pitchFamily="18" charset="0"/>
            </a:endParaRPr>
          </a:p>
          <a:p>
            <a:pPr>
              <a:buNone/>
            </a:pPr>
            <a:r>
              <a:rPr lang="el-GR" sz="1400" dirty="0" smtClean="0"/>
              <a:t>Ν. 4308/2014 «</a:t>
            </a:r>
            <a:r>
              <a:rPr lang="el-GR" sz="1400" dirty="0" err="1" smtClean="0"/>
              <a:t>Eλληνικά</a:t>
            </a:r>
            <a:r>
              <a:rPr lang="el-GR" sz="1400" dirty="0" smtClean="0"/>
              <a:t> Λογιστικά Πρότυπα, συναφείς ρυθμίσεις</a:t>
            </a:r>
            <a:br>
              <a:rPr lang="el-GR" sz="1400" dirty="0" smtClean="0"/>
            </a:br>
            <a:r>
              <a:rPr lang="el-GR" sz="1400" dirty="0" smtClean="0"/>
              <a:t>και άλλες διατάξεις » , ΦΕΚ  251/ τ. Α΄ /</a:t>
            </a:r>
            <a:r>
              <a:rPr lang="el-GR" sz="1400" dirty="0" smtClean="0"/>
              <a:t>24-11-2014,</a:t>
            </a:r>
            <a:endParaRPr lang="el-GR" sz="1400" dirty="0" smtClean="0"/>
          </a:p>
          <a:p>
            <a:pPr>
              <a:buNone/>
            </a:pPr>
            <a:r>
              <a:rPr lang="el-GR" sz="1400" dirty="0" smtClean="0"/>
              <a:t>ΠΟΛ</a:t>
            </a:r>
            <a:r>
              <a:rPr lang="el-GR" sz="1400" dirty="0" smtClean="0"/>
              <a:t>. 1003/2015: Παροχή οδηγιών για την εφαρμογή του ν. 4308/2014 (ΦΕΚ Α΄ 251) περί των «Ελληνικών Λογιστικών Προτύπων, συναφείς ρυθμίσεις και άλλες </a:t>
            </a:r>
            <a:r>
              <a:rPr lang="el-GR" sz="1400" dirty="0" smtClean="0"/>
              <a:t>διατάξεις</a:t>
            </a:r>
            <a:r>
              <a:rPr lang="el-GR" sz="1400" dirty="0" smtClean="0"/>
              <a:t>,</a:t>
            </a:r>
            <a:endParaRPr lang="en-US" sz="1400" dirty="0" smtClean="0"/>
          </a:p>
          <a:p>
            <a:pPr>
              <a:buNone/>
            </a:pPr>
            <a:r>
              <a:rPr lang="el-GR" sz="1400" dirty="0" smtClean="0"/>
              <a:t>Λογιστική  Οδηγία Εφαρμογής του Νόμου </a:t>
            </a:r>
            <a:r>
              <a:rPr lang="el-GR" sz="1400" dirty="0" smtClean="0"/>
              <a:t>4308/2014 «Ελληνικά Λογιστικά Πρότυπα, συναφείς ρυθμίσεις και άλλες διατάξεις», </a:t>
            </a:r>
            <a:r>
              <a:rPr lang="el-GR" sz="1400" dirty="0" smtClean="0"/>
              <a:t>Επιτροπή  Λογιστικής Τυποποίησης και Ελέγχων</a:t>
            </a:r>
            <a:r>
              <a:rPr lang="el-GR" sz="1400" i="1" dirty="0" smtClean="0"/>
              <a:t> </a:t>
            </a:r>
            <a:r>
              <a:rPr lang="el-GR" sz="1400" i="1" dirty="0" smtClean="0"/>
              <a:t>,</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
        <p:nvSpPr>
          <p:cNvPr id="5" name="Θέση περιεχομένου 2"/>
          <p:cNvSpPr>
            <a:spLocks noGrp="1"/>
          </p:cNvSpPr>
          <p:nvPr>
            <p:ph idx="1"/>
          </p:nvPr>
        </p:nvSpPr>
        <p:spPr/>
        <p:txBody>
          <a:bodyPr>
            <a:noAutofit/>
          </a:bodyPr>
          <a:lstStyle/>
          <a:p>
            <a:pPr marL="447675" indent="-447675" algn="just">
              <a:lnSpc>
                <a:spcPts val="2065"/>
              </a:lnSpc>
              <a:spcBef>
                <a:spcPts val="0"/>
              </a:spcBef>
              <a:buClr>
                <a:srgbClr val="000000"/>
              </a:buClr>
              <a:buSzPts val="1200"/>
              <a:buNone/>
            </a:pPr>
            <a:r>
              <a:rPr lang="en-US" sz="1400" b="1" dirty="0" smtClean="0">
                <a:hlinkClick r:id="rId2"/>
              </a:rPr>
              <a:t>www</a:t>
            </a:r>
            <a:r>
              <a:rPr lang="el-GR" sz="1400" b="1" dirty="0" smtClean="0">
                <a:hlinkClick r:id="rId2"/>
              </a:rPr>
              <a:t>.</a:t>
            </a:r>
            <a:r>
              <a:rPr lang="en-US" sz="1400" b="1" dirty="0" err="1" smtClean="0">
                <a:hlinkClick r:id="rId2"/>
              </a:rPr>
              <a:t>elte</a:t>
            </a:r>
            <a:r>
              <a:rPr lang="el-GR" sz="1400" b="1" dirty="0" smtClean="0">
                <a:hlinkClick r:id="rId2"/>
              </a:rPr>
              <a:t>.</a:t>
            </a:r>
            <a:r>
              <a:rPr lang="en-US" sz="1400" b="1" dirty="0" smtClean="0">
                <a:hlinkClick r:id="rId2"/>
              </a:rPr>
              <a:t>org</a:t>
            </a:r>
            <a:r>
              <a:rPr lang="el-GR" sz="1400" b="1" dirty="0" smtClean="0">
                <a:hlinkClick r:id="rId2"/>
              </a:rPr>
              <a:t>.</a:t>
            </a:r>
            <a:r>
              <a:rPr lang="en-US" sz="1400" b="1" dirty="0" err="1" smtClean="0">
                <a:hlinkClick r:id="rId2"/>
              </a:rPr>
              <a:t>gr</a:t>
            </a:r>
            <a:r>
              <a:rPr lang="el-GR" sz="1400" b="1" dirty="0" smtClean="0"/>
              <a:t>,</a:t>
            </a:r>
            <a:endParaRPr lang="en-US" sz="1400" b="1" dirty="0" smtClean="0"/>
          </a:p>
          <a:p>
            <a:pPr marL="447675" indent="-447675" algn="just">
              <a:lnSpc>
                <a:spcPts val="2065"/>
              </a:lnSpc>
              <a:spcBef>
                <a:spcPts val="0"/>
              </a:spcBef>
              <a:buClr>
                <a:srgbClr val="000000"/>
              </a:buClr>
              <a:buSzPts val="1200"/>
              <a:buNone/>
            </a:pPr>
            <a:endParaRPr lang="en-US" sz="1400" b="1" dirty="0" smtClean="0">
              <a:ea typeface="Arial Unicode MS"/>
              <a:cs typeface="Times New Roman" pitchFamily="18" charset="0"/>
            </a:endParaRPr>
          </a:p>
          <a:p>
            <a:pPr marL="447675" indent="-447675" algn="just">
              <a:lnSpc>
                <a:spcPts val="2065"/>
              </a:lnSpc>
              <a:spcBef>
                <a:spcPts val="0"/>
              </a:spcBef>
              <a:buClr>
                <a:srgbClr val="000000"/>
              </a:buClr>
              <a:buSzPts val="1200"/>
              <a:buNone/>
            </a:pPr>
            <a:r>
              <a:rPr lang="el-GR" sz="1400" dirty="0" smtClean="0">
                <a:ea typeface="Arial Unicode MS"/>
                <a:cs typeface="Times New Roman" pitchFamily="18" charset="0"/>
              </a:rPr>
              <a:t>Κ. </a:t>
            </a:r>
            <a:r>
              <a:rPr lang="el-GR" sz="1400" dirty="0" err="1" smtClean="0">
                <a:ea typeface="Arial Unicode MS"/>
                <a:cs typeface="Times New Roman" pitchFamily="18" charset="0"/>
              </a:rPr>
              <a:t>Καραμάνης</a:t>
            </a:r>
            <a:r>
              <a:rPr lang="el-GR" sz="1400" dirty="0" smtClean="0">
                <a:ea typeface="Arial Unicode MS"/>
                <a:cs typeface="Times New Roman" pitchFamily="18" charset="0"/>
              </a:rPr>
              <a:t> και </a:t>
            </a:r>
            <a:r>
              <a:rPr lang="el-GR" sz="1400" dirty="0" err="1" smtClean="0">
                <a:ea typeface="Arial Unicode MS"/>
                <a:cs typeface="Times New Roman" pitchFamily="18" charset="0"/>
              </a:rPr>
              <a:t>Π.Βρουστούρης</a:t>
            </a:r>
            <a:r>
              <a:rPr lang="el-GR" sz="1400" dirty="0" smtClean="0">
                <a:ea typeface="Arial Unicode MS"/>
                <a:cs typeface="Times New Roman" pitchFamily="18" charset="0"/>
              </a:rPr>
              <a:t> (2015), « Λογιστική Οργάνωση στα Πλαίσια των Ε.Λ.Π. – Πρακτικό βοήθημα για τον Λογιστή », Εκδόσεις ΜΕΝΙΠΠΟΣ Ε.Π.Ε.</a:t>
            </a:r>
            <a:endParaRPr lang="el-GR" sz="1400" dirty="0">
              <a:ea typeface="Arial Unicode MS"/>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15</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Χύτης Ε. (2015) Μηχανογραφημένη Λογιστική Ι.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Μηχανογραφημένη Λογιστική Ι</a:t>
            </a:r>
          </a:p>
          <a:p>
            <a:pPr algn="l"/>
            <a:r>
              <a:rPr lang="el-GR" sz="2800" b="1" dirty="0" smtClean="0"/>
              <a:t>Ενότητα 9: Χρόνος Έκδοσης Τιμολογίου Άρθρο 11</a:t>
            </a:r>
          </a:p>
          <a:p>
            <a:pPr algn="l"/>
            <a:r>
              <a:rPr lang="el-GR" sz="2800" b="1" dirty="0" smtClean="0"/>
              <a:t>Μέρος Β΄</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Συνέχεια με παραδείγματα και περιπτώσεις σχετικά με την έννοια του χρόνου έκδοσης ενός τιμολογίου πώλησης.</a:t>
            </a:r>
          </a:p>
          <a:p>
            <a:pPr marL="0" algn="just">
              <a:buNone/>
            </a:pPr>
            <a:endParaRPr lang="el-GR" dirty="0" smtClean="0"/>
          </a:p>
          <a:p>
            <a:pPr marL="0" algn="just">
              <a:buNone/>
            </a:pPr>
            <a:endParaRPr lang="el-GR" dirty="0" smtClean="0"/>
          </a:p>
          <a:p>
            <a:pPr marL="0" algn="just">
              <a:buNone/>
            </a:pPr>
            <a:endParaRPr lang="el-GR" dirty="0" smtClean="0"/>
          </a:p>
          <a:p>
            <a:pPr marL="0" algn="just">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92500" lnSpcReduction="20000"/>
          </a:bodyPr>
          <a:lstStyle/>
          <a:p>
            <a:pPr marL="0">
              <a:buNone/>
            </a:pPr>
            <a:r>
              <a:rPr lang="el-GR" dirty="0" smtClean="0"/>
              <a:t>11.2.10 Για το πιστωτικό τιμολόγιο, δεν ορίζεται ρητά από τις παρούσες διατάξεις χρόνος έκδοσης αυτού. Ωστόσο, ισχύουν κατ’ αναλογία τα αναφερόμενα στο χρόνο έκδοσης του τιμολογίου και ειδικότερα:</a:t>
            </a:r>
            <a:endParaRPr lang="en-US" dirty="0" smtClean="0"/>
          </a:p>
          <a:p>
            <a:pPr marL="0">
              <a:buNone/>
            </a:pPr>
            <a:r>
              <a:rPr lang="el-GR" dirty="0" smtClean="0"/>
              <a:t>α) επί παροχής εκπτώσεων εκ των υστέρων, για πωλήσεις αγαθών ή παροχή υπηρεσιών, το (πιστωτικό) τιμολόγιο εκδίδεται κατά το χρόνο που γεννάται η υποχρέωση χορήγησης της έκπτωσης,</a:t>
            </a:r>
            <a:endParaRPr lang="en-US" dirty="0" smtClean="0"/>
          </a:p>
          <a:p>
            <a:pPr marL="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a:bodyPr>
          <a:lstStyle/>
          <a:p>
            <a:pPr algn="just">
              <a:buNone/>
            </a:pPr>
            <a:r>
              <a:rPr lang="el-GR" sz="2600" dirty="0" smtClean="0"/>
              <a:t>β) στις επιστροφές πωληθέντων αγαθών, το τιμολόγιο εκδίδεται μέχρι την 15η ημέρα του επόμενου μήνα, από το χρόνο παραλαβής των επιστρεφομένων αγαθών,</a:t>
            </a:r>
            <a:endParaRPr lang="en-US" sz="2600" dirty="0" smtClean="0"/>
          </a:p>
          <a:p>
            <a:pPr algn="just">
              <a:buNone/>
            </a:pPr>
            <a:r>
              <a:rPr lang="el-GR" sz="2600" dirty="0" smtClean="0"/>
              <a:t>γ) για άλλες διαφορές, που έχουν σχέση και επηρεάζουν την αξία ή το περιεχόμενο γενικά του αρχικού τιμολογίου, το πιστωτικό τιμολόγιο εκδίδεται με τη διαπίστωση των διαφορών (θέμα πραγματικό).</a:t>
            </a:r>
            <a:endParaRPr lang="en-US" sz="2600" dirty="0" smtClean="0"/>
          </a:p>
          <a:p>
            <a:pPr algn="just">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fontScale="70000" lnSpcReduction="20000"/>
          </a:bodyPr>
          <a:lstStyle/>
          <a:p>
            <a:pPr marL="0" algn="just">
              <a:buNone/>
            </a:pPr>
            <a:r>
              <a:rPr lang="el-GR" dirty="0" smtClean="0"/>
              <a:t>11.2.11 Για υπηρεσίες που παρέχουν ασφαλιστικοί πράκτορες, μεσίτες ασφαλειών και ασφαλιστικοί σύμβουλοι προς ασφαλιστικές επιχειρήσεις, ασφαλιστικούς πράκτορες και μεσίτες ασφαλίσεων, καθώς και για υπηρεσίες που παρέχουν πρακτορεία ΠΡΟΠΟ, ΛΟΤΤΟ, Ιπποδρομιακού στοιχήματος και συναφών παιγνίων προς τις επιχειρήσεις που οργανώνουν τα παίγνια αυτά, το σχετικό τιμολόγιο (εκκαθάριση αμοιβών), καθόσον αφορά συνεχιζόμενη παροχή υπηρεσιών η οποία μάλιστα απαλλάσσεται από Φ.Π.Α., δύναται να εκδίδεται μέχρι το τέλος της ετήσιας περιόδου (φορολογικό έτος) των συμβαλλομένων. Διευκρινίζεται ότι, μέσω της διαδικασίας της </a:t>
            </a:r>
            <a:r>
              <a:rPr lang="el-GR" dirty="0" err="1" smtClean="0"/>
              <a:t>αυτοτιμολόγησης</a:t>
            </a:r>
            <a:r>
              <a:rPr lang="el-GR" dirty="0" smtClean="0"/>
              <a:t> της παραγράφου 5 του άρθρου 8, το τιμολόγιο αυτό (εκκαθάριση αμοιβών) δύναται να εκδίδεται και από τον λήπτη της υπηρεσίας.</a:t>
            </a:r>
            <a:endParaRPr lang="en-US" dirty="0" smtClean="0"/>
          </a:p>
          <a:p>
            <a:pPr marL="0" algn="just">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Χρόνος Έκδοσης Τιμολογίου Άρθρο 11 </a:t>
            </a:r>
            <a:endParaRPr lang="en-US" sz="3600" dirty="0"/>
          </a:p>
        </p:txBody>
      </p:sp>
      <p:sp>
        <p:nvSpPr>
          <p:cNvPr id="3" name="2 - Θέση περιεχομένου"/>
          <p:cNvSpPr>
            <a:spLocks noGrp="1"/>
          </p:cNvSpPr>
          <p:nvPr>
            <p:ph idx="1"/>
          </p:nvPr>
        </p:nvSpPr>
        <p:spPr/>
        <p:txBody>
          <a:bodyPr>
            <a:normAutofit/>
          </a:bodyPr>
          <a:lstStyle/>
          <a:p>
            <a:pPr marL="0">
              <a:buNone/>
            </a:pPr>
            <a:r>
              <a:rPr lang="el-GR" sz="2600" dirty="0" smtClean="0"/>
              <a:t>11.2.12 Στις περιπτώσεις που υποκείμενη στο νόμο οντότητα αναθέτει σε άλλη υποκείμενη στο νόμο οντότητα την αγορά αγαθών από μη υποκείμενο στο νόμο (π.χ. αγρότης του ειδικού καθεστώτος Φ.Π.Α), είναι δυνατόν το τιμολόγιο να εκδοθεί από το πραγματοποιούντα την αγορά, με ανάθεση τιμολόγησης.</a:t>
            </a:r>
            <a:endParaRPr lang="en-US" sz="2600" dirty="0" smtClean="0"/>
          </a:p>
          <a:p>
            <a:pPr marL="0">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1336</TotalTime>
  <Words>1170</Words>
  <Application>Microsoft Office PowerPoint</Application>
  <PresentationFormat>Προβολή στην οθόνη (16:10)</PresentationFormat>
  <Paragraphs>104</Paragraphs>
  <Slides>20</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Μηχανογραφημένη Λογιστική Ι</vt:lpstr>
      <vt:lpstr>Διαφάνεια 2</vt:lpstr>
      <vt:lpstr>Άδειες Χρήσης</vt:lpstr>
      <vt:lpstr>Χρηματοδότηση</vt:lpstr>
      <vt:lpstr>Σκοποί  ενότητας</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Χρόνος Έκδοσης Τιμολογίου Άρθρο 11 </vt:lpstr>
      <vt:lpstr>Βιβλιογραφία</vt:lpstr>
      <vt:lpstr>Βιβλιογραφία</vt:lpstr>
      <vt:lpstr>Σημείωμα Αναφοράς</vt:lpstr>
      <vt:lpstr>Σημείωμα Αδειοδότησης</vt:lpstr>
      <vt:lpstr>Διαφάνεια 17</vt:lpstr>
      <vt:lpstr>Διαφάνεια 18</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204</cp:revision>
  <dcterms:created xsi:type="dcterms:W3CDTF">2012-09-06T09:03:05Z</dcterms:created>
  <dcterms:modified xsi:type="dcterms:W3CDTF">2016-03-06T11:10:29Z</dcterms:modified>
</cp:coreProperties>
</file>