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commentAuthors.xml" ContentType="application/vnd.openxmlformats-officedocument.presentationml.commentAuthors+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Default Extension="jpeg" ContentType="image/jpe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2"/>
  </p:notesMasterIdLst>
  <p:handoutMasterIdLst>
    <p:handoutMasterId r:id="rId23"/>
  </p:handoutMasterIdLst>
  <p:sldIdLst>
    <p:sldId id="324" r:id="rId2"/>
    <p:sldId id="289" r:id="rId3"/>
    <p:sldId id="257" r:id="rId4"/>
    <p:sldId id="259" r:id="rId5"/>
    <p:sldId id="261" r:id="rId6"/>
    <p:sldId id="317" r:id="rId7"/>
    <p:sldId id="318" r:id="rId8"/>
    <p:sldId id="319" r:id="rId9"/>
    <p:sldId id="320" r:id="rId10"/>
    <p:sldId id="321" r:id="rId11"/>
    <p:sldId id="322" r:id="rId12"/>
    <p:sldId id="323" r:id="rId13"/>
    <p:sldId id="325" r:id="rId14"/>
    <p:sldId id="326" r:id="rId15"/>
    <p:sldId id="291" r:id="rId16"/>
    <p:sldId id="292" r:id="rId17"/>
    <p:sldId id="293" r:id="rId18"/>
    <p:sldId id="294" r:id="rId19"/>
    <p:sldId id="295" r:id="rId20"/>
    <p:sldId id="280" r:id="rId21"/>
  </p:sldIdLst>
  <p:sldSz cx="9144000" cy="5715000" type="screen16x10"/>
  <p:notesSz cx="6858000" cy="9144000"/>
  <p:custDataLst>
    <p:tags r:id="rId24"/>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377" autoAdjust="0"/>
    <p:restoredTop sz="99309" autoAdjust="0"/>
  </p:normalViewPr>
  <p:slideViewPr>
    <p:cSldViewPr>
      <p:cViewPr>
        <p:scale>
          <a:sx n="106" d="100"/>
          <a:sy n="106" d="100"/>
        </p:scale>
        <p:origin x="-210" y="-72"/>
      </p:cViewPr>
      <p:guideLst>
        <p:guide orient="horz" pos="1800"/>
        <p:guide pos="2880"/>
      </p:guideLst>
    </p:cSldViewPr>
  </p:slideViewPr>
  <p:outlineViewPr>
    <p:cViewPr>
      <p:scale>
        <a:sx n="33" d="100"/>
        <a:sy n="33" d="100"/>
      </p:scale>
      <p:origin x="0" y="0"/>
    </p:cViewPr>
  </p:outlineViewPr>
  <p:notesTextViewPr>
    <p:cViewPr>
      <p:scale>
        <a:sx n="1" d="1"/>
        <a:sy n="1" d="1"/>
      </p:scale>
      <p:origin x="0" y="0"/>
    </p:cViewPr>
  </p:notesTextViewPr>
  <p:notesViewPr>
    <p:cSldViewPr showGuides="1">
      <p:cViewPr varScale="1">
        <p:scale>
          <a:sx n="85" d="100"/>
          <a:sy n="85" d="100"/>
        </p:scale>
        <p:origin x="-3150" y="-90"/>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gs" Target="tags/tag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handoutMaster" Target="handoutMasters/handoutMaster1.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Θέση ημερομηνίας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F76FD7C3-D6B9-42BB-A7A4-7D449DB9A6E2}" type="datetimeFigureOut">
              <a:rPr lang="en-GB" smtClean="0"/>
              <a:pPr/>
              <a:t>06/03/2016</a:t>
            </a:fld>
            <a:endParaRPr lang="en-GB"/>
          </a:p>
        </p:txBody>
      </p:sp>
      <p:sp>
        <p:nvSpPr>
          <p:cNvPr id="4" name="Θέση υποσέλιδου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5" name="Θέση αριθμού διαφάνειας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FF6BA1F4-DDF4-4058-8933-5F04CCBA71D1}" type="slidenum">
              <a:rPr lang="en-GB" smtClean="0"/>
              <a:pPr/>
              <a:t>‹#›</a:t>
            </a:fld>
            <a:endParaRPr lang="en-GB"/>
          </a:p>
        </p:txBody>
      </p:sp>
    </p:spTree>
    <p:extLst>
      <p:ext uri="{BB962C8B-B14F-4D97-AF65-F5344CB8AC3E}">
        <p14:creationId xmlns:p14="http://schemas.microsoft.com/office/powerpoint/2010/main" xmlns="" val="317536289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pPr/>
              <a:t>6/3/2016</a:t>
            </a:fld>
            <a:endParaRPr lang="el-GR"/>
          </a:p>
        </p:txBody>
      </p:sp>
      <p:sp>
        <p:nvSpPr>
          <p:cNvPr id="4" name="Θέση εικόνας διαφάνειας 3"/>
          <p:cNvSpPr>
            <a:spLocks noGrp="1" noRot="1" noChangeAspect="1"/>
          </p:cNvSpPr>
          <p:nvPr>
            <p:ph type="sldImg" idx="2"/>
          </p:nvPr>
        </p:nvSpPr>
        <p:spPr>
          <a:xfrm>
            <a:off x="685800" y="685800"/>
            <a:ext cx="54864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pPr/>
              <a:t>‹#›</a:t>
            </a:fld>
            <a:endParaRPr lang="el-GR"/>
          </a:p>
        </p:txBody>
      </p:sp>
    </p:spTree>
    <p:extLst>
      <p:ext uri="{BB962C8B-B14F-4D97-AF65-F5344CB8AC3E}">
        <p14:creationId xmlns:p14="http://schemas.microsoft.com/office/powerpoint/2010/main" xmlns=""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a:t>
            </a:fld>
            <a:endParaRPr lang="el-GR"/>
          </a:p>
        </p:txBody>
      </p:sp>
    </p:spTree>
    <p:extLst>
      <p:ext uri="{BB962C8B-B14F-4D97-AF65-F5344CB8AC3E}">
        <p14:creationId xmlns:p14="http://schemas.microsoft.com/office/powerpoint/2010/main" xmlns=""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18</a:t>
            </a:fld>
            <a:endParaRPr lang="el-GR"/>
          </a:p>
        </p:txBody>
      </p:sp>
    </p:spTree>
    <p:extLst>
      <p:ext uri="{BB962C8B-B14F-4D97-AF65-F5344CB8AC3E}">
        <p14:creationId xmlns:p14="http://schemas.microsoft.com/office/powerpoint/2010/main" xmlns="" val="364998024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19</a:t>
            </a:fld>
            <a:endParaRPr lang="el-GR"/>
          </a:p>
        </p:txBody>
      </p:sp>
    </p:spTree>
    <p:extLst>
      <p:ext uri="{BB962C8B-B14F-4D97-AF65-F5344CB8AC3E}">
        <p14:creationId xmlns:p14="http://schemas.microsoft.com/office/powerpoint/2010/main" xmlns="" val="364998024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20</a:t>
            </a:fld>
            <a:endParaRPr lang="el-GR"/>
          </a:p>
        </p:txBody>
      </p:sp>
    </p:spTree>
    <p:extLst>
      <p:ext uri="{BB962C8B-B14F-4D97-AF65-F5344CB8AC3E}">
        <p14:creationId xmlns:p14="http://schemas.microsoft.com/office/powerpoint/2010/main" xmlns="" val="3017940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a:t>
            </a:fld>
            <a:endParaRPr lang="el-GR"/>
          </a:p>
        </p:txBody>
      </p:sp>
    </p:spTree>
    <p:extLst>
      <p:ext uri="{BB962C8B-B14F-4D97-AF65-F5344CB8AC3E}">
        <p14:creationId xmlns:p14="http://schemas.microsoft.com/office/powerpoint/2010/main" xmlns="" val="39928127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3</a:t>
            </a:fld>
            <a:endParaRPr lang="el-GR" dirty="0"/>
          </a:p>
        </p:txBody>
      </p:sp>
    </p:spTree>
    <p:extLst>
      <p:ext uri="{BB962C8B-B14F-4D97-AF65-F5344CB8AC3E}">
        <p14:creationId xmlns:p14="http://schemas.microsoft.com/office/powerpoint/2010/main" xmlns="" val="31421763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4</a:t>
            </a:fld>
            <a:endParaRPr lang="el-GR" dirty="0"/>
          </a:p>
        </p:txBody>
      </p:sp>
    </p:spTree>
    <p:extLst>
      <p:ext uri="{BB962C8B-B14F-4D97-AF65-F5344CB8AC3E}">
        <p14:creationId xmlns:p14="http://schemas.microsoft.com/office/powerpoint/2010/main" xmlns="" val="25330233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5</a:t>
            </a:fld>
            <a:endParaRPr lang="el-GR" dirty="0"/>
          </a:p>
        </p:txBody>
      </p:sp>
    </p:spTree>
    <p:extLst>
      <p:ext uri="{BB962C8B-B14F-4D97-AF65-F5344CB8AC3E}">
        <p14:creationId xmlns:p14="http://schemas.microsoft.com/office/powerpoint/2010/main" xmlns="" val="41568307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13</a:t>
            </a:fld>
            <a:endParaRPr lang="el-GR"/>
          </a:p>
        </p:txBody>
      </p:sp>
    </p:spTree>
    <p:extLst>
      <p:ext uri="{BB962C8B-B14F-4D97-AF65-F5344CB8AC3E}">
        <p14:creationId xmlns:p14="http://schemas.microsoft.com/office/powerpoint/2010/main" xmlns="" val="364998024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15</a:t>
            </a:fld>
            <a:endParaRPr lang="el-GR"/>
          </a:p>
        </p:txBody>
      </p:sp>
    </p:spTree>
    <p:extLst>
      <p:ext uri="{BB962C8B-B14F-4D97-AF65-F5344CB8AC3E}">
        <p14:creationId xmlns:p14="http://schemas.microsoft.com/office/powerpoint/2010/main" xmlns="" val="364998024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16</a:t>
            </a:fld>
            <a:endParaRPr lang="el-GR"/>
          </a:p>
        </p:txBody>
      </p:sp>
    </p:spTree>
    <p:extLst>
      <p:ext uri="{BB962C8B-B14F-4D97-AF65-F5344CB8AC3E}">
        <p14:creationId xmlns:p14="http://schemas.microsoft.com/office/powerpoint/2010/main" xmlns="" val="364998024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17</a:t>
            </a:fld>
            <a:endParaRPr lang="el-GR"/>
          </a:p>
        </p:txBody>
      </p:sp>
    </p:spTree>
    <p:extLst>
      <p:ext uri="{BB962C8B-B14F-4D97-AF65-F5344CB8AC3E}">
        <p14:creationId xmlns:p14="http://schemas.microsoft.com/office/powerpoint/2010/main" xmlns="" val="36499802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1775355"/>
            <a:ext cx="7772400" cy="1225021"/>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683568" y="3238500"/>
            <a:ext cx="7776864" cy="14605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extLst>
      <p:ext uri="{BB962C8B-B14F-4D97-AF65-F5344CB8AC3E}">
        <p14:creationId xmlns:p14="http://schemas.microsoft.com/office/powerpoint/2010/main" xmlns=""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xmlns=""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28865"/>
            <a:ext cx="2057400" cy="4876271"/>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28865"/>
            <a:ext cx="6019800" cy="4876271"/>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xmlns="" val="4238612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dirty="0"/>
          </a:p>
        </p:txBody>
      </p:sp>
      <p:sp>
        <p:nvSpPr>
          <p:cNvPr id="5" name="Ορθογώνιο 4"/>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7" name="TextBox 6"/>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8" name="Εικόνα 7"/>
          <p:cNvPicPr>
            <a:picLocks noChangeAspect="1"/>
          </p:cNvPicPr>
          <p:nvPr userDrawn="1"/>
        </p:nvPicPr>
        <p:blipFill>
          <a:blip r:embed="rId2" cstate="print"/>
          <a:stretch>
            <a:fillRect/>
          </a:stretch>
        </p:blipFill>
        <p:spPr>
          <a:xfrm>
            <a:off x="38062" y="-14"/>
            <a:ext cx="213458" cy="324000"/>
          </a:xfrm>
          <a:prstGeom prst="rect">
            <a:avLst/>
          </a:prstGeom>
        </p:spPr>
      </p:pic>
      <p:pic>
        <p:nvPicPr>
          <p:cNvPr id="9" name="Εικόνα 8"/>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3672417"/>
            <a:ext cx="7772400" cy="1135063"/>
          </a:xfrm>
        </p:spPr>
        <p:txBody>
          <a:bodyPr anchor="t"/>
          <a:lstStyle>
            <a:lvl1pPr algn="l">
              <a:defRPr sz="4000" b="1" cap="none" baseline="0"/>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422261"/>
            <a:ext cx="7772400" cy="1250156"/>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pic>
        <p:nvPicPr>
          <p:cNvPr id="8" name="Εικόνα 7"/>
          <p:cNvPicPr>
            <a:picLocks noChangeAspect="1"/>
          </p:cNvPicPr>
          <p:nvPr userDrawn="1"/>
        </p:nvPicPr>
        <p:blipFill>
          <a:blip r:embed="rId2" cstate="print"/>
          <a:stretch>
            <a:fillRect/>
          </a:stretch>
        </p:blipFill>
        <p:spPr>
          <a:xfrm>
            <a:off x="3464680" y="913284"/>
            <a:ext cx="2214640" cy="1031492"/>
          </a:xfrm>
          <a:prstGeom prst="rect">
            <a:avLst/>
          </a:prstGeom>
        </p:spPr>
      </p:pic>
    </p:spTree>
    <p:extLst>
      <p:ext uri="{BB962C8B-B14F-4D97-AF65-F5344CB8AC3E}">
        <p14:creationId xmlns:p14="http://schemas.microsoft.com/office/powerpoint/2010/main" xmlns=""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333500"/>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333500"/>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11" name="Ορθογώνιο 10"/>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2" name="TextBox 11"/>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3" name="Εικόνα 12"/>
          <p:cNvPicPr>
            <a:picLocks noChangeAspect="1"/>
          </p:cNvPicPr>
          <p:nvPr userDrawn="1"/>
        </p:nvPicPr>
        <p:blipFill>
          <a:blip r:embed="rId2" cstate="print"/>
          <a:stretch>
            <a:fillRect/>
          </a:stretch>
        </p:blipFill>
        <p:spPr>
          <a:xfrm>
            <a:off x="38062" y="-14"/>
            <a:ext cx="213458" cy="324000"/>
          </a:xfrm>
          <a:prstGeom prst="rect">
            <a:avLst/>
          </a:prstGeom>
        </p:spPr>
      </p:pic>
      <p:pic>
        <p:nvPicPr>
          <p:cNvPr id="14" name="Εικόνα 13"/>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311878"/>
            <a:ext cx="4040188"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1845013"/>
            <a:ext cx="4040188" cy="323273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6" y="1311878"/>
            <a:ext cx="4041775"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6" y="1845013"/>
            <a:ext cx="4041775" cy="323273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pPr/>
              <a:t>‹#›</a:t>
            </a:fld>
            <a:endParaRPr lang="el-GR"/>
          </a:p>
        </p:txBody>
      </p:sp>
      <p:sp>
        <p:nvSpPr>
          <p:cNvPr id="13" name="Ορθογώνιο 12"/>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4" name="TextBox 13"/>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5" name="Εικόνα 14"/>
          <p:cNvPicPr>
            <a:picLocks noChangeAspect="1"/>
          </p:cNvPicPr>
          <p:nvPr userDrawn="1"/>
        </p:nvPicPr>
        <p:blipFill>
          <a:blip r:embed="rId2" cstate="print"/>
          <a:stretch>
            <a:fillRect/>
          </a:stretch>
        </p:blipFill>
        <p:spPr>
          <a:xfrm>
            <a:off x="38062" y="-14"/>
            <a:ext cx="213458" cy="324000"/>
          </a:xfrm>
          <a:prstGeom prst="rect">
            <a:avLst/>
          </a:prstGeom>
        </p:spPr>
      </p:pic>
      <p:pic>
        <p:nvPicPr>
          <p:cNvPr id="16" name="Εικόνα 15"/>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pPr/>
              <a:t>‹#›</a:t>
            </a:fld>
            <a:endParaRPr lang="el-GR"/>
          </a:p>
        </p:txBody>
      </p:sp>
      <p:sp>
        <p:nvSpPr>
          <p:cNvPr id="9" name="Ορθογώνιο 8"/>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0" name="TextBox 9"/>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1" name="Εικόνα 10"/>
          <p:cNvPicPr>
            <a:picLocks noChangeAspect="1"/>
          </p:cNvPicPr>
          <p:nvPr userDrawn="1"/>
        </p:nvPicPr>
        <p:blipFill>
          <a:blip r:embed="rId2" cstate="print"/>
          <a:stretch>
            <a:fillRect/>
          </a:stretch>
        </p:blipFill>
        <p:spPr>
          <a:xfrm>
            <a:off x="38062" y="-14"/>
            <a:ext cx="213458" cy="324000"/>
          </a:xfrm>
          <a:prstGeom prst="rect">
            <a:avLst/>
          </a:prstGeom>
        </p:spPr>
      </p:pic>
      <p:pic>
        <p:nvPicPr>
          <p:cNvPr id="12" name="Εικόνα 11"/>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pPr/>
              <a:t>‹#›</a:t>
            </a:fld>
            <a:endParaRPr lang="el-GR"/>
          </a:p>
        </p:txBody>
      </p:sp>
      <p:sp>
        <p:nvSpPr>
          <p:cNvPr id="8" name="Ορθογώνιο 7"/>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9" name="TextBox 8"/>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0" name="Εικόνα 9"/>
          <p:cNvPicPr>
            <a:picLocks noChangeAspect="1"/>
          </p:cNvPicPr>
          <p:nvPr userDrawn="1"/>
        </p:nvPicPr>
        <p:blipFill>
          <a:blip r:embed="rId2" cstate="print"/>
          <a:stretch>
            <a:fillRect/>
          </a:stretch>
        </p:blipFill>
        <p:spPr>
          <a:xfrm>
            <a:off x="38062" y="-14"/>
            <a:ext cx="213458" cy="324000"/>
          </a:xfrm>
          <a:prstGeom prst="rect">
            <a:avLst/>
          </a:prstGeom>
        </p:spPr>
      </p:pic>
      <p:pic>
        <p:nvPicPr>
          <p:cNvPr id="11" name="Εικόνα 10"/>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297327"/>
            <a:ext cx="5111750" cy="384042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1" y="1297327"/>
            <a:ext cx="3008313" cy="3840427"/>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6" name="Τίτλος 1"/>
          <p:cNvSpPr>
            <a:spLocks noGrp="1"/>
          </p:cNvSpPr>
          <p:nvPr>
            <p:ph type="title"/>
          </p:nvPr>
        </p:nvSpPr>
        <p:spPr>
          <a:xfrm>
            <a:off x="457200" y="228000"/>
            <a:ext cx="8229600" cy="9540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
        <p:nvSpPr>
          <p:cNvPr id="12" name="Ορθογώνιο 11"/>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3" name="TextBox 12"/>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4" name="Εικόνα 13"/>
          <p:cNvPicPr>
            <a:picLocks noChangeAspect="1"/>
          </p:cNvPicPr>
          <p:nvPr userDrawn="1"/>
        </p:nvPicPr>
        <p:blipFill>
          <a:blip r:embed="rId2" cstate="print"/>
          <a:stretch>
            <a:fillRect/>
          </a:stretch>
        </p:blipFill>
        <p:spPr>
          <a:xfrm>
            <a:off x="38062" y="-14"/>
            <a:ext cx="213458" cy="324000"/>
          </a:xfrm>
          <a:prstGeom prst="rect">
            <a:avLst/>
          </a:prstGeom>
        </p:spPr>
      </p:pic>
      <p:pic>
        <p:nvPicPr>
          <p:cNvPr id="15" name="Εικόνα 14"/>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297327"/>
            <a:ext cx="5486400" cy="288032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4297660"/>
            <a:ext cx="5486400" cy="845840"/>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9" name="Τίτλος 1"/>
          <p:cNvSpPr>
            <a:spLocks noGrp="1"/>
          </p:cNvSpPr>
          <p:nvPr>
            <p:ph type="title"/>
          </p:nvPr>
        </p:nvSpPr>
        <p:spPr>
          <a:xfrm>
            <a:off x="457200" y="228000"/>
            <a:ext cx="8229600" cy="9540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
        <p:nvSpPr>
          <p:cNvPr id="12" name="Ορθογώνιο 11"/>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3" name="TextBox 12"/>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4" name="Εικόνα 13"/>
          <p:cNvPicPr>
            <a:picLocks noChangeAspect="1"/>
          </p:cNvPicPr>
          <p:nvPr userDrawn="1"/>
        </p:nvPicPr>
        <p:blipFill>
          <a:blip r:embed="rId2" cstate="print"/>
          <a:stretch>
            <a:fillRect/>
          </a:stretch>
        </p:blipFill>
        <p:spPr>
          <a:xfrm>
            <a:off x="38062" y="-14"/>
            <a:ext cx="213458" cy="324000"/>
          </a:xfrm>
          <a:prstGeom prst="rect">
            <a:avLst/>
          </a:prstGeom>
        </p:spPr>
      </p:pic>
      <p:pic>
        <p:nvPicPr>
          <p:cNvPr id="15" name="Εικόνα 14"/>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28865"/>
            <a:ext cx="8229600" cy="9525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333500"/>
            <a:ext cx="8229600" cy="3771636"/>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4"/>
          </p:nvPr>
        </p:nvSpPr>
        <p:spPr>
          <a:xfrm>
            <a:off x="6553200" y="5296959"/>
            <a:ext cx="2133600" cy="304271"/>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pPr/>
              <a:t>‹#›</a:t>
            </a:fld>
            <a:endParaRPr lang="el-GR" dirty="0"/>
          </a:p>
        </p:txBody>
      </p:sp>
      <p:sp>
        <p:nvSpPr>
          <p:cNvPr id="9" name="Θέση αριθμού διαφάνειας 3"/>
          <p:cNvSpPr txBox="1">
            <a:spLocks/>
          </p:cNvSpPr>
          <p:nvPr userDrawn="1"/>
        </p:nvSpPr>
        <p:spPr bwMode="auto">
          <a:xfrm>
            <a:off x="8729256" y="5466151"/>
            <a:ext cx="333105" cy="304271"/>
          </a:xfrm>
          <a:prstGeom prst="rect">
            <a:avLst/>
          </a:prstGeom>
          <a:noFill/>
          <a:ln>
            <a:miter lim="800000"/>
            <a:headEnd/>
            <a:tailEnd/>
          </a:ln>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6C6787FC-6543-471B-A41A-5AEEC386B628}" type="slidenum">
              <a:rPr lang="el-GR" altLang="el-GR" sz="1600" smtClean="0">
                <a:solidFill>
                  <a:schemeClr val="bg1"/>
                </a:solidFill>
              </a:rPr>
              <a:pPr algn="r"/>
              <a:t>‹#›</a:t>
            </a:fld>
            <a:endParaRPr lang="el-GR" altLang="el-GR" sz="1600" dirty="0" smtClean="0">
              <a:solidFill>
                <a:schemeClr val="bg1"/>
              </a:solidFill>
            </a:endParaRPr>
          </a:p>
        </p:txBody>
      </p:sp>
    </p:spTree>
    <p:extLst>
      <p:ext uri="{BB962C8B-B14F-4D97-AF65-F5344CB8AC3E}">
        <p14:creationId xmlns:p14="http://schemas.microsoft.com/office/powerpoint/2010/main" xmlns=""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5.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hyperlink" Target="http://www.elte.org.gr/" TargetMode="Externa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hyperlink" Target="http://oc-web.ioa.teiep.gr/OpenClass/courses/LOGO125/" TargetMode="External"/><Relationship Id="rId4" Type="http://schemas.openxmlformats.org/officeDocument/2006/relationships/image" Target="../media/image2.jpeg"/></Relationships>
</file>

<file path=ppt/slides/_rels/slide16.xml.rels><?xml version="1.0" encoding="UTF-8" standalone="yes"?>
<Relationships xmlns="http://schemas.openxmlformats.org/package/2006/relationships"><Relationship Id="rId3" Type="http://schemas.openxmlformats.org/officeDocument/2006/relationships/hyperlink" Target="http://creativecommons.org/licenses/by-nc-nd/4.0/deed.el"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1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5.jpeg"/></Relationships>
</file>

<file path=ppt/slides/_rels/slide2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5.jpe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p:txBody>
          <a:bodyPr>
            <a:noAutofit/>
          </a:bodyPr>
          <a:lstStyle/>
          <a:p>
            <a:r>
              <a:rPr lang="el-GR" sz="4000" dirty="0" smtClean="0"/>
              <a:t>Μηχανογραφημένη Λογιστική Ι</a:t>
            </a:r>
            <a:endParaRPr lang="el-GR" sz="4000" dirty="0"/>
          </a:p>
        </p:txBody>
      </p:sp>
      <p:sp>
        <p:nvSpPr>
          <p:cNvPr id="3" name="Υπότιτλος 2"/>
          <p:cNvSpPr>
            <a:spLocks noGrp="1"/>
          </p:cNvSpPr>
          <p:nvPr>
            <p:ph type="subTitle" idx="1"/>
          </p:nvPr>
        </p:nvSpPr>
        <p:spPr>
          <a:xfrm>
            <a:off x="683568" y="2897166"/>
            <a:ext cx="7776864" cy="1544509"/>
          </a:xfrm>
        </p:spPr>
        <p:txBody>
          <a:bodyPr>
            <a:noAutofit/>
          </a:bodyPr>
          <a:lstStyle/>
          <a:p>
            <a:r>
              <a:rPr lang="el-GR" b="1" dirty="0" smtClean="0"/>
              <a:t>Χρόνος Έκδοσης Τιμολογίου Άρθρο 11</a:t>
            </a:r>
            <a:r>
              <a:rPr lang="en-US" b="1" dirty="0" smtClean="0"/>
              <a:t> </a:t>
            </a:r>
            <a:r>
              <a:rPr lang="el-GR" b="1" dirty="0" smtClean="0"/>
              <a:t>Μέρος Β΄</a:t>
            </a:r>
            <a:endParaRPr lang="en-US" b="1" dirty="0" smtClean="0"/>
          </a:p>
          <a:p>
            <a:r>
              <a:rPr lang="el-GR" sz="2800" b="1" dirty="0" smtClean="0"/>
              <a:t>Χύτης Ευάγγελος</a:t>
            </a:r>
          </a:p>
        </p:txBody>
      </p:sp>
      <p:pic>
        <p:nvPicPr>
          <p:cNvPr id="4" name="7 - Εικόνα" descr="Λογότυπο για Άδειες χρήσης Creative Commons BY-NC-ND"/>
          <p:cNvPicPr>
            <a:picLocks noChangeAspect="1"/>
          </p:cNvPicPr>
          <p:nvPr/>
        </p:nvPicPr>
        <p:blipFill>
          <a:blip r:embed="rId3" cstate="print"/>
          <a:stretch>
            <a:fillRect/>
          </a:stretch>
        </p:blipFill>
        <p:spPr>
          <a:xfrm>
            <a:off x="2080878" y="4856613"/>
            <a:ext cx="1581685" cy="461161"/>
          </a:xfrm>
          <a:prstGeom prst="rect">
            <a:avLst/>
          </a:prstGeom>
        </p:spPr>
      </p:pic>
      <p:pic>
        <p:nvPicPr>
          <p:cNvPr id="5" name="Picture 3" descr="Λογότυπο Επιχειρησιακού Προγράμματος Εκπαίδευση και Δια βίου Μάθηση του Υπουργείου Παιδείας ΕΣΠΑ 2007-2013 με τη σημαία της Ευρωπαϊκής Ένωσης, το οποίο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4" cstate="print"/>
          <a:srcRect/>
          <a:stretch>
            <a:fillRect/>
          </a:stretch>
        </p:blipFill>
        <p:spPr bwMode="auto">
          <a:xfrm>
            <a:off x="3591139" y="4659746"/>
            <a:ext cx="4310289" cy="854894"/>
          </a:xfrm>
          <a:prstGeom prst="rect">
            <a:avLst/>
          </a:prstGeom>
          <a:noFill/>
        </p:spPr>
      </p:pic>
      <p:grpSp>
        <p:nvGrpSpPr>
          <p:cNvPr id="6" name="Ομάδα 9"/>
          <p:cNvGrpSpPr/>
          <p:nvPr/>
        </p:nvGrpSpPr>
        <p:grpSpPr>
          <a:xfrm>
            <a:off x="642158" y="210000"/>
            <a:ext cx="4217874" cy="1147333"/>
            <a:chOff x="642158" y="252000"/>
            <a:chExt cx="4217874" cy="1376800"/>
          </a:xfrm>
        </p:grpSpPr>
        <p:pic>
          <p:nvPicPr>
            <p:cNvPr id="8" name="Εικόνα 7"/>
            <p:cNvPicPr>
              <a:picLocks noChangeAspect="1"/>
            </p:cNvPicPr>
            <p:nvPr/>
          </p:nvPicPr>
          <p:blipFill rotWithShape="1">
            <a:blip r:embed="rId5" cstate="print"/>
            <a:srcRect t="-11106" b="11106"/>
            <a:stretch/>
          </p:blipFill>
          <p:spPr>
            <a:xfrm>
              <a:off x="642158" y="252000"/>
              <a:ext cx="905506" cy="1374430"/>
            </a:xfrm>
            <a:prstGeom prst="rect">
              <a:avLst/>
            </a:prstGeom>
          </p:spPr>
        </p:pic>
        <p:sp>
          <p:nvSpPr>
            <p:cNvPr id="9" name="TextBox 8"/>
            <p:cNvSpPr txBox="1"/>
            <p:nvPr/>
          </p:nvSpPr>
          <p:spPr>
            <a:xfrm>
              <a:off x="1619672" y="404664"/>
              <a:ext cx="3240360" cy="1224136"/>
            </a:xfrm>
            <a:prstGeom prst="rect">
              <a:avLst/>
            </a:prstGeom>
          </p:spPr>
          <p:txBody>
            <a:bodyPr vert="horz" wrap="square" lIns="91440" tIns="45720" rIns="91440" bIns="45720" rtlCol="0" anchor="ctr">
              <a:noAutofit/>
            </a:bodyPr>
            <a:lstStyle/>
            <a:p>
              <a:pPr>
                <a:lnSpc>
                  <a:spcPts val="2600"/>
                </a:lnSpc>
              </a:pPr>
              <a:r>
                <a:rPr lang="el-GR" sz="2000" dirty="0" smtClean="0"/>
                <a:t>Ελληνική Δημοκρατία</a:t>
              </a:r>
            </a:p>
            <a:p>
              <a:pPr>
                <a:lnSpc>
                  <a:spcPts val="2600"/>
                </a:lnSpc>
              </a:pPr>
              <a:r>
                <a:rPr lang="el-GR" sz="2000" dirty="0" smtClean="0"/>
                <a:t>Τεχνολογικό Εκπαιδευτικό Ίδρυμα Ηπείρου</a:t>
              </a:r>
              <a:endParaRPr lang="en-GB" sz="2000" dirty="0" smtClean="0"/>
            </a:p>
          </p:txBody>
        </p:sp>
      </p:grpSp>
    </p:spTree>
    <p:extLst>
      <p:ext uri="{BB962C8B-B14F-4D97-AF65-F5344CB8AC3E}">
        <p14:creationId xmlns:p14="http://schemas.microsoft.com/office/powerpoint/2010/main" xmlns=""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600" dirty="0" smtClean="0"/>
              <a:t>Χρόνος Έκδοσης Τιμολογίου Άρθρο 11 </a:t>
            </a:r>
            <a:endParaRPr lang="en-US" sz="3600" dirty="0"/>
          </a:p>
        </p:txBody>
      </p:sp>
      <p:sp>
        <p:nvSpPr>
          <p:cNvPr id="3" name="2 - Θέση περιεχομένου"/>
          <p:cNvSpPr>
            <a:spLocks noGrp="1"/>
          </p:cNvSpPr>
          <p:nvPr>
            <p:ph idx="1"/>
          </p:nvPr>
        </p:nvSpPr>
        <p:spPr/>
        <p:txBody>
          <a:bodyPr>
            <a:normAutofit fontScale="77500" lnSpcReduction="20000"/>
          </a:bodyPr>
          <a:lstStyle/>
          <a:p>
            <a:pPr marL="0">
              <a:buNone/>
            </a:pPr>
            <a:r>
              <a:rPr lang="el-GR" dirty="0" smtClean="0"/>
              <a:t>11.2.13 Με δεδομένες τις νομικές ρυθμίσεις περί του χρόνου έκδοσης τιμολογίων και τη σχετική πρακτική πριν την ψήφιση του Ν. 4308/2014, οι οντότητες έχουν ήδη οργανώσει τη σχετική διαδικασία για έκδοση των σχετικών παραστατικών εντός της εκάστοτε </a:t>
            </a:r>
            <a:r>
              <a:rPr lang="el-GR" dirty="0" err="1" smtClean="0"/>
              <a:t>κλειόμενης</a:t>
            </a:r>
            <a:r>
              <a:rPr lang="el-GR" dirty="0" smtClean="0"/>
              <a:t> χρήσης. Διευκρινίζεται ότι ο παρών νόμος παρέχει το δικαίωμα (χωρίς υποχρέωση) έκδοσης του τιμολογίου πώλησης μέχρι την 15 Ιανουαρίου του επόμενου έτους. Συνεπώς, οι οντότητες δύνανται, τηρώντας αυτό το νόμο, να συνεχίσουν τη διαδικασία έκδοσης τιμολογίων που ήδη εφαρμόζουν.</a:t>
            </a:r>
            <a:endParaRPr lang="en-US" dirty="0" smtClean="0"/>
          </a:p>
          <a:p>
            <a:pPr marL="0">
              <a:buNone/>
            </a:pPr>
            <a:r>
              <a:rPr lang="el-GR" dirty="0" smtClean="0"/>
              <a:t>Διευκρινίσεις επί μεταβατικού χαρακτήρα θεμάτων</a:t>
            </a:r>
            <a:endParaRPr lang="en-US" dirty="0" smtClean="0"/>
          </a:p>
          <a:p>
            <a:pPr marL="0">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10</a:t>
            </a:fld>
            <a:endParaRPr lang="el-G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600" dirty="0" smtClean="0"/>
              <a:t>Χρόνος Έκδοσης Τιμολογίου Άρθρο 11 </a:t>
            </a:r>
            <a:endParaRPr lang="en-US" sz="3600" dirty="0"/>
          </a:p>
        </p:txBody>
      </p:sp>
      <p:sp>
        <p:nvSpPr>
          <p:cNvPr id="3" name="2 - Θέση περιεχομένου"/>
          <p:cNvSpPr>
            <a:spLocks noGrp="1"/>
          </p:cNvSpPr>
          <p:nvPr>
            <p:ph idx="1"/>
          </p:nvPr>
        </p:nvSpPr>
        <p:spPr/>
        <p:txBody>
          <a:bodyPr>
            <a:normAutofit fontScale="70000" lnSpcReduction="20000"/>
          </a:bodyPr>
          <a:lstStyle/>
          <a:p>
            <a:pPr marL="0" algn="just">
              <a:buNone/>
            </a:pPr>
            <a:r>
              <a:rPr lang="el-GR" dirty="0" smtClean="0"/>
              <a:t>11.2.14 Για υπηρεσίες προς το Δημόσιο ή Ν.Π.Δ.Δ., που έχουν παρασχεθεί από πρόσωπα των οποίων το εισόδημα χαρακτηριζόταν βάσει των διατάξεων της παραγράφου 1 του άρθρου 48 του Ν. 2238/1994 ως εισόδημα από ελευθέριο επάγγελμα, και όταν οι απαιτήσεις είσπραξης των σχετικών αμοιβών ανάγονται σε χρόνο μέχρι την 31.12.2014 και οι σχετικές αμοιβές δεν έχουν εισπραχθεί, τα σχετικά τιμολόγια εκδίδονται με την είσπραξη αυτών (και μετά την 1.1.2015). Για παράδειγμα, ιατρός παρέχει υπηρεσίες σε ασφαλισμένους του Δημοσίου κατά τη διάρκεια του 2014 και εισπράττει την αμοιβή του το Μάρτιο του επόμενου έτους, μετά την εκκαθάρισή της από την αρμόδια Υπηρεσία ελέγχου δαπανών του Δημοσίου, οπότε και θα εκδώσει το σχετικό τιμολόγιο, δεδομένου ότι το τιμολόγιο προς το Δημόσιο εκδιδόταν με την είσπραξη.</a:t>
            </a:r>
            <a:endParaRPr lang="en-US" dirty="0" smtClean="0"/>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11</a:t>
            </a:fld>
            <a:endParaRPr lang="el-GR"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600" dirty="0" smtClean="0"/>
              <a:t>Χρόνος Έκδοσης Τιμολογίου Άρθρο 11 </a:t>
            </a:r>
            <a:endParaRPr lang="en-US" sz="3600" dirty="0"/>
          </a:p>
        </p:txBody>
      </p:sp>
      <p:sp>
        <p:nvSpPr>
          <p:cNvPr id="3" name="2 - Θέση περιεχομένου"/>
          <p:cNvSpPr>
            <a:spLocks noGrp="1"/>
          </p:cNvSpPr>
          <p:nvPr>
            <p:ph idx="1"/>
          </p:nvPr>
        </p:nvSpPr>
        <p:spPr/>
        <p:txBody>
          <a:bodyPr>
            <a:noAutofit/>
          </a:bodyPr>
          <a:lstStyle/>
          <a:p>
            <a:pPr marL="0" algn="just">
              <a:buNone/>
            </a:pPr>
            <a:r>
              <a:rPr lang="el-GR" sz="2600" dirty="0" smtClean="0"/>
              <a:t>11.2.15 Στην περίπτωση που η παροχή της υπηρεσίας ξεκίνησε πριν την 1.1.2015 και συνεχίζεται και μετά την ημερομηνία αυτή, για την αμοιβή που αντιστοιχεί στη παρασχεθείσα υπηρεσία μέχρι 31.12.2014, το τιμολόγιο θα εκδοθεί μέχρι την 31.12.2014, σύμφωνα με τις ισχύουσες μέχρι την ημερομηνία αυτή (31.12.2014) διατάξεις. Για την αμοιβή που αντιστοιχεί στην υπηρεσία που παρασχέθηκε από 1.1.2015 και μετά, το τιμολόγιο θα εκδοθεί στο χρόνο που ορίζεται με τις διατάξεις της περίπτωσης (β) της παραγράφου 2 του άρθρου 11 του παρόντος νόμου.</a:t>
            </a:r>
            <a:endParaRPr lang="en-US" sz="2600" dirty="0" smtClean="0"/>
          </a:p>
          <a:p>
            <a:pPr marL="0" algn="just">
              <a:buNone/>
            </a:pPr>
            <a:endParaRPr lang="en-US" sz="2600"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12</a:t>
            </a:fld>
            <a:endParaRPr lang="el-GR"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Βιβλιογραφία</a:t>
            </a:r>
            <a:endParaRPr lang="el-GR" dirty="0"/>
          </a:p>
        </p:txBody>
      </p:sp>
      <p:sp>
        <p:nvSpPr>
          <p:cNvPr id="3" name="Θέση περιεχομένου 2"/>
          <p:cNvSpPr>
            <a:spLocks noGrp="1"/>
          </p:cNvSpPr>
          <p:nvPr>
            <p:ph idx="1"/>
          </p:nvPr>
        </p:nvSpPr>
        <p:spPr>
          <a:xfrm>
            <a:off x="437785" y="1300518"/>
            <a:ext cx="8240150" cy="3852804"/>
          </a:xfrm>
        </p:spPr>
        <p:txBody>
          <a:bodyPr>
            <a:noAutofit/>
          </a:bodyPr>
          <a:lstStyle/>
          <a:p>
            <a:pPr marL="447675" indent="-447675" algn="just">
              <a:lnSpc>
                <a:spcPts val="2065"/>
              </a:lnSpc>
              <a:spcBef>
                <a:spcPts val="0"/>
              </a:spcBef>
              <a:buClr>
                <a:srgbClr val="000000"/>
              </a:buClr>
              <a:buSzPts val="1200"/>
              <a:buNone/>
            </a:pPr>
            <a:r>
              <a:rPr lang="el-GR" sz="1400" dirty="0" smtClean="0">
                <a:ea typeface="Arial Unicode MS"/>
                <a:cs typeface="Times New Roman" pitchFamily="18" charset="0"/>
              </a:rPr>
              <a:t>Στεφάνου Κωνσταντίνος (2013), Λογιστική και Εμπορική Διαχείριση με Ηλεκτρονικούς Υπολογιστές, εκδόσεις Στεφάνου Κωνσταντίνος,</a:t>
            </a:r>
          </a:p>
          <a:p>
            <a:pPr marL="447675" indent="-447675" algn="just">
              <a:lnSpc>
                <a:spcPts val="2065"/>
              </a:lnSpc>
              <a:spcBef>
                <a:spcPts val="0"/>
              </a:spcBef>
              <a:buClr>
                <a:srgbClr val="000000"/>
              </a:buClr>
              <a:buSzPts val="1200"/>
              <a:buNone/>
            </a:pPr>
            <a:r>
              <a:rPr lang="el-GR" sz="1400" dirty="0" smtClean="0">
                <a:ea typeface="Arial Unicode MS"/>
                <a:cs typeface="Times New Roman" pitchFamily="18" charset="0"/>
              </a:rPr>
              <a:t>Δρ. Νικόλαος Δ. </a:t>
            </a:r>
            <a:r>
              <a:rPr lang="el-GR" sz="1400" dirty="0" err="1" smtClean="0">
                <a:ea typeface="Arial Unicode MS"/>
                <a:cs typeface="Times New Roman" pitchFamily="18" charset="0"/>
              </a:rPr>
              <a:t>Καρτάλης</a:t>
            </a:r>
            <a:r>
              <a:rPr lang="el-GR" sz="1400" dirty="0" smtClean="0">
                <a:ea typeface="Arial Unicode MS"/>
                <a:cs typeface="Times New Roman" pitchFamily="18" charset="0"/>
              </a:rPr>
              <a:t> (2012), Μηχανογραφημένη Λογιστική, Εκδόσεις </a:t>
            </a:r>
            <a:r>
              <a:rPr lang="el-GR" sz="1400" dirty="0" err="1" smtClean="0">
                <a:ea typeface="Arial Unicode MS"/>
                <a:cs typeface="Times New Roman" pitchFamily="18" charset="0"/>
              </a:rPr>
              <a:t>Καρτάλης</a:t>
            </a:r>
            <a:r>
              <a:rPr lang="el-GR" sz="1400" dirty="0" smtClean="0">
                <a:ea typeface="Arial Unicode MS"/>
                <a:cs typeface="Times New Roman" pitchFamily="18" charset="0"/>
              </a:rPr>
              <a:t> </a:t>
            </a:r>
            <a:r>
              <a:rPr lang="el-GR" sz="1400" dirty="0" smtClean="0">
                <a:ea typeface="Arial Unicode MS"/>
                <a:cs typeface="Times New Roman" pitchFamily="18" charset="0"/>
              </a:rPr>
              <a:t>Νικόλαος,</a:t>
            </a:r>
            <a:endParaRPr lang="el-GR" sz="1400" dirty="0" smtClean="0">
              <a:ea typeface="Arial Unicode MS"/>
              <a:cs typeface="Times New Roman" pitchFamily="18" charset="0"/>
            </a:endParaRPr>
          </a:p>
          <a:p>
            <a:pPr marL="447675" indent="-447675" algn="just">
              <a:lnSpc>
                <a:spcPts val="2065"/>
              </a:lnSpc>
              <a:spcBef>
                <a:spcPts val="0"/>
              </a:spcBef>
              <a:buClr>
                <a:srgbClr val="000000"/>
              </a:buClr>
              <a:buSzPts val="1200"/>
              <a:buNone/>
            </a:pPr>
            <a:r>
              <a:rPr lang="el-GR" sz="1400" dirty="0" smtClean="0">
                <a:ea typeface="Arial Unicode MS"/>
                <a:cs typeface="Times New Roman" pitchFamily="18" charset="0"/>
              </a:rPr>
              <a:t>Δ. </a:t>
            </a:r>
            <a:r>
              <a:rPr lang="el-GR" sz="1400" dirty="0" err="1" smtClean="0">
                <a:ea typeface="Arial Unicode MS"/>
                <a:cs typeface="Times New Roman" pitchFamily="18" charset="0"/>
              </a:rPr>
              <a:t>Γκίνογλου</a:t>
            </a:r>
            <a:r>
              <a:rPr lang="el-GR" sz="1400" dirty="0" smtClean="0">
                <a:ea typeface="Arial Unicode MS"/>
                <a:cs typeface="Times New Roman" pitchFamily="18" charset="0"/>
              </a:rPr>
              <a:t>, Π. </a:t>
            </a:r>
            <a:r>
              <a:rPr lang="el-GR" sz="1400" dirty="0" err="1" smtClean="0">
                <a:ea typeface="Arial Unicode MS"/>
                <a:cs typeface="Times New Roman" pitchFamily="18" charset="0"/>
              </a:rPr>
              <a:t>Ταχυνάκης</a:t>
            </a:r>
            <a:r>
              <a:rPr lang="el-GR" sz="1400" dirty="0" smtClean="0">
                <a:ea typeface="Arial Unicode MS"/>
                <a:cs typeface="Times New Roman" pitchFamily="18" charset="0"/>
              </a:rPr>
              <a:t>, Ν. Πρωτοψάλτης (2004), Λογιστικά Πληροφοριακά Συστήματα Μηχανογραφημένη Λογιστική, εκδόσεις Εκδοτική </a:t>
            </a:r>
            <a:r>
              <a:rPr lang="en-US" sz="1400" dirty="0" err="1" smtClean="0">
                <a:ea typeface="Arial Unicode MS"/>
                <a:cs typeface="Times New Roman" pitchFamily="18" charset="0"/>
              </a:rPr>
              <a:t>Rosili</a:t>
            </a:r>
            <a:r>
              <a:rPr lang="en-US" sz="1400" dirty="0" smtClean="0">
                <a:ea typeface="Arial Unicode MS"/>
                <a:cs typeface="Times New Roman" pitchFamily="18" charset="0"/>
              </a:rPr>
              <a:t> </a:t>
            </a:r>
            <a:r>
              <a:rPr lang="el-GR" sz="1400" dirty="0" smtClean="0">
                <a:ea typeface="Arial Unicode MS"/>
                <a:cs typeface="Times New Roman" pitchFamily="18" charset="0"/>
              </a:rPr>
              <a:t>Εμπορική – </a:t>
            </a:r>
            <a:r>
              <a:rPr lang="el-GR" sz="1400" dirty="0" smtClean="0">
                <a:ea typeface="Arial Unicode MS"/>
                <a:cs typeface="Times New Roman" pitchFamily="18" charset="0"/>
              </a:rPr>
              <a:t>Μ.ΕΠΕ,</a:t>
            </a:r>
            <a:endParaRPr lang="el-GR" sz="1400" dirty="0" smtClean="0">
              <a:ea typeface="Arial Unicode MS"/>
              <a:cs typeface="Times New Roman" pitchFamily="18" charset="0"/>
            </a:endParaRPr>
          </a:p>
          <a:p>
            <a:pPr marL="447675" indent="-447675" algn="just">
              <a:lnSpc>
                <a:spcPts val="2065"/>
              </a:lnSpc>
              <a:spcBef>
                <a:spcPts val="0"/>
              </a:spcBef>
              <a:buClr>
                <a:srgbClr val="000000"/>
              </a:buClr>
              <a:buSzPts val="1200"/>
              <a:buNone/>
            </a:pPr>
            <a:r>
              <a:rPr lang="el-GR" sz="1400" dirty="0" smtClean="0">
                <a:ea typeface="Arial Unicode MS"/>
                <a:cs typeface="Times New Roman" pitchFamily="18" charset="0"/>
              </a:rPr>
              <a:t>Αθανασίου Δημήτριος (2015), Η σύγχρονη μηχανογραφική οργάνωση επιχειρήσεων, εκδόσεις </a:t>
            </a:r>
            <a:r>
              <a:rPr lang="el-GR" sz="1400" dirty="0" err="1" smtClean="0">
                <a:ea typeface="Arial Unicode MS"/>
                <a:cs typeface="Times New Roman" pitchFamily="18" charset="0"/>
              </a:rPr>
              <a:t>Μούργκος</a:t>
            </a:r>
            <a:r>
              <a:rPr lang="el-GR" sz="1400" dirty="0" smtClean="0">
                <a:ea typeface="Arial Unicode MS"/>
                <a:cs typeface="Times New Roman" pitchFamily="18" charset="0"/>
              </a:rPr>
              <a:t> </a:t>
            </a:r>
            <a:r>
              <a:rPr lang="el-GR" sz="1400" dirty="0" smtClean="0">
                <a:ea typeface="Arial Unicode MS"/>
                <a:cs typeface="Times New Roman" pitchFamily="18" charset="0"/>
              </a:rPr>
              <a:t>Ιωάννης,</a:t>
            </a:r>
            <a:endParaRPr lang="el-GR" sz="1400" dirty="0" smtClean="0">
              <a:ea typeface="Arial Unicode MS"/>
              <a:cs typeface="Times New Roman" pitchFamily="18" charset="0"/>
            </a:endParaRPr>
          </a:p>
          <a:p>
            <a:pPr>
              <a:buNone/>
            </a:pPr>
            <a:r>
              <a:rPr lang="el-GR" sz="1400" dirty="0" smtClean="0"/>
              <a:t>Ν. 4308/2014 «</a:t>
            </a:r>
            <a:r>
              <a:rPr lang="el-GR" sz="1400" dirty="0" err="1" smtClean="0"/>
              <a:t>Eλληνικά</a:t>
            </a:r>
            <a:r>
              <a:rPr lang="el-GR" sz="1400" dirty="0" smtClean="0"/>
              <a:t> Λογιστικά Πρότυπα, συναφείς ρυθμίσεις</a:t>
            </a:r>
            <a:br>
              <a:rPr lang="el-GR" sz="1400" dirty="0" smtClean="0"/>
            </a:br>
            <a:r>
              <a:rPr lang="el-GR" sz="1400" dirty="0" smtClean="0"/>
              <a:t>και άλλες διατάξεις » , ΦΕΚ  251/ τ. Α΄ /</a:t>
            </a:r>
            <a:r>
              <a:rPr lang="el-GR" sz="1400" dirty="0" smtClean="0"/>
              <a:t>24-11-2014,</a:t>
            </a:r>
            <a:endParaRPr lang="el-GR" sz="1400" dirty="0" smtClean="0"/>
          </a:p>
          <a:p>
            <a:pPr>
              <a:buNone/>
            </a:pPr>
            <a:r>
              <a:rPr lang="el-GR" sz="1400" dirty="0" smtClean="0"/>
              <a:t>ΠΟΛ</a:t>
            </a:r>
            <a:r>
              <a:rPr lang="el-GR" sz="1400" dirty="0" smtClean="0"/>
              <a:t>. 1003/2015: Παροχή οδηγιών για την εφαρμογή του ν. 4308/2014 (ΦΕΚ Α΄ 251) περί των «Ελληνικών Λογιστικών Προτύπων, συναφείς ρυθμίσεις και άλλες </a:t>
            </a:r>
            <a:r>
              <a:rPr lang="el-GR" sz="1400" dirty="0" smtClean="0"/>
              <a:t>διατάξεις</a:t>
            </a:r>
            <a:r>
              <a:rPr lang="el-GR" sz="1400" dirty="0" smtClean="0"/>
              <a:t>,</a:t>
            </a:r>
            <a:endParaRPr lang="en-US" sz="1400" dirty="0" smtClean="0"/>
          </a:p>
          <a:p>
            <a:pPr>
              <a:buNone/>
            </a:pPr>
            <a:r>
              <a:rPr lang="el-GR" sz="1400" dirty="0" smtClean="0"/>
              <a:t>Λογιστική  Οδηγία Εφαρμογής του Νόμου </a:t>
            </a:r>
            <a:r>
              <a:rPr lang="el-GR" sz="1400" dirty="0" smtClean="0"/>
              <a:t>4308/2014 «Ελληνικά Λογιστικά Πρότυπα, συναφείς ρυθμίσεις και άλλες διατάξεις», </a:t>
            </a:r>
            <a:r>
              <a:rPr lang="el-GR" sz="1400" dirty="0" smtClean="0"/>
              <a:t>Επιτροπή  Λογιστικής Τυποποίησης και Ελέγχων</a:t>
            </a:r>
            <a:r>
              <a:rPr lang="el-GR" sz="1400" i="1" dirty="0" smtClean="0"/>
              <a:t> </a:t>
            </a:r>
            <a:r>
              <a:rPr lang="el-GR" sz="1400" i="1" dirty="0" smtClean="0"/>
              <a:t>,</a:t>
            </a:r>
            <a:endParaRPr lang="el-GR" sz="1400" dirty="0">
              <a:ea typeface="Arial Unicode MS"/>
              <a:cs typeface="Times New Roman" pitchFamily="18" charset="0"/>
            </a:endParaRPr>
          </a:p>
        </p:txBody>
      </p:sp>
    </p:spTree>
    <p:extLst>
      <p:ext uri="{BB962C8B-B14F-4D97-AF65-F5344CB8AC3E}">
        <p14:creationId xmlns:p14="http://schemas.microsoft.com/office/powerpoint/2010/main" xmlns="" val="419138827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Βιβλιογραφία</a:t>
            </a: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14</a:t>
            </a:fld>
            <a:endParaRPr lang="el-GR" dirty="0"/>
          </a:p>
        </p:txBody>
      </p:sp>
      <p:sp>
        <p:nvSpPr>
          <p:cNvPr id="5" name="Θέση περιεχομένου 2"/>
          <p:cNvSpPr>
            <a:spLocks noGrp="1"/>
          </p:cNvSpPr>
          <p:nvPr>
            <p:ph idx="1"/>
          </p:nvPr>
        </p:nvSpPr>
        <p:spPr/>
        <p:txBody>
          <a:bodyPr>
            <a:noAutofit/>
          </a:bodyPr>
          <a:lstStyle/>
          <a:p>
            <a:pPr marL="447675" indent="-447675" algn="just">
              <a:lnSpc>
                <a:spcPts val="2065"/>
              </a:lnSpc>
              <a:spcBef>
                <a:spcPts val="0"/>
              </a:spcBef>
              <a:buClr>
                <a:srgbClr val="000000"/>
              </a:buClr>
              <a:buSzPts val="1200"/>
              <a:buNone/>
            </a:pPr>
            <a:r>
              <a:rPr lang="en-US" sz="1400" b="1" dirty="0" smtClean="0">
                <a:hlinkClick r:id="rId2"/>
              </a:rPr>
              <a:t>www</a:t>
            </a:r>
            <a:r>
              <a:rPr lang="el-GR" sz="1400" b="1" dirty="0" smtClean="0">
                <a:hlinkClick r:id="rId2"/>
              </a:rPr>
              <a:t>.</a:t>
            </a:r>
            <a:r>
              <a:rPr lang="en-US" sz="1400" b="1" dirty="0" err="1" smtClean="0">
                <a:hlinkClick r:id="rId2"/>
              </a:rPr>
              <a:t>elte</a:t>
            </a:r>
            <a:r>
              <a:rPr lang="el-GR" sz="1400" b="1" dirty="0" smtClean="0">
                <a:hlinkClick r:id="rId2"/>
              </a:rPr>
              <a:t>.</a:t>
            </a:r>
            <a:r>
              <a:rPr lang="en-US" sz="1400" b="1" dirty="0" smtClean="0">
                <a:hlinkClick r:id="rId2"/>
              </a:rPr>
              <a:t>org</a:t>
            </a:r>
            <a:r>
              <a:rPr lang="el-GR" sz="1400" b="1" dirty="0" smtClean="0">
                <a:hlinkClick r:id="rId2"/>
              </a:rPr>
              <a:t>.</a:t>
            </a:r>
            <a:r>
              <a:rPr lang="en-US" sz="1400" b="1" dirty="0" err="1" smtClean="0">
                <a:hlinkClick r:id="rId2"/>
              </a:rPr>
              <a:t>gr</a:t>
            </a:r>
            <a:r>
              <a:rPr lang="el-GR" sz="1400" b="1" dirty="0" smtClean="0"/>
              <a:t>,</a:t>
            </a:r>
            <a:endParaRPr lang="en-US" sz="1400" b="1" dirty="0" smtClean="0"/>
          </a:p>
          <a:p>
            <a:pPr marL="447675" indent="-447675" algn="just">
              <a:lnSpc>
                <a:spcPts val="2065"/>
              </a:lnSpc>
              <a:spcBef>
                <a:spcPts val="0"/>
              </a:spcBef>
              <a:buClr>
                <a:srgbClr val="000000"/>
              </a:buClr>
              <a:buSzPts val="1200"/>
              <a:buNone/>
            </a:pPr>
            <a:endParaRPr lang="en-US" sz="1400" b="1" dirty="0" smtClean="0">
              <a:ea typeface="Arial Unicode MS"/>
              <a:cs typeface="Times New Roman" pitchFamily="18" charset="0"/>
            </a:endParaRPr>
          </a:p>
          <a:p>
            <a:pPr marL="447675" indent="-447675" algn="just">
              <a:lnSpc>
                <a:spcPts val="2065"/>
              </a:lnSpc>
              <a:spcBef>
                <a:spcPts val="0"/>
              </a:spcBef>
              <a:buClr>
                <a:srgbClr val="000000"/>
              </a:buClr>
              <a:buSzPts val="1200"/>
              <a:buNone/>
            </a:pPr>
            <a:r>
              <a:rPr lang="el-GR" sz="1400" dirty="0" smtClean="0">
                <a:ea typeface="Arial Unicode MS"/>
                <a:cs typeface="Times New Roman" pitchFamily="18" charset="0"/>
              </a:rPr>
              <a:t>Κ. </a:t>
            </a:r>
            <a:r>
              <a:rPr lang="el-GR" sz="1400" dirty="0" err="1" smtClean="0">
                <a:ea typeface="Arial Unicode MS"/>
                <a:cs typeface="Times New Roman" pitchFamily="18" charset="0"/>
              </a:rPr>
              <a:t>Καραμάνης</a:t>
            </a:r>
            <a:r>
              <a:rPr lang="el-GR" sz="1400" dirty="0" smtClean="0">
                <a:ea typeface="Arial Unicode MS"/>
                <a:cs typeface="Times New Roman" pitchFamily="18" charset="0"/>
              </a:rPr>
              <a:t> και </a:t>
            </a:r>
            <a:r>
              <a:rPr lang="el-GR" sz="1400" dirty="0" err="1" smtClean="0">
                <a:ea typeface="Arial Unicode MS"/>
                <a:cs typeface="Times New Roman" pitchFamily="18" charset="0"/>
              </a:rPr>
              <a:t>Π.Βρουστούρης</a:t>
            </a:r>
            <a:r>
              <a:rPr lang="el-GR" sz="1400" dirty="0" smtClean="0">
                <a:ea typeface="Arial Unicode MS"/>
                <a:cs typeface="Times New Roman" pitchFamily="18" charset="0"/>
              </a:rPr>
              <a:t> (2015), « Λογιστική Οργάνωση στα Πλαίσια των Ε.Λ.Π. – Πρακτικό βοήθημα για τον Λογιστή », Εκδόσεις ΜΕΝΙΠΠΟΣ Ε.Π.Ε.</a:t>
            </a:r>
            <a:endParaRPr lang="el-GR" sz="1400" dirty="0">
              <a:ea typeface="Arial Unicode MS"/>
              <a:cs typeface="Times New Roman" pitchFamily="18"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Ορθογώνιο 5"/>
          <p:cNvSpPr/>
          <p:nvPr/>
        </p:nvSpPr>
        <p:spPr>
          <a:xfrm>
            <a:off x="0" y="5521572"/>
            <a:ext cx="9144000" cy="193431"/>
          </a:xfrm>
          <a:prstGeom prst="rect">
            <a:avLst/>
          </a:prstGeom>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a:ln w="0"/>
              <a:solidFill>
                <a:schemeClr val="tx1"/>
              </a:solidFill>
              <a:effectLst>
                <a:outerShdw blurRad="38100" dist="19050" dir="2700000" algn="tl" rotWithShape="0">
                  <a:schemeClr val="dk1">
                    <a:alpha val="40000"/>
                  </a:schemeClr>
                </a:outerShdw>
              </a:effectLst>
            </a:endParaRPr>
          </a:p>
        </p:txBody>
      </p:sp>
      <p:sp>
        <p:nvSpPr>
          <p:cNvPr id="7" name="TextBox 6"/>
          <p:cNvSpPr txBox="1"/>
          <p:nvPr/>
        </p:nvSpPr>
        <p:spPr>
          <a:xfrm>
            <a:off x="618100" y="5474677"/>
            <a:ext cx="7970227" cy="646329"/>
          </a:xfrm>
          <a:prstGeom prst="rect">
            <a:avLst/>
          </a:prstGeom>
          <a:noFill/>
        </p:spPr>
        <p:txBody>
          <a:bodyPr wrap="square" lIns="91436" tIns="45719" rIns="91436" bIns="45719" rtlCol="0">
            <a:spAutoFit/>
          </a:bodyPr>
          <a:lstStyle/>
          <a:p>
            <a:pPr>
              <a:lnSpc>
                <a:spcPct val="150000"/>
              </a:lnSpc>
              <a:spcBef>
                <a:spcPts val="500"/>
              </a:spcBef>
              <a:defRPr/>
            </a:pPr>
            <a:r>
              <a:rPr lang="el-GR" sz="1200" b="1" dirty="0">
                <a:solidFill>
                  <a:schemeClr val="bg1"/>
                </a:solidFill>
              </a:rPr>
              <a:t>ΔΙΑΤΑΡΑΧΕΣ ΦΩΝΗΣ</a:t>
            </a:r>
            <a:r>
              <a:rPr lang="el-GR" sz="1200" dirty="0">
                <a:solidFill>
                  <a:schemeClr val="bg1"/>
                </a:solidFill>
              </a:rPr>
              <a:t>, Ενότητα 0, ΤΜΗΜΑ ΛΟΓΟΘΕΡΑΠΕΙΑΣ, ΤΕΙ ΗΠΕΙΡΟΥ </a:t>
            </a:r>
            <a:r>
              <a:rPr lang="el-GR" sz="1200" b="1" dirty="0">
                <a:solidFill>
                  <a:schemeClr val="bg1"/>
                </a:solidFill>
              </a:rPr>
              <a:t>- Ανοιχτά Ακαδημαϊκά Μαθήματα στο ΤΕΙ Ηπείρου</a:t>
            </a:r>
          </a:p>
        </p:txBody>
      </p:sp>
      <p:pic>
        <p:nvPicPr>
          <p:cNvPr id="8" name="Εικόνα 7"/>
          <p:cNvPicPr>
            <a:picLocks noChangeAspect="1"/>
          </p:cNvPicPr>
          <p:nvPr/>
        </p:nvPicPr>
        <p:blipFill>
          <a:blip r:embed="rId3" cstate="print"/>
          <a:stretch>
            <a:fillRect/>
          </a:stretch>
        </p:blipFill>
        <p:spPr>
          <a:xfrm>
            <a:off x="80450" y="5286920"/>
            <a:ext cx="267726" cy="451523"/>
          </a:xfrm>
          <a:prstGeom prst="rect">
            <a:avLst/>
          </a:prstGeom>
        </p:spPr>
      </p:pic>
      <p:sp>
        <p:nvSpPr>
          <p:cNvPr id="9" name="Θέση αριθμού διαφάνειας 3"/>
          <p:cNvSpPr>
            <a:spLocks noGrp="1"/>
          </p:cNvSpPr>
          <p:nvPr>
            <p:ph type="sldNum" sz="quarter" idx="4294967295"/>
          </p:nvPr>
        </p:nvSpPr>
        <p:spPr bwMode="auto">
          <a:xfrm>
            <a:off x="8515350" y="5466151"/>
            <a:ext cx="628650" cy="304271"/>
          </a:xfrm>
          <a:prstGeom prst="rect">
            <a:avLst/>
          </a:prstGeom>
          <a:noFill/>
          <a:ln>
            <a:miter lim="800000"/>
            <a:headEnd/>
            <a:tailEnd/>
          </a:ln>
        </p:spPr>
        <p:txBody>
          <a:bodyPr/>
          <a:lstStyle/>
          <a:p>
            <a:fld id="{58358F7F-E2C6-412D-B7CA-3FDF70C3B50B}" type="slidenum">
              <a:rPr lang="el-GR" altLang="el-GR" smtClean="0">
                <a:solidFill>
                  <a:schemeClr val="bg1"/>
                </a:solidFill>
              </a:rPr>
              <a:pPr/>
              <a:t>15</a:t>
            </a:fld>
            <a:endParaRPr lang="el-GR" altLang="el-GR" dirty="0" smtClean="0">
              <a:solidFill>
                <a:schemeClr val="bg1"/>
              </a:solidFill>
            </a:endParaRPr>
          </a:p>
        </p:txBody>
      </p:sp>
      <p:pic>
        <p:nvPicPr>
          <p:cNvPr id="11" name="Εικόνα 10"/>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8103873" y="5406242"/>
            <a:ext cx="364880" cy="317287"/>
          </a:xfrm>
          <a:prstGeom prst="rect">
            <a:avLst/>
          </a:prstGeom>
        </p:spPr>
      </p:pic>
      <p:sp>
        <p:nvSpPr>
          <p:cNvPr id="14" name="Τίτλος 1"/>
          <p:cNvSpPr>
            <a:spLocks noGrp="1"/>
          </p:cNvSpPr>
          <p:nvPr>
            <p:ph type="title"/>
          </p:nvPr>
        </p:nvSpPr>
        <p:spPr>
          <a:xfrm>
            <a:off x="453327" y="1"/>
            <a:ext cx="8062025" cy="1007390"/>
          </a:xfrm>
        </p:spPr>
        <p:txBody>
          <a:bodyPr/>
          <a:lstStyle/>
          <a:p>
            <a:r>
              <a:rPr lang="el-GR" dirty="0"/>
              <a:t>Σημείωμα </a:t>
            </a:r>
            <a:r>
              <a:rPr lang="el-GR" dirty="0" smtClean="0"/>
              <a:t>Αναφοράς</a:t>
            </a:r>
            <a:endParaRPr lang="el-GR" dirty="0"/>
          </a:p>
        </p:txBody>
      </p:sp>
      <p:sp>
        <p:nvSpPr>
          <p:cNvPr id="2" name="Rectangle 1"/>
          <p:cNvSpPr/>
          <p:nvPr/>
        </p:nvSpPr>
        <p:spPr>
          <a:xfrm>
            <a:off x="348176" y="2259034"/>
            <a:ext cx="7938137" cy="1200327"/>
          </a:xfrm>
          <a:prstGeom prst="rect">
            <a:avLst/>
          </a:prstGeom>
        </p:spPr>
        <p:txBody>
          <a:bodyPr wrap="square" lIns="91436" tIns="45719" rIns="91436" bIns="45719">
            <a:spAutoFit/>
          </a:bodyPr>
          <a:lstStyle/>
          <a:p>
            <a:pPr algn="just"/>
            <a:r>
              <a:rPr lang="el-GR" sz="2400" dirty="0" smtClean="0">
                <a:solidFill>
                  <a:schemeClr val="bg1">
                    <a:lumMod val="50000"/>
                  </a:schemeClr>
                </a:solidFill>
              </a:rPr>
              <a:t>Χύτης Ε. (2015) Μηχανογραφημένη Λογιστική Ι. ΤΕΙ Ηπείρου. Διαθέσιμο από:</a:t>
            </a:r>
          </a:p>
          <a:p>
            <a:pPr algn="just"/>
            <a:r>
              <a:rPr lang="en-US" sz="2400" dirty="0" smtClean="0">
                <a:solidFill>
                  <a:schemeClr val="bg1">
                    <a:lumMod val="50000"/>
                  </a:schemeClr>
                </a:solidFill>
                <a:hlinkClick r:id="rId5"/>
              </a:rPr>
              <a:t>http://oc-web.ioa.teiep.gr/OpenClass/courses/LOGO125/</a:t>
            </a:r>
            <a:endParaRPr lang="el-GR" sz="2400" dirty="0" smtClean="0">
              <a:solidFill>
                <a:schemeClr val="bg1">
                  <a:lumMod val="50000"/>
                </a:schemeClr>
              </a:solidFill>
            </a:endParaRPr>
          </a:p>
        </p:txBody>
      </p:sp>
    </p:spTree>
    <p:extLst>
      <p:ext uri="{BB962C8B-B14F-4D97-AF65-F5344CB8AC3E}">
        <p14:creationId xmlns:p14="http://schemas.microsoft.com/office/powerpoint/2010/main" xmlns="" val="244422071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Τίτλος 1"/>
          <p:cNvSpPr>
            <a:spLocks noGrp="1"/>
          </p:cNvSpPr>
          <p:nvPr>
            <p:ph type="title"/>
          </p:nvPr>
        </p:nvSpPr>
        <p:spPr>
          <a:xfrm>
            <a:off x="453327" y="1"/>
            <a:ext cx="8062025" cy="1007390"/>
          </a:xfrm>
        </p:spPr>
        <p:txBody>
          <a:bodyPr>
            <a:normAutofit/>
          </a:bodyPr>
          <a:lstStyle/>
          <a:p>
            <a:r>
              <a:rPr lang="el-GR" dirty="0"/>
              <a:t>Σημείωμα </a:t>
            </a:r>
            <a:r>
              <a:rPr lang="el-GR" dirty="0" err="1"/>
              <a:t>Αδειοδότησης</a:t>
            </a:r>
            <a:endParaRPr lang="el-GR" dirty="0"/>
          </a:p>
        </p:txBody>
      </p:sp>
      <p:sp>
        <p:nvSpPr>
          <p:cNvPr id="2" name="Rectangle 1"/>
          <p:cNvSpPr/>
          <p:nvPr/>
        </p:nvSpPr>
        <p:spPr>
          <a:xfrm>
            <a:off x="434604" y="1253192"/>
            <a:ext cx="8425932" cy="1938990"/>
          </a:xfrm>
          <a:prstGeom prst="rect">
            <a:avLst/>
          </a:prstGeom>
        </p:spPr>
        <p:txBody>
          <a:bodyPr wrap="square" lIns="91436" tIns="45719" rIns="91436" bIns="45719">
            <a:spAutoFit/>
          </a:bodyPr>
          <a:lstStyle/>
          <a:p>
            <a:pPr algn="just"/>
            <a:r>
              <a:rPr lang="el-GR" sz="2000" dirty="0">
                <a:solidFill>
                  <a:schemeClr val="bg1">
                    <a:lumMod val="50000"/>
                  </a:schemeClr>
                </a:solidFill>
              </a:rPr>
              <a:t>Το</a:t>
            </a:r>
            <a:r>
              <a:rPr lang="en-US" sz="2000" dirty="0">
                <a:solidFill>
                  <a:schemeClr val="bg1">
                    <a:lumMod val="50000"/>
                  </a:schemeClr>
                </a:solidFill>
              </a:rPr>
              <a:t> </a:t>
            </a:r>
            <a:r>
              <a:rPr lang="el-GR" sz="2000" dirty="0">
                <a:solidFill>
                  <a:schemeClr val="bg1">
                    <a:lumMod val="50000"/>
                  </a:schemeClr>
                </a:solidFill>
              </a:rPr>
              <a:t>παρόν υλικό διατίθεται με τους όρους της άδειας χρήσης </a:t>
            </a:r>
            <a:r>
              <a:rPr lang="el-GR" sz="2000" dirty="0" err="1">
                <a:solidFill>
                  <a:schemeClr val="bg1">
                    <a:lumMod val="50000"/>
                  </a:schemeClr>
                </a:solidFill>
              </a:rPr>
              <a:t>Creative</a:t>
            </a:r>
            <a:r>
              <a:rPr lang="en-US" sz="2000" dirty="0">
                <a:solidFill>
                  <a:schemeClr val="bg1">
                    <a:lumMod val="50000"/>
                  </a:schemeClr>
                </a:solidFill>
              </a:rPr>
              <a:t> </a:t>
            </a:r>
            <a:r>
              <a:rPr lang="el-GR" sz="2000" dirty="0" err="1">
                <a:solidFill>
                  <a:schemeClr val="bg1">
                    <a:lumMod val="50000"/>
                  </a:schemeClr>
                </a:solidFill>
              </a:rPr>
              <a:t>Commons</a:t>
            </a:r>
            <a:r>
              <a:rPr lang="en-US" sz="2000" dirty="0">
                <a:solidFill>
                  <a:schemeClr val="bg1">
                    <a:lumMod val="50000"/>
                  </a:schemeClr>
                </a:solidFill>
              </a:rPr>
              <a:t> </a:t>
            </a:r>
            <a:r>
              <a:rPr lang="el-GR" sz="2000" dirty="0">
                <a:solidFill>
                  <a:schemeClr val="bg1">
                    <a:lumMod val="50000"/>
                  </a:schemeClr>
                </a:solidFill>
              </a:rPr>
              <a:t>Αναφορά Δημιουργού-Μη Εμπορική Χρήση-Όχι Παράγωγα Έργα 4.0 Διεθνές [1] ή </a:t>
            </a:r>
            <a:r>
              <a:rPr lang="el-GR" sz="2000" dirty="0" smtClean="0">
                <a:solidFill>
                  <a:schemeClr val="bg1">
                    <a:lumMod val="50000"/>
                  </a:schemeClr>
                </a:solidFill>
              </a:rPr>
              <a:t>μεταγενέστερη.</a:t>
            </a:r>
            <a:r>
              <a:rPr lang="en-US" sz="2000" dirty="0" smtClean="0">
                <a:solidFill>
                  <a:schemeClr val="bg1">
                    <a:lumMod val="50000"/>
                  </a:schemeClr>
                </a:solidFill>
              </a:rPr>
              <a:t> </a:t>
            </a:r>
            <a:r>
              <a:rPr lang="el-GR" sz="2000" dirty="0">
                <a:solidFill>
                  <a:schemeClr val="bg1">
                    <a:lumMod val="50000"/>
                  </a:schemeClr>
                </a:solidFill>
              </a:rPr>
              <a:t>Εξαιρούνται</a:t>
            </a:r>
            <a:r>
              <a:rPr lang="en-US" sz="2000" dirty="0">
                <a:solidFill>
                  <a:schemeClr val="bg1">
                    <a:lumMod val="50000"/>
                  </a:schemeClr>
                </a:solidFill>
              </a:rPr>
              <a:t> </a:t>
            </a:r>
            <a:r>
              <a:rPr lang="el-GR" sz="2000" dirty="0">
                <a:solidFill>
                  <a:schemeClr val="bg1">
                    <a:lumMod val="50000"/>
                  </a:schemeClr>
                </a:solidFill>
              </a:rPr>
              <a:t>τα αυτοτελή έργα τρίτων π.χ. φωτογραφίες,</a:t>
            </a:r>
            <a:r>
              <a:rPr lang="en-US" sz="2000" dirty="0">
                <a:solidFill>
                  <a:schemeClr val="bg1">
                    <a:lumMod val="50000"/>
                  </a:schemeClr>
                </a:solidFill>
              </a:rPr>
              <a:t> </a:t>
            </a:r>
            <a:r>
              <a:rPr lang="el-GR" sz="2000" dirty="0">
                <a:solidFill>
                  <a:schemeClr val="bg1">
                    <a:lumMod val="50000"/>
                  </a:schemeClr>
                </a:solidFill>
              </a:rPr>
              <a:t>Διαγράμματα</a:t>
            </a:r>
            <a:r>
              <a:rPr lang="en-US" sz="2000" dirty="0">
                <a:solidFill>
                  <a:schemeClr val="bg1">
                    <a:lumMod val="50000"/>
                  </a:schemeClr>
                </a:solidFill>
              </a:rPr>
              <a:t> </a:t>
            </a:r>
            <a:r>
              <a:rPr lang="el-GR" sz="2000" dirty="0" err="1">
                <a:solidFill>
                  <a:schemeClr val="bg1">
                    <a:lumMod val="50000"/>
                  </a:schemeClr>
                </a:solidFill>
              </a:rPr>
              <a:t>κ.λ.π</a:t>
            </a:r>
            <a:r>
              <a:rPr lang="el-GR" sz="2000" dirty="0">
                <a:solidFill>
                  <a:schemeClr val="bg1">
                    <a:lumMod val="50000"/>
                  </a:schemeClr>
                </a:solidFill>
              </a:rPr>
              <a:t>.,</a:t>
            </a:r>
            <a:r>
              <a:rPr lang="en-US" sz="2000" dirty="0">
                <a:solidFill>
                  <a:schemeClr val="bg1">
                    <a:lumMod val="50000"/>
                  </a:schemeClr>
                </a:solidFill>
              </a:rPr>
              <a:t> </a:t>
            </a:r>
            <a:r>
              <a:rPr lang="el-GR" sz="2000" dirty="0">
                <a:solidFill>
                  <a:schemeClr val="bg1">
                    <a:lumMod val="50000"/>
                  </a:schemeClr>
                </a:solidFill>
              </a:rPr>
              <a:t>τα</a:t>
            </a:r>
            <a:r>
              <a:rPr lang="en-US" sz="2000" dirty="0">
                <a:solidFill>
                  <a:schemeClr val="bg1">
                    <a:lumMod val="50000"/>
                  </a:schemeClr>
                </a:solidFill>
              </a:rPr>
              <a:t> </a:t>
            </a:r>
            <a:r>
              <a:rPr lang="el-GR" sz="2000" dirty="0">
                <a:solidFill>
                  <a:schemeClr val="bg1">
                    <a:lumMod val="50000"/>
                  </a:schemeClr>
                </a:solidFill>
              </a:rPr>
              <a:t>οποία εμπεριέχονται σε αυτό και τα οποία</a:t>
            </a:r>
            <a:r>
              <a:rPr lang="en-US" sz="2000" dirty="0">
                <a:solidFill>
                  <a:schemeClr val="bg1">
                    <a:lumMod val="50000"/>
                  </a:schemeClr>
                </a:solidFill>
              </a:rPr>
              <a:t> </a:t>
            </a:r>
            <a:r>
              <a:rPr lang="el-GR" sz="2000" dirty="0">
                <a:solidFill>
                  <a:schemeClr val="bg1">
                    <a:lumMod val="50000"/>
                  </a:schemeClr>
                </a:solidFill>
              </a:rPr>
              <a:t>αναφέρονται μαζί με τους όρους χρήσης τους στο «Σημείωμα Χρήσης</a:t>
            </a:r>
            <a:r>
              <a:rPr lang="en-US" sz="2000" dirty="0">
                <a:solidFill>
                  <a:schemeClr val="bg1">
                    <a:lumMod val="50000"/>
                  </a:schemeClr>
                </a:solidFill>
              </a:rPr>
              <a:t> </a:t>
            </a:r>
            <a:r>
              <a:rPr lang="el-GR" sz="2000" dirty="0">
                <a:solidFill>
                  <a:schemeClr val="bg1">
                    <a:lumMod val="50000"/>
                  </a:schemeClr>
                </a:solidFill>
              </a:rPr>
              <a:t>Έργων</a:t>
            </a:r>
            <a:r>
              <a:rPr lang="en-US" sz="2000" dirty="0">
                <a:solidFill>
                  <a:schemeClr val="bg1">
                    <a:lumMod val="50000"/>
                  </a:schemeClr>
                </a:solidFill>
              </a:rPr>
              <a:t> </a:t>
            </a:r>
            <a:r>
              <a:rPr lang="el-GR" sz="2000" dirty="0">
                <a:solidFill>
                  <a:schemeClr val="bg1">
                    <a:lumMod val="50000"/>
                  </a:schemeClr>
                </a:solidFill>
              </a:rPr>
              <a:t>Τρίτων». </a:t>
            </a:r>
          </a:p>
        </p:txBody>
      </p:sp>
      <p:sp>
        <p:nvSpPr>
          <p:cNvPr id="12" name="Rectangle 11"/>
          <p:cNvSpPr/>
          <p:nvPr/>
        </p:nvSpPr>
        <p:spPr>
          <a:xfrm>
            <a:off x="740223" y="5010467"/>
            <a:ext cx="6568081" cy="369330"/>
          </a:xfrm>
          <a:prstGeom prst="rect">
            <a:avLst/>
          </a:prstGeom>
        </p:spPr>
        <p:txBody>
          <a:bodyPr wrap="square" lIns="91436" tIns="45719" rIns="91436" bIns="45719">
            <a:spAutoFit/>
          </a:bodyPr>
          <a:lstStyle/>
          <a:p>
            <a:pPr algn="ctr"/>
            <a:r>
              <a:rPr lang="en-US" dirty="0">
                <a:hlinkClick r:id="rId3"/>
              </a:rPr>
              <a:t>http://</a:t>
            </a:r>
            <a:r>
              <a:rPr lang="en-US" dirty="0" smtClean="0">
                <a:hlinkClick r:id="rId3"/>
              </a:rPr>
              <a:t>creativecommons.org/licenses/by-nc-nd/4.0/deed.el</a:t>
            </a:r>
            <a:r>
              <a:rPr lang="el-GR" dirty="0" smtClean="0"/>
              <a:t> </a:t>
            </a:r>
          </a:p>
        </p:txBody>
      </p:sp>
      <p:sp>
        <p:nvSpPr>
          <p:cNvPr id="3" name="Rectangle 2"/>
          <p:cNvSpPr/>
          <p:nvPr/>
        </p:nvSpPr>
        <p:spPr>
          <a:xfrm>
            <a:off x="590667" y="4950343"/>
            <a:ext cx="657544" cy="492440"/>
          </a:xfrm>
          <a:prstGeom prst="rect">
            <a:avLst/>
          </a:prstGeom>
        </p:spPr>
        <p:txBody>
          <a:bodyPr wrap="none" lIns="91436" tIns="45719" rIns="91436" bIns="45719">
            <a:spAutoFit/>
          </a:bodyPr>
          <a:lstStyle/>
          <a:p>
            <a:r>
              <a:rPr lang="el-GR" sz="2600" dirty="0">
                <a:solidFill>
                  <a:prstClr val="white">
                    <a:lumMod val="50000"/>
                  </a:prstClr>
                </a:solidFill>
              </a:rPr>
              <a:t>[1] </a:t>
            </a:r>
            <a:endParaRPr lang="en-US" dirty="0"/>
          </a:p>
        </p:txBody>
      </p:sp>
      <p:sp>
        <p:nvSpPr>
          <p:cNvPr id="4" name="Rectangle 3"/>
          <p:cNvSpPr/>
          <p:nvPr/>
        </p:nvSpPr>
        <p:spPr>
          <a:xfrm>
            <a:off x="434604" y="3865352"/>
            <a:ext cx="8329920" cy="707884"/>
          </a:xfrm>
          <a:prstGeom prst="rect">
            <a:avLst/>
          </a:prstGeom>
        </p:spPr>
        <p:txBody>
          <a:bodyPr wrap="square" lIns="91436" tIns="45719" rIns="91436" bIns="45719">
            <a:spAutoFit/>
          </a:bodyPr>
          <a:lstStyle/>
          <a:p>
            <a:pPr algn="just"/>
            <a:r>
              <a:rPr lang="el-GR" sz="2000" dirty="0">
                <a:solidFill>
                  <a:schemeClr val="bg1">
                    <a:lumMod val="50000"/>
                  </a:schemeClr>
                </a:solidFill>
              </a:rPr>
              <a:t>Ο δικαιούχος μπορεί να </a:t>
            </a:r>
            <a:r>
              <a:rPr lang="el-GR" sz="2000" dirty="0" smtClean="0">
                <a:solidFill>
                  <a:schemeClr val="bg1">
                    <a:lumMod val="50000"/>
                  </a:schemeClr>
                </a:solidFill>
              </a:rPr>
              <a:t>παρέχει </a:t>
            </a:r>
            <a:r>
              <a:rPr lang="el-GR" sz="2000" dirty="0">
                <a:solidFill>
                  <a:schemeClr val="bg1">
                    <a:lumMod val="50000"/>
                  </a:schemeClr>
                </a:solidFill>
              </a:rPr>
              <a:t>στον </a:t>
            </a:r>
            <a:r>
              <a:rPr lang="el-GR" sz="2000" dirty="0" err="1">
                <a:solidFill>
                  <a:schemeClr val="bg1">
                    <a:lumMod val="50000"/>
                  </a:schemeClr>
                </a:solidFill>
              </a:rPr>
              <a:t>αδειοδόχο</a:t>
            </a:r>
            <a:r>
              <a:rPr lang="en-US" sz="2000" dirty="0">
                <a:solidFill>
                  <a:schemeClr val="bg1">
                    <a:lumMod val="50000"/>
                  </a:schemeClr>
                </a:solidFill>
              </a:rPr>
              <a:t> </a:t>
            </a:r>
            <a:r>
              <a:rPr lang="el-GR" sz="2000" dirty="0">
                <a:solidFill>
                  <a:schemeClr val="bg1">
                    <a:lumMod val="50000"/>
                  </a:schemeClr>
                </a:solidFill>
              </a:rPr>
              <a:t>ξεχωριστή άδεια να </a:t>
            </a:r>
            <a:r>
              <a:rPr lang="en-US" sz="2000" dirty="0">
                <a:solidFill>
                  <a:schemeClr val="bg1">
                    <a:lumMod val="50000"/>
                  </a:schemeClr>
                </a:solidFill>
              </a:rPr>
              <a:t> </a:t>
            </a:r>
            <a:r>
              <a:rPr lang="el-GR" sz="2000" dirty="0">
                <a:solidFill>
                  <a:schemeClr val="bg1">
                    <a:lumMod val="50000"/>
                  </a:schemeClr>
                </a:solidFill>
              </a:rPr>
              <a:t>χρησιμοποιεί το έργο για εμπορική χρήση, εφόσον αυτό του </a:t>
            </a:r>
            <a:r>
              <a:rPr lang="en-US" sz="2000" dirty="0">
                <a:solidFill>
                  <a:schemeClr val="bg1">
                    <a:lumMod val="50000"/>
                  </a:schemeClr>
                </a:solidFill>
              </a:rPr>
              <a:t> </a:t>
            </a:r>
            <a:r>
              <a:rPr lang="el-GR" sz="2000" dirty="0">
                <a:solidFill>
                  <a:schemeClr val="bg1">
                    <a:lumMod val="50000"/>
                  </a:schemeClr>
                </a:solidFill>
              </a:rPr>
              <a:t>ζητηθεί.</a:t>
            </a:r>
          </a:p>
        </p:txBody>
      </p:sp>
      <p:pic>
        <p:nvPicPr>
          <p:cNvPr id="13" name="7 - Εικόνα" descr="Λογότυπο για Άδειες χρήσης Creative Commons BY-NC-ND"/>
          <p:cNvPicPr>
            <a:picLocks noChangeAspect="1"/>
          </p:cNvPicPr>
          <p:nvPr/>
        </p:nvPicPr>
        <p:blipFill>
          <a:blip r:embed="rId4" cstate="print"/>
          <a:stretch>
            <a:fillRect/>
          </a:stretch>
        </p:blipFill>
        <p:spPr>
          <a:xfrm>
            <a:off x="3856727" y="3217540"/>
            <a:ext cx="1581685" cy="461161"/>
          </a:xfrm>
          <a:prstGeom prst="rect">
            <a:avLst/>
          </a:prstGeom>
        </p:spPr>
      </p:pic>
    </p:spTree>
    <p:extLst>
      <p:ext uri="{BB962C8B-B14F-4D97-AF65-F5344CB8AC3E}">
        <p14:creationId xmlns:p14="http://schemas.microsoft.com/office/powerpoint/2010/main" xmlns="" val="109771431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1619672" y="1756275"/>
            <a:ext cx="5876239" cy="938716"/>
          </a:xfrm>
          <a:prstGeom prst="rect">
            <a:avLst/>
          </a:prstGeom>
        </p:spPr>
        <p:txBody>
          <a:bodyPr wrap="square" lIns="91436" tIns="45719" rIns="91436" bIns="45719">
            <a:spAutoFit/>
          </a:bodyPr>
          <a:lstStyle/>
          <a:p>
            <a:pPr algn="ctr"/>
            <a:r>
              <a:rPr lang="el-GR" sz="5500" b="1" dirty="0"/>
              <a:t>Τέλος Ενότητας</a:t>
            </a:r>
          </a:p>
        </p:txBody>
      </p:sp>
      <p:sp>
        <p:nvSpPr>
          <p:cNvPr id="13" name="Rectangle 12"/>
          <p:cNvSpPr/>
          <p:nvPr/>
        </p:nvSpPr>
        <p:spPr>
          <a:xfrm>
            <a:off x="1547664" y="3325078"/>
            <a:ext cx="7156721" cy="984883"/>
          </a:xfrm>
          <a:prstGeom prst="rect">
            <a:avLst/>
          </a:prstGeom>
        </p:spPr>
        <p:txBody>
          <a:bodyPr wrap="square" lIns="91436" tIns="45719" rIns="91436" bIns="45719">
            <a:spAutoFit/>
          </a:bodyPr>
          <a:lstStyle/>
          <a:p>
            <a:pPr algn="r"/>
            <a:r>
              <a:rPr lang="el-GR" sz="2900" b="1" dirty="0" smtClean="0"/>
              <a:t>Επεξεργασία: Βαφειάδης Νικόλαος</a:t>
            </a:r>
            <a:endParaRPr lang="el-GR" sz="2900" b="1" dirty="0"/>
          </a:p>
          <a:p>
            <a:pPr algn="r"/>
            <a:r>
              <a:rPr lang="el-GR" sz="2900" dirty="0" smtClean="0"/>
              <a:t>Πρέβεζα, 2015</a:t>
            </a:r>
            <a:endParaRPr lang="el-GR" sz="2900" dirty="0"/>
          </a:p>
        </p:txBody>
      </p:sp>
      <p:pic>
        <p:nvPicPr>
          <p:cNvPr id="1027" name="Picture 3"/>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618101" y="4423057"/>
            <a:ext cx="3255169" cy="86386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14" name="7 - Εικόνα" descr="Λογότυπο για Άδειες χρήσης Creative Commons"/>
          <p:cNvPicPr>
            <a:picLocks noChangeAspect="1"/>
          </p:cNvPicPr>
          <p:nvPr/>
        </p:nvPicPr>
        <p:blipFill>
          <a:blip r:embed="rId4" cstate="print"/>
          <a:stretch>
            <a:fillRect/>
          </a:stretch>
        </p:blipFill>
        <p:spPr>
          <a:xfrm>
            <a:off x="7122700" y="4630237"/>
            <a:ext cx="1581685" cy="461161"/>
          </a:xfrm>
          <a:prstGeom prst="rect">
            <a:avLst/>
          </a:prstGeom>
        </p:spPr>
      </p:pic>
    </p:spTree>
    <p:extLst>
      <p:ext uri="{BB962C8B-B14F-4D97-AF65-F5344CB8AC3E}">
        <p14:creationId xmlns:p14="http://schemas.microsoft.com/office/powerpoint/2010/main" xmlns="" val="281792097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Ορθογώνιο 5"/>
          <p:cNvSpPr/>
          <p:nvPr/>
        </p:nvSpPr>
        <p:spPr>
          <a:xfrm>
            <a:off x="0" y="5521572"/>
            <a:ext cx="9144000" cy="193431"/>
          </a:xfrm>
          <a:prstGeom prst="rect">
            <a:avLst/>
          </a:prstGeom>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a:ln w="0"/>
              <a:solidFill>
                <a:schemeClr val="tx1"/>
              </a:solidFill>
              <a:effectLst>
                <a:outerShdw blurRad="38100" dist="19050" dir="2700000" algn="tl" rotWithShape="0">
                  <a:schemeClr val="dk1">
                    <a:alpha val="40000"/>
                  </a:schemeClr>
                </a:outerShdw>
              </a:effectLst>
            </a:endParaRPr>
          </a:p>
        </p:txBody>
      </p:sp>
      <p:sp>
        <p:nvSpPr>
          <p:cNvPr id="7" name="TextBox 6"/>
          <p:cNvSpPr txBox="1"/>
          <p:nvPr/>
        </p:nvSpPr>
        <p:spPr>
          <a:xfrm>
            <a:off x="618100" y="5474677"/>
            <a:ext cx="7970227" cy="646329"/>
          </a:xfrm>
          <a:prstGeom prst="rect">
            <a:avLst/>
          </a:prstGeom>
          <a:noFill/>
        </p:spPr>
        <p:txBody>
          <a:bodyPr wrap="square" lIns="91436" tIns="45719" rIns="91436" bIns="45719" rtlCol="0">
            <a:spAutoFit/>
          </a:bodyPr>
          <a:lstStyle/>
          <a:p>
            <a:pPr>
              <a:lnSpc>
                <a:spcPct val="150000"/>
              </a:lnSpc>
              <a:spcBef>
                <a:spcPts val="500"/>
              </a:spcBef>
              <a:defRPr/>
            </a:pPr>
            <a:r>
              <a:rPr lang="el-GR" sz="1200" b="1" dirty="0">
                <a:solidFill>
                  <a:schemeClr val="bg1"/>
                </a:solidFill>
              </a:rPr>
              <a:t>ΔΙΑΤΑΡΑΧΕΣ ΦΩΝΗΣ</a:t>
            </a:r>
            <a:r>
              <a:rPr lang="el-GR" sz="1200" dirty="0">
                <a:solidFill>
                  <a:schemeClr val="bg1"/>
                </a:solidFill>
              </a:rPr>
              <a:t>, Ενότητα 0, ΤΜΗΜΑ ΛΟΓΟΘΕΡΑΠΕΙΑΣ, ΤΕΙ ΗΠΕΙΡΟΥ </a:t>
            </a:r>
            <a:r>
              <a:rPr lang="el-GR" sz="1200" b="1" dirty="0">
                <a:solidFill>
                  <a:schemeClr val="bg1"/>
                </a:solidFill>
              </a:rPr>
              <a:t>- Ανοιχτά Ακαδημαϊκά Μαθήματα στο ΤΕΙ Ηπείρου</a:t>
            </a:r>
          </a:p>
        </p:txBody>
      </p:sp>
      <p:pic>
        <p:nvPicPr>
          <p:cNvPr id="8" name="Εικόνα 7"/>
          <p:cNvPicPr>
            <a:picLocks noChangeAspect="1"/>
          </p:cNvPicPr>
          <p:nvPr/>
        </p:nvPicPr>
        <p:blipFill>
          <a:blip r:embed="rId3" cstate="print"/>
          <a:stretch>
            <a:fillRect/>
          </a:stretch>
        </p:blipFill>
        <p:spPr>
          <a:xfrm>
            <a:off x="80450" y="5286920"/>
            <a:ext cx="267726" cy="451523"/>
          </a:xfrm>
          <a:prstGeom prst="rect">
            <a:avLst/>
          </a:prstGeom>
        </p:spPr>
      </p:pic>
      <p:sp>
        <p:nvSpPr>
          <p:cNvPr id="9" name="Θέση αριθμού διαφάνειας 3"/>
          <p:cNvSpPr>
            <a:spLocks noGrp="1"/>
          </p:cNvSpPr>
          <p:nvPr>
            <p:ph type="sldNum" sz="quarter" idx="4294967295"/>
          </p:nvPr>
        </p:nvSpPr>
        <p:spPr bwMode="auto">
          <a:xfrm>
            <a:off x="8515350" y="5466151"/>
            <a:ext cx="628650" cy="304271"/>
          </a:xfrm>
          <a:prstGeom prst="rect">
            <a:avLst/>
          </a:prstGeom>
          <a:noFill/>
          <a:ln>
            <a:miter lim="800000"/>
            <a:headEnd/>
            <a:tailEnd/>
          </a:ln>
        </p:spPr>
        <p:txBody>
          <a:bodyPr/>
          <a:lstStyle/>
          <a:p>
            <a:fld id="{58358F7F-E2C6-412D-B7CA-3FDF70C3B50B}" type="slidenum">
              <a:rPr lang="el-GR" altLang="el-GR" smtClean="0">
                <a:solidFill>
                  <a:schemeClr val="bg1"/>
                </a:solidFill>
              </a:rPr>
              <a:pPr/>
              <a:t>18</a:t>
            </a:fld>
            <a:endParaRPr lang="el-GR" altLang="el-GR" dirty="0" smtClean="0">
              <a:solidFill>
                <a:schemeClr val="bg1"/>
              </a:solidFill>
            </a:endParaRPr>
          </a:p>
        </p:txBody>
      </p:sp>
      <p:pic>
        <p:nvPicPr>
          <p:cNvPr id="11" name="Εικόνα 10"/>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8103873" y="5406242"/>
            <a:ext cx="364880" cy="317287"/>
          </a:xfrm>
          <a:prstGeom prst="rect">
            <a:avLst/>
          </a:prstGeom>
        </p:spPr>
      </p:pic>
      <p:sp>
        <p:nvSpPr>
          <p:cNvPr id="15" name="Rectangle 14"/>
          <p:cNvSpPr/>
          <p:nvPr/>
        </p:nvSpPr>
        <p:spPr>
          <a:xfrm>
            <a:off x="2317212" y="2411595"/>
            <a:ext cx="4572000" cy="938716"/>
          </a:xfrm>
          <a:prstGeom prst="rect">
            <a:avLst/>
          </a:prstGeom>
        </p:spPr>
        <p:txBody>
          <a:bodyPr lIns="91436" tIns="45719" rIns="91436" bIns="45719">
            <a:spAutoFit/>
          </a:bodyPr>
          <a:lstStyle/>
          <a:p>
            <a:pPr algn="ctr"/>
            <a:r>
              <a:rPr lang="el-GR" sz="5500" b="1" dirty="0"/>
              <a:t>Σημειώματα</a:t>
            </a:r>
          </a:p>
        </p:txBody>
      </p:sp>
      <p:sp>
        <p:nvSpPr>
          <p:cNvPr id="2" name="Title 1"/>
          <p:cNvSpPr>
            <a:spLocks noGrp="1"/>
          </p:cNvSpPr>
          <p:nvPr>
            <p:ph type="title"/>
          </p:nvPr>
        </p:nvSpPr>
        <p:spPr/>
        <p:txBody>
          <a:bodyPr/>
          <a:lstStyle/>
          <a:p>
            <a:endParaRPr lang="en-US"/>
          </a:p>
        </p:txBody>
      </p:sp>
    </p:spTree>
    <p:extLst>
      <p:ext uri="{BB962C8B-B14F-4D97-AF65-F5344CB8AC3E}">
        <p14:creationId xmlns:p14="http://schemas.microsoft.com/office/powerpoint/2010/main" xmlns="" val="410973921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Ορθογώνιο 5"/>
          <p:cNvSpPr/>
          <p:nvPr/>
        </p:nvSpPr>
        <p:spPr>
          <a:xfrm>
            <a:off x="0" y="5521572"/>
            <a:ext cx="9144000" cy="193431"/>
          </a:xfrm>
          <a:prstGeom prst="rect">
            <a:avLst/>
          </a:prstGeom>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a:ln w="0"/>
              <a:solidFill>
                <a:schemeClr val="tx1"/>
              </a:solidFill>
              <a:effectLst>
                <a:outerShdw blurRad="38100" dist="19050" dir="2700000" algn="tl" rotWithShape="0">
                  <a:schemeClr val="dk1">
                    <a:alpha val="40000"/>
                  </a:schemeClr>
                </a:outerShdw>
              </a:effectLst>
            </a:endParaRPr>
          </a:p>
        </p:txBody>
      </p:sp>
      <p:sp>
        <p:nvSpPr>
          <p:cNvPr id="7" name="TextBox 6"/>
          <p:cNvSpPr txBox="1"/>
          <p:nvPr/>
        </p:nvSpPr>
        <p:spPr>
          <a:xfrm>
            <a:off x="618100" y="5474677"/>
            <a:ext cx="7970227" cy="646329"/>
          </a:xfrm>
          <a:prstGeom prst="rect">
            <a:avLst/>
          </a:prstGeom>
          <a:noFill/>
        </p:spPr>
        <p:txBody>
          <a:bodyPr wrap="square" lIns="91436" tIns="45719" rIns="91436" bIns="45719" rtlCol="0">
            <a:spAutoFit/>
          </a:bodyPr>
          <a:lstStyle/>
          <a:p>
            <a:pPr>
              <a:lnSpc>
                <a:spcPct val="150000"/>
              </a:lnSpc>
              <a:spcBef>
                <a:spcPts val="500"/>
              </a:spcBef>
              <a:defRPr/>
            </a:pPr>
            <a:r>
              <a:rPr lang="el-GR" sz="1200" b="1" dirty="0">
                <a:solidFill>
                  <a:schemeClr val="bg1"/>
                </a:solidFill>
              </a:rPr>
              <a:t>ΔΙΑΤΑΡΑΧΕΣ ΦΩΝΗΣ</a:t>
            </a:r>
            <a:r>
              <a:rPr lang="el-GR" sz="1200" dirty="0">
                <a:solidFill>
                  <a:schemeClr val="bg1"/>
                </a:solidFill>
              </a:rPr>
              <a:t>, Ενότητα 0, ΤΜΗΜΑ ΛΟΓΟΘΕΡΑΠΕΙΑΣ, ΤΕΙ ΗΠΕΙΡΟΥ </a:t>
            </a:r>
            <a:r>
              <a:rPr lang="el-GR" sz="1200" b="1" dirty="0">
                <a:solidFill>
                  <a:schemeClr val="bg1"/>
                </a:solidFill>
              </a:rPr>
              <a:t>- Ανοιχτά Ακαδημαϊκά Μαθήματα στο ΤΕΙ Ηπείρου</a:t>
            </a:r>
          </a:p>
        </p:txBody>
      </p:sp>
      <p:pic>
        <p:nvPicPr>
          <p:cNvPr id="8" name="Εικόνα 7"/>
          <p:cNvPicPr>
            <a:picLocks noChangeAspect="1"/>
          </p:cNvPicPr>
          <p:nvPr/>
        </p:nvPicPr>
        <p:blipFill>
          <a:blip r:embed="rId3" cstate="print"/>
          <a:stretch>
            <a:fillRect/>
          </a:stretch>
        </p:blipFill>
        <p:spPr>
          <a:xfrm>
            <a:off x="80450" y="5286920"/>
            <a:ext cx="267726" cy="451523"/>
          </a:xfrm>
          <a:prstGeom prst="rect">
            <a:avLst/>
          </a:prstGeom>
        </p:spPr>
      </p:pic>
      <p:sp>
        <p:nvSpPr>
          <p:cNvPr id="9" name="Θέση αριθμού διαφάνειας 3"/>
          <p:cNvSpPr>
            <a:spLocks noGrp="1"/>
          </p:cNvSpPr>
          <p:nvPr>
            <p:ph type="sldNum" sz="quarter" idx="4294967295"/>
          </p:nvPr>
        </p:nvSpPr>
        <p:spPr bwMode="auto">
          <a:xfrm>
            <a:off x="8515350" y="5466151"/>
            <a:ext cx="628650" cy="304271"/>
          </a:xfrm>
          <a:prstGeom prst="rect">
            <a:avLst/>
          </a:prstGeom>
          <a:noFill/>
          <a:ln>
            <a:miter lim="800000"/>
            <a:headEnd/>
            <a:tailEnd/>
          </a:ln>
        </p:spPr>
        <p:txBody>
          <a:bodyPr/>
          <a:lstStyle/>
          <a:p>
            <a:fld id="{58358F7F-E2C6-412D-B7CA-3FDF70C3B50B}" type="slidenum">
              <a:rPr lang="el-GR" altLang="el-GR" smtClean="0">
                <a:solidFill>
                  <a:schemeClr val="bg1"/>
                </a:solidFill>
              </a:rPr>
              <a:pPr/>
              <a:t>19</a:t>
            </a:fld>
            <a:endParaRPr lang="el-GR" altLang="el-GR" dirty="0" smtClean="0">
              <a:solidFill>
                <a:schemeClr val="bg1"/>
              </a:solidFill>
            </a:endParaRPr>
          </a:p>
        </p:txBody>
      </p:sp>
      <p:pic>
        <p:nvPicPr>
          <p:cNvPr id="11" name="Εικόνα 10"/>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8103873" y="5406242"/>
            <a:ext cx="364880" cy="317287"/>
          </a:xfrm>
          <a:prstGeom prst="rect">
            <a:avLst/>
          </a:prstGeom>
        </p:spPr>
      </p:pic>
      <p:sp>
        <p:nvSpPr>
          <p:cNvPr id="14" name="Τίτλος 1"/>
          <p:cNvSpPr>
            <a:spLocks noGrp="1"/>
          </p:cNvSpPr>
          <p:nvPr>
            <p:ph type="title"/>
          </p:nvPr>
        </p:nvSpPr>
        <p:spPr>
          <a:xfrm>
            <a:off x="453327" y="1"/>
            <a:ext cx="8062025" cy="1007390"/>
          </a:xfrm>
        </p:spPr>
        <p:txBody>
          <a:bodyPr>
            <a:normAutofit/>
          </a:bodyPr>
          <a:lstStyle/>
          <a:p>
            <a:r>
              <a:rPr lang="el-GR" dirty="0" smtClean="0"/>
              <a:t>Διατήρηση Σημειωμάτων</a:t>
            </a:r>
            <a:endParaRPr lang="el-GR" dirty="0"/>
          </a:p>
        </p:txBody>
      </p:sp>
      <p:sp>
        <p:nvSpPr>
          <p:cNvPr id="168" name="Rectangle 167"/>
          <p:cNvSpPr/>
          <p:nvPr/>
        </p:nvSpPr>
        <p:spPr>
          <a:xfrm>
            <a:off x="618101" y="1587284"/>
            <a:ext cx="7765365" cy="4093426"/>
          </a:xfrm>
          <a:prstGeom prst="rect">
            <a:avLst/>
          </a:prstGeom>
        </p:spPr>
        <p:txBody>
          <a:bodyPr wrap="square" lIns="91436" tIns="45719" rIns="91436" bIns="45719">
            <a:spAutoFit/>
          </a:bodyPr>
          <a:lstStyle/>
          <a:p>
            <a:pPr algn="just"/>
            <a:r>
              <a:rPr lang="el-GR" sz="2600" dirty="0">
                <a:solidFill>
                  <a:schemeClr val="bg1">
                    <a:lumMod val="50000"/>
                  </a:schemeClr>
                </a:solidFill>
              </a:rPr>
              <a:t>Οποιαδήποτε  αναπαραγωγή ή διασκευή του υλικού θα πρέπει  να συμπεριλαμβάνει:</a:t>
            </a:r>
          </a:p>
          <a:p>
            <a:pPr algn="just"/>
            <a:endParaRPr lang="el-GR" sz="2600" dirty="0">
              <a:solidFill>
                <a:schemeClr val="bg1">
                  <a:lumMod val="50000"/>
                </a:schemeClr>
              </a:solidFill>
            </a:endParaRPr>
          </a:p>
          <a:p>
            <a:pPr marL="342886" indent="-342886" algn="just">
              <a:buFont typeface="Arial" pitchFamily="34" charset="0"/>
              <a:buChar char="•"/>
            </a:pPr>
            <a:r>
              <a:rPr lang="el-GR" sz="2600" dirty="0">
                <a:solidFill>
                  <a:schemeClr val="bg1">
                    <a:lumMod val="50000"/>
                  </a:schemeClr>
                </a:solidFill>
              </a:rPr>
              <a:t>το Σημείωμα Αναφοράς</a:t>
            </a:r>
          </a:p>
          <a:p>
            <a:pPr marL="342886" indent="-342886" algn="just">
              <a:buFont typeface="Arial" pitchFamily="34" charset="0"/>
              <a:buChar char="•"/>
            </a:pPr>
            <a:r>
              <a:rPr lang="el-GR" sz="2600" dirty="0">
                <a:solidFill>
                  <a:schemeClr val="bg1">
                    <a:lumMod val="50000"/>
                  </a:schemeClr>
                </a:solidFill>
              </a:rPr>
              <a:t>το  Σημείωμα </a:t>
            </a:r>
            <a:r>
              <a:rPr lang="el-GR" sz="2600" dirty="0" err="1">
                <a:solidFill>
                  <a:schemeClr val="bg1">
                    <a:lumMod val="50000"/>
                  </a:schemeClr>
                </a:solidFill>
              </a:rPr>
              <a:t>Αδειοδότησης</a:t>
            </a:r>
            <a:endParaRPr lang="el-GR" sz="2600" dirty="0">
              <a:solidFill>
                <a:schemeClr val="bg1">
                  <a:lumMod val="50000"/>
                </a:schemeClr>
              </a:solidFill>
            </a:endParaRPr>
          </a:p>
          <a:p>
            <a:pPr marL="342886" indent="-342886" algn="just">
              <a:buFont typeface="Arial" pitchFamily="34" charset="0"/>
              <a:buChar char="•"/>
            </a:pPr>
            <a:r>
              <a:rPr lang="el-GR" sz="2600" dirty="0">
                <a:solidFill>
                  <a:schemeClr val="bg1">
                    <a:lumMod val="50000"/>
                  </a:schemeClr>
                </a:solidFill>
              </a:rPr>
              <a:t>τη Δήλωση Διατήρησης Σημειωμάτων</a:t>
            </a:r>
          </a:p>
          <a:p>
            <a:pPr marL="342886" indent="-342886" algn="just">
              <a:buFont typeface="Arial" pitchFamily="34" charset="0"/>
              <a:buChar char="•"/>
            </a:pPr>
            <a:r>
              <a:rPr lang="el-GR" sz="2600" dirty="0">
                <a:solidFill>
                  <a:schemeClr val="bg1">
                    <a:lumMod val="50000"/>
                  </a:schemeClr>
                </a:solidFill>
              </a:rPr>
              <a:t>το Σημείωμα Χρήσης Έργων Τρίτων (εφόσον υπάρχει) </a:t>
            </a:r>
          </a:p>
          <a:p>
            <a:pPr algn="just"/>
            <a:endParaRPr lang="el-GR" sz="2600" dirty="0">
              <a:solidFill>
                <a:schemeClr val="bg1">
                  <a:lumMod val="50000"/>
                </a:schemeClr>
              </a:solidFill>
            </a:endParaRPr>
          </a:p>
          <a:p>
            <a:pPr algn="just"/>
            <a:r>
              <a:rPr lang="el-GR" sz="2600" dirty="0">
                <a:solidFill>
                  <a:schemeClr val="bg1">
                    <a:lumMod val="50000"/>
                  </a:schemeClr>
                </a:solidFill>
              </a:rPr>
              <a:t>μαζί με τους συνοδευόμενους </a:t>
            </a:r>
            <a:r>
              <a:rPr lang="el-GR" sz="2600" dirty="0" err="1">
                <a:solidFill>
                  <a:schemeClr val="bg1">
                    <a:lumMod val="50000"/>
                  </a:schemeClr>
                </a:solidFill>
              </a:rPr>
              <a:t>υπερσυνδέσμους</a:t>
            </a:r>
            <a:r>
              <a:rPr lang="el-GR" sz="2600" dirty="0">
                <a:solidFill>
                  <a:schemeClr val="bg1">
                    <a:lumMod val="50000"/>
                  </a:schemeClr>
                </a:solidFill>
              </a:rPr>
              <a:t>.</a:t>
            </a:r>
          </a:p>
        </p:txBody>
      </p:sp>
    </p:spTree>
    <p:extLst>
      <p:ext uri="{BB962C8B-B14F-4D97-AF65-F5344CB8AC3E}">
        <p14:creationId xmlns:p14="http://schemas.microsoft.com/office/powerpoint/2010/main" xmlns="" val="57699791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Υπότιτλος 2"/>
          <p:cNvSpPr>
            <a:spLocks noGrp="1"/>
          </p:cNvSpPr>
          <p:nvPr>
            <p:ph type="subTitle" idx="1"/>
          </p:nvPr>
        </p:nvSpPr>
        <p:spPr>
          <a:xfrm>
            <a:off x="683568" y="1345332"/>
            <a:ext cx="7776864" cy="2702345"/>
          </a:xfrm>
        </p:spPr>
        <p:txBody>
          <a:bodyPr>
            <a:noAutofit/>
          </a:bodyPr>
          <a:lstStyle/>
          <a:p>
            <a:pPr algn="l"/>
            <a:r>
              <a:rPr lang="el-GR" sz="2800" dirty="0" smtClean="0"/>
              <a:t>Λογιστικής και Χρηματοοικονομικής</a:t>
            </a:r>
          </a:p>
          <a:p>
            <a:pPr algn="l"/>
            <a:r>
              <a:rPr lang="el-GR" sz="2800" b="1" dirty="0" smtClean="0"/>
              <a:t>Μηχανογραφημένη Λογιστική Ι</a:t>
            </a:r>
          </a:p>
          <a:p>
            <a:pPr algn="l"/>
            <a:r>
              <a:rPr lang="el-GR" sz="2800" b="1" dirty="0" smtClean="0"/>
              <a:t>Ενότητα 9: Χρόνος Έκδοσης Τιμολογίου Άρθρο 11</a:t>
            </a:r>
          </a:p>
          <a:p>
            <a:pPr algn="l"/>
            <a:r>
              <a:rPr lang="el-GR" sz="2800" b="1" dirty="0" smtClean="0"/>
              <a:t>Μέρος Β΄</a:t>
            </a:r>
            <a:endParaRPr lang="en-US" sz="2800" dirty="0" smtClean="0"/>
          </a:p>
          <a:p>
            <a:pPr algn="l"/>
            <a:r>
              <a:rPr lang="el-GR" sz="2800" dirty="0" smtClean="0"/>
              <a:t>Χύτης Ευάγγελος</a:t>
            </a:r>
          </a:p>
          <a:p>
            <a:pPr algn="l">
              <a:lnSpc>
                <a:spcPts val="2600"/>
              </a:lnSpc>
            </a:pPr>
            <a:r>
              <a:rPr lang="el-GR" sz="2400" dirty="0" smtClean="0"/>
              <a:t>Πρέβεζα, 2015</a:t>
            </a:r>
          </a:p>
        </p:txBody>
      </p:sp>
      <p:pic>
        <p:nvPicPr>
          <p:cNvPr id="4" name="7 - Εικόνα" descr="Λογότυπο για Άδειες χρήσης Creative Commons BY-NC-ND"/>
          <p:cNvPicPr>
            <a:picLocks noChangeAspect="1"/>
          </p:cNvPicPr>
          <p:nvPr/>
        </p:nvPicPr>
        <p:blipFill>
          <a:blip r:embed="rId3" cstate="print"/>
          <a:stretch>
            <a:fillRect/>
          </a:stretch>
        </p:blipFill>
        <p:spPr>
          <a:xfrm>
            <a:off x="2080878" y="4856613"/>
            <a:ext cx="1581685" cy="461161"/>
          </a:xfrm>
          <a:prstGeom prst="rect">
            <a:avLst/>
          </a:prstGeom>
        </p:spPr>
      </p:pic>
      <p:pic>
        <p:nvPicPr>
          <p:cNvPr id="5" name="Picture 3" descr="Λογότυπο Επιχειρησιακού Προγράμματος Εκπαίδευση και Δια βίου Μάθηση του Υπουργείου Παιδείας ΕΣΠΑ 2007-2013 με τη σημαία της Ευρωπαϊκής Ένωσης, το οποίο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4" cstate="print"/>
          <a:srcRect/>
          <a:stretch>
            <a:fillRect/>
          </a:stretch>
        </p:blipFill>
        <p:spPr bwMode="auto">
          <a:xfrm>
            <a:off x="3591139" y="4659746"/>
            <a:ext cx="4310289" cy="854894"/>
          </a:xfrm>
          <a:prstGeom prst="rect">
            <a:avLst/>
          </a:prstGeom>
          <a:noFill/>
        </p:spPr>
      </p:pic>
      <p:sp>
        <p:nvSpPr>
          <p:cNvPr id="10" name="Τίτλος 1"/>
          <p:cNvSpPr txBox="1">
            <a:spLocks/>
          </p:cNvSpPr>
          <p:nvPr/>
        </p:nvSpPr>
        <p:spPr>
          <a:xfrm>
            <a:off x="0" y="3547"/>
            <a:ext cx="7452320" cy="1023697"/>
          </a:xfrm>
          <a:prstGeom prst="rect">
            <a:avLst/>
          </a:prstGeom>
          <a:solidFill>
            <a:schemeClr val="accent2"/>
          </a:solidFill>
        </p:spPr>
        <p:txBody>
          <a:bodyPr vert="horz" lIns="91440" tIns="45720" rIns="91440" bIns="45720" rtlCol="0" anchor="ctr">
            <a:normAutofit/>
          </a:bodyPr>
          <a:lstStyle>
            <a:lvl1pPr algn="ctr" defTabSz="914400" rtl="0" eaLnBrk="1" latinLnBrk="0" hangingPunct="1">
              <a:spcBef>
                <a:spcPct val="0"/>
              </a:spcBef>
              <a:buNone/>
              <a:defRPr sz="4400" b="1" kern="1200">
                <a:solidFill>
                  <a:schemeClr val="tx1"/>
                </a:solidFill>
                <a:latin typeface="+mj-lt"/>
                <a:ea typeface="+mj-ea"/>
                <a:cs typeface="+mj-cs"/>
              </a:defRPr>
            </a:lvl1pPr>
          </a:lstStyle>
          <a:p>
            <a:r>
              <a:rPr lang="el-GR" sz="2400" dirty="0" smtClean="0">
                <a:solidFill>
                  <a:schemeClr val="bg1"/>
                </a:solidFill>
              </a:rPr>
              <a:t>Ανοιχτά Ακαδημαϊκά Μαθήματα στο ΤΕΙ Ηπείρου</a:t>
            </a:r>
            <a:endParaRPr lang="el-GR" sz="2400" dirty="0">
              <a:solidFill>
                <a:schemeClr val="bg1"/>
              </a:solidFill>
            </a:endParaRPr>
          </a:p>
        </p:txBody>
      </p:sp>
      <p:pic>
        <p:nvPicPr>
          <p:cNvPr id="11" name="Εικόνα 10"/>
          <p:cNvPicPr>
            <a:picLocks noChangeAspect="1"/>
          </p:cNvPicPr>
          <p:nvPr/>
        </p:nvPicPr>
        <p:blipFill>
          <a:blip r:embed="rId5" cstate="print"/>
          <a:stretch>
            <a:fillRect/>
          </a:stretch>
        </p:blipFill>
        <p:spPr>
          <a:xfrm>
            <a:off x="6948264" y="3547"/>
            <a:ext cx="2214640" cy="1031492"/>
          </a:xfrm>
          <a:prstGeom prst="rect">
            <a:avLst/>
          </a:prstGeom>
        </p:spPr>
      </p:pic>
    </p:spTree>
    <p:extLst>
      <p:ext uri="{BB962C8B-B14F-4D97-AF65-F5344CB8AC3E}">
        <p14:creationId xmlns:p14="http://schemas.microsoft.com/office/powerpoint/2010/main" xmlns="" val="238567132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p:txBody>
          <a:bodyPr/>
          <a:lstStyle/>
          <a:p>
            <a:r>
              <a:rPr lang="el-GR" dirty="0" smtClean="0"/>
              <a:t>Τέλος Ενότητας</a:t>
            </a:r>
            <a:endParaRPr lang="el-GR" dirty="0"/>
          </a:p>
        </p:txBody>
      </p:sp>
      <p:sp>
        <p:nvSpPr>
          <p:cNvPr id="8" name="Υπότιτλος 7"/>
          <p:cNvSpPr>
            <a:spLocks noGrp="1"/>
          </p:cNvSpPr>
          <p:nvPr>
            <p:ph type="subTitle" idx="1"/>
          </p:nvPr>
        </p:nvSpPr>
        <p:spPr/>
        <p:txBody>
          <a:bodyPr/>
          <a:lstStyle/>
          <a:p>
            <a:endParaRPr lang="el-GR" dirty="0"/>
          </a:p>
        </p:txBody>
      </p:sp>
      <p:pic>
        <p:nvPicPr>
          <p:cNvPr id="9" name="7 - Εικόνα" descr="Λογότυπο για Άδειες χρήσης Creative Commons"/>
          <p:cNvPicPr>
            <a:picLocks noChangeAspect="1"/>
          </p:cNvPicPr>
          <p:nvPr/>
        </p:nvPicPr>
        <p:blipFill>
          <a:blip r:embed="rId3" cstate="print"/>
          <a:stretch>
            <a:fillRect/>
          </a:stretch>
        </p:blipFill>
        <p:spPr>
          <a:xfrm>
            <a:off x="2080878" y="4856613"/>
            <a:ext cx="1581685" cy="461161"/>
          </a:xfrm>
          <a:prstGeom prst="rect">
            <a:avLst/>
          </a:prstGeom>
        </p:spPr>
      </p:pic>
      <p:pic>
        <p:nvPicPr>
          <p:cNvPr id="10" name="Picture 3" descr="Λογότυπο Επιχειρησιακού Προγράμματος Εκπαίδευση και Δια βίου Μάθηση"/>
          <p:cNvPicPr>
            <a:picLocks noChangeAspect="1" noChangeArrowheads="1"/>
          </p:cNvPicPr>
          <p:nvPr/>
        </p:nvPicPr>
        <p:blipFill>
          <a:blip r:embed="rId4" cstate="print"/>
          <a:srcRect/>
          <a:stretch>
            <a:fillRect/>
          </a:stretch>
        </p:blipFill>
        <p:spPr bwMode="auto">
          <a:xfrm>
            <a:off x="3662562" y="4777713"/>
            <a:ext cx="3240360" cy="642687"/>
          </a:xfrm>
          <a:prstGeom prst="rect">
            <a:avLst/>
          </a:prstGeom>
          <a:noFill/>
        </p:spPr>
      </p:pic>
    </p:spTree>
    <p:extLst>
      <p:ext uri="{BB962C8B-B14F-4D97-AF65-F5344CB8AC3E}">
        <p14:creationId xmlns:p14="http://schemas.microsoft.com/office/powerpoint/2010/main" xmlns="" val="2128020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l-GR" dirty="0" smtClean="0"/>
              <a:t>Άδειες Χρήσης</a:t>
            </a:r>
            <a:endParaRPr lang="el-GR" dirty="0"/>
          </a:p>
        </p:txBody>
      </p:sp>
      <p:sp>
        <p:nvSpPr>
          <p:cNvPr id="9" name="Subtitle 8"/>
          <p:cNvSpPr>
            <a:spLocks noGrp="1"/>
          </p:cNvSpPr>
          <p:nvPr>
            <p:ph idx="1"/>
          </p:nvPr>
        </p:nvSpPr>
        <p:spPr/>
        <p:txBody>
          <a:bodyPr>
            <a:normAutofit/>
          </a:bodyPr>
          <a:lstStyle/>
          <a:p>
            <a:r>
              <a:rPr lang="el-GR" sz="2800" dirty="0"/>
              <a:t>Το παρόν εκπαιδευτικό υλικό υπόκειται σε άδειες χρήσης </a:t>
            </a:r>
            <a:r>
              <a:rPr lang="el-GR" sz="2800" dirty="0" err="1"/>
              <a:t>Creative</a:t>
            </a:r>
            <a:r>
              <a:rPr lang="el-GR" sz="2800" dirty="0"/>
              <a:t> </a:t>
            </a:r>
            <a:r>
              <a:rPr lang="el-GR" sz="2800" dirty="0" err="1"/>
              <a:t>Commons</a:t>
            </a:r>
            <a:r>
              <a:rPr lang="el-GR" sz="2800" dirty="0"/>
              <a:t>. </a:t>
            </a:r>
          </a:p>
          <a:p>
            <a:r>
              <a:rPr lang="el-GR" sz="2800" dirty="0"/>
              <a:t>Για εκπαιδευτικό υλικό, όπως εικόνες, που υπόκειται σε άλλου τύπου άδειας χρήσης, η άδεια χρήσης αναφέρεται ρητώς. </a:t>
            </a:r>
            <a:endParaRPr lang="el-GR" sz="2800" dirty="0" smtClean="0"/>
          </a:p>
        </p:txBody>
      </p:sp>
      <p:pic>
        <p:nvPicPr>
          <p:cNvPr id="5" name="7 - Εικόνα" descr="Λογότυπο για Άδειες χρήσης Creative Commons BY-NC-ND"/>
          <p:cNvPicPr>
            <a:picLocks noChangeAspect="1"/>
          </p:cNvPicPr>
          <p:nvPr/>
        </p:nvPicPr>
        <p:blipFill>
          <a:blip r:embed="rId3" cstate="print"/>
          <a:stretch>
            <a:fillRect/>
          </a:stretch>
        </p:blipFill>
        <p:spPr>
          <a:xfrm>
            <a:off x="3707905" y="4117640"/>
            <a:ext cx="1581685" cy="461161"/>
          </a:xfrm>
          <a:prstGeom prst="rect">
            <a:avLst/>
          </a:prstGeom>
        </p:spPr>
      </p:pic>
      <p:sp>
        <p:nvSpPr>
          <p:cNvPr id="3" name="Θέση αριθμού διαφάνειας 2"/>
          <p:cNvSpPr>
            <a:spLocks noGrp="1"/>
          </p:cNvSpPr>
          <p:nvPr>
            <p:ph type="sldNum" sz="quarter" idx="12"/>
          </p:nvPr>
        </p:nvSpPr>
        <p:spPr/>
        <p:txBody>
          <a:bodyPr/>
          <a:lstStyle/>
          <a:p>
            <a:fld id="{53C4726A-630D-4CB4-B088-BAB00F4188E9}" type="slidenum">
              <a:rPr lang="el-GR" smtClean="0"/>
              <a:pPr/>
              <a:t>3</a:t>
            </a:fld>
            <a:endParaRPr lang="el-GR" dirty="0"/>
          </a:p>
        </p:txBody>
      </p:sp>
    </p:spTree>
    <p:extLst>
      <p:ext uri="{BB962C8B-B14F-4D97-AF65-F5344CB8AC3E}">
        <p14:creationId xmlns:p14="http://schemas.microsoft.com/office/powerpoint/2010/main" xmlns="" val="67298748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457200" y="1117307"/>
            <a:ext cx="8229600" cy="3771636"/>
          </a:xfrm>
        </p:spPr>
        <p:txBody>
          <a:bodyPr>
            <a:noAutofit/>
          </a:bodyPr>
          <a:lstStyle/>
          <a:p>
            <a:pPr marL="342886" indent="-342886" algn="just"/>
            <a:r>
              <a:rPr lang="el-GR" altLang="el-GR" sz="2000" dirty="0"/>
              <a:t>Το έργο υλοποιείται στο πλαίσιο του Επιχειρησιακού Προγράμματος «</a:t>
            </a:r>
            <a:r>
              <a:rPr lang="el-GR" altLang="el-GR" sz="2000" b="1" dirty="0"/>
              <a:t>Εκπαίδευση και Δια Βίου Μάθηση</a:t>
            </a:r>
            <a:r>
              <a:rPr lang="el-GR" altLang="el-GR" sz="2000" dirty="0"/>
              <a:t>» και συγχρηματοδοτείται από την Ευρωπαϊκή Ένωση (Ευρωπαϊκό Κοινωνικό Ταμείο) και από εθνικούς πόρους.</a:t>
            </a:r>
          </a:p>
          <a:p>
            <a:pPr marL="342886" indent="-342886" algn="just"/>
            <a:r>
              <a:rPr lang="el-GR" altLang="el-GR" sz="2000" dirty="0"/>
              <a:t>Το έργο «</a:t>
            </a:r>
            <a:r>
              <a:rPr lang="el-GR" altLang="el-GR" sz="2000" b="1" dirty="0"/>
              <a:t>Ανοικτά Ακαδημαϊκά Μαθήματα στο TEI Ηπείρου</a:t>
            </a:r>
            <a:r>
              <a:rPr lang="el-GR" altLang="el-GR" sz="2000" dirty="0"/>
              <a:t>» έχει χρηματοδοτήσει μόνο τη αναδιαμόρφωση του εκπαιδευτικού υλικού.</a:t>
            </a:r>
          </a:p>
          <a:p>
            <a:pPr marL="342886" indent="-342886" algn="just"/>
            <a:r>
              <a:rPr lang="el-GR" altLang="el-GR" sz="2000" dirty="0"/>
              <a:t>Το παρόν εκπαιδευτικό υλικό έχει αναπτυχθεί στα πλαίσια του εκπαιδευτικού έργου του διδάσκοντα.</a:t>
            </a:r>
          </a:p>
        </p:txBody>
      </p:sp>
      <p:pic>
        <p:nvPicPr>
          <p:cNvPr id="5" name="Picture 3" descr="Λογότυπο Επιχειρησιακού Προγράμματος Εκπαίδευση και Δια βίου Μάθηση"/>
          <p:cNvPicPr>
            <a:picLocks noChangeAspect="1" noChangeArrowheads="1"/>
          </p:cNvPicPr>
          <p:nvPr/>
        </p:nvPicPr>
        <p:blipFill>
          <a:blip r:embed="rId3" cstate="print"/>
          <a:srcRect/>
          <a:stretch>
            <a:fillRect/>
          </a:stretch>
        </p:blipFill>
        <p:spPr bwMode="auto">
          <a:xfrm>
            <a:off x="1332312" y="4212553"/>
            <a:ext cx="6480048" cy="1285240"/>
          </a:xfrm>
          <a:prstGeom prst="rect">
            <a:avLst/>
          </a:prstGeom>
          <a:noFill/>
        </p:spPr>
      </p:pic>
    </p:spTree>
    <p:extLst>
      <p:ext uri="{BB962C8B-B14F-4D97-AF65-F5344CB8AC3E}">
        <p14:creationId xmlns:p14="http://schemas.microsoft.com/office/powerpoint/2010/main" xmlns="" val="162866154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Σκοποί  ενότητας</a:t>
            </a:r>
            <a:endParaRPr lang="el-GR" dirty="0"/>
          </a:p>
        </p:txBody>
      </p:sp>
      <p:sp>
        <p:nvSpPr>
          <p:cNvPr id="3" name="Content Placeholder 2"/>
          <p:cNvSpPr>
            <a:spLocks noGrp="1"/>
          </p:cNvSpPr>
          <p:nvPr>
            <p:ph idx="1"/>
          </p:nvPr>
        </p:nvSpPr>
        <p:spPr/>
        <p:txBody>
          <a:bodyPr/>
          <a:lstStyle/>
          <a:p>
            <a:pPr marL="0" algn="just">
              <a:buNone/>
            </a:pPr>
            <a:r>
              <a:rPr lang="el-GR" dirty="0" smtClean="0"/>
              <a:t>Συνέχεια με παραδείγματα και περιπτώσεις σχετικά με την έννοια του χρόνου έκδοσης ενός τιμολογίου πώλησης.</a:t>
            </a:r>
          </a:p>
          <a:p>
            <a:pPr marL="0" algn="just">
              <a:buNone/>
            </a:pPr>
            <a:endParaRPr lang="el-GR" dirty="0" smtClean="0"/>
          </a:p>
          <a:p>
            <a:pPr marL="0" algn="just">
              <a:buNone/>
            </a:pPr>
            <a:endParaRPr lang="el-GR" dirty="0" smtClean="0"/>
          </a:p>
          <a:p>
            <a:pPr marL="0" algn="just">
              <a:buNone/>
            </a:pPr>
            <a:endParaRPr lang="el-GR" dirty="0" smtClean="0"/>
          </a:p>
          <a:p>
            <a:pPr marL="0" algn="just">
              <a:buNone/>
            </a:pPr>
            <a:endParaRPr lang="el-GR" dirty="0"/>
          </a:p>
        </p:txBody>
      </p:sp>
      <p:sp>
        <p:nvSpPr>
          <p:cNvPr id="6" name="Slide Number Placeholder 5"/>
          <p:cNvSpPr>
            <a:spLocks noGrp="1"/>
          </p:cNvSpPr>
          <p:nvPr>
            <p:ph type="sldNum" sz="quarter" idx="12"/>
          </p:nvPr>
        </p:nvSpPr>
        <p:spPr/>
        <p:txBody>
          <a:bodyPr/>
          <a:lstStyle/>
          <a:p>
            <a:fld id="{95390251-5B84-4D2F-A9C7-1C62C4738B3F}" type="slidenum">
              <a:rPr lang="el-GR" smtClean="0"/>
              <a:pPr/>
              <a:t>5</a:t>
            </a:fld>
            <a:endParaRPr lang="el-GR" dirty="0"/>
          </a:p>
        </p:txBody>
      </p:sp>
    </p:spTree>
    <p:extLst>
      <p:ext uri="{BB962C8B-B14F-4D97-AF65-F5344CB8AC3E}">
        <p14:creationId xmlns:p14="http://schemas.microsoft.com/office/powerpoint/2010/main" xmlns="" val="206149746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600" dirty="0" smtClean="0"/>
              <a:t>Χρόνος Έκδοσης Τιμολογίου Άρθρο 11 </a:t>
            </a:r>
            <a:endParaRPr lang="en-US" sz="3600" dirty="0"/>
          </a:p>
        </p:txBody>
      </p:sp>
      <p:sp>
        <p:nvSpPr>
          <p:cNvPr id="3" name="2 - Θέση περιεχομένου"/>
          <p:cNvSpPr>
            <a:spLocks noGrp="1"/>
          </p:cNvSpPr>
          <p:nvPr>
            <p:ph idx="1"/>
          </p:nvPr>
        </p:nvSpPr>
        <p:spPr/>
        <p:txBody>
          <a:bodyPr>
            <a:normAutofit fontScale="92500" lnSpcReduction="20000"/>
          </a:bodyPr>
          <a:lstStyle/>
          <a:p>
            <a:pPr marL="0">
              <a:buNone/>
            </a:pPr>
            <a:r>
              <a:rPr lang="el-GR" dirty="0" smtClean="0"/>
              <a:t>11.2.10 Για το πιστωτικό τιμολόγιο, δεν ορίζεται ρητά από τις παρούσες διατάξεις χρόνος έκδοσης αυτού. Ωστόσο, ισχύουν κατ’ αναλογία τα αναφερόμενα στο χρόνο έκδοσης του τιμολογίου και ειδικότερα:</a:t>
            </a:r>
            <a:endParaRPr lang="en-US" dirty="0" smtClean="0"/>
          </a:p>
          <a:p>
            <a:pPr marL="0">
              <a:buNone/>
            </a:pPr>
            <a:r>
              <a:rPr lang="el-GR" dirty="0" smtClean="0"/>
              <a:t>α) επί παροχής εκπτώσεων εκ των υστέρων, για πωλήσεις αγαθών ή παροχή υπηρεσιών, το (πιστωτικό) τιμολόγιο εκδίδεται κατά το χρόνο που γεννάται η υποχρέωση χορήγησης της έκπτωσης,</a:t>
            </a:r>
            <a:endParaRPr lang="en-US" dirty="0" smtClean="0"/>
          </a:p>
          <a:p>
            <a:pPr marL="0">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6</a:t>
            </a:fld>
            <a:endParaRPr lang="el-G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600" dirty="0" smtClean="0"/>
              <a:t>Χρόνος Έκδοσης Τιμολογίου Άρθρο 11 </a:t>
            </a:r>
            <a:endParaRPr lang="en-US" sz="3600" dirty="0"/>
          </a:p>
        </p:txBody>
      </p:sp>
      <p:sp>
        <p:nvSpPr>
          <p:cNvPr id="3" name="2 - Θέση περιεχομένου"/>
          <p:cNvSpPr>
            <a:spLocks noGrp="1"/>
          </p:cNvSpPr>
          <p:nvPr>
            <p:ph idx="1"/>
          </p:nvPr>
        </p:nvSpPr>
        <p:spPr/>
        <p:txBody>
          <a:bodyPr>
            <a:normAutofit/>
          </a:bodyPr>
          <a:lstStyle/>
          <a:p>
            <a:pPr algn="just">
              <a:buNone/>
            </a:pPr>
            <a:r>
              <a:rPr lang="el-GR" sz="2600" dirty="0" smtClean="0"/>
              <a:t>β) στις επιστροφές πωληθέντων αγαθών, το τιμολόγιο εκδίδεται μέχρι την 15η ημέρα του επόμενου μήνα, από το χρόνο παραλαβής των επιστρεφομένων αγαθών,</a:t>
            </a:r>
            <a:endParaRPr lang="en-US" sz="2600" dirty="0" smtClean="0"/>
          </a:p>
          <a:p>
            <a:pPr algn="just">
              <a:buNone/>
            </a:pPr>
            <a:r>
              <a:rPr lang="el-GR" sz="2600" dirty="0" smtClean="0"/>
              <a:t>γ) για άλλες διαφορές, που έχουν σχέση και επηρεάζουν την αξία ή το περιεχόμενο γενικά του αρχικού τιμολογίου, το πιστωτικό τιμολόγιο εκδίδεται με τη διαπίστωση των διαφορών (θέμα πραγματικό).</a:t>
            </a:r>
            <a:endParaRPr lang="en-US" sz="2600" dirty="0" smtClean="0"/>
          </a:p>
          <a:p>
            <a:pPr algn="just">
              <a:buNone/>
            </a:pPr>
            <a:endParaRPr lang="en-US" sz="2600"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7</a:t>
            </a:fld>
            <a:endParaRPr lang="el-G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600" dirty="0" smtClean="0"/>
              <a:t>Χρόνος Έκδοσης Τιμολογίου Άρθρο 11 </a:t>
            </a:r>
            <a:endParaRPr lang="en-US" sz="3600" dirty="0"/>
          </a:p>
        </p:txBody>
      </p:sp>
      <p:sp>
        <p:nvSpPr>
          <p:cNvPr id="3" name="2 - Θέση περιεχομένου"/>
          <p:cNvSpPr>
            <a:spLocks noGrp="1"/>
          </p:cNvSpPr>
          <p:nvPr>
            <p:ph idx="1"/>
          </p:nvPr>
        </p:nvSpPr>
        <p:spPr/>
        <p:txBody>
          <a:bodyPr>
            <a:normAutofit fontScale="70000" lnSpcReduction="20000"/>
          </a:bodyPr>
          <a:lstStyle/>
          <a:p>
            <a:pPr marL="0" algn="just">
              <a:buNone/>
            </a:pPr>
            <a:r>
              <a:rPr lang="el-GR" dirty="0" smtClean="0"/>
              <a:t>11.2.11 Για υπηρεσίες που παρέχουν ασφαλιστικοί πράκτορες, μεσίτες ασφαλειών και ασφαλιστικοί σύμβουλοι προς ασφαλιστικές επιχειρήσεις, ασφαλιστικούς πράκτορες και μεσίτες ασφαλίσεων, καθώς και για υπηρεσίες που παρέχουν πρακτορεία ΠΡΟΠΟ, ΛΟΤΤΟ, Ιπποδρομιακού στοιχήματος και συναφών παιγνίων προς τις επιχειρήσεις που οργανώνουν τα παίγνια αυτά, το σχετικό τιμολόγιο (εκκαθάριση αμοιβών), καθόσον αφορά συνεχιζόμενη παροχή υπηρεσιών η οποία μάλιστα απαλλάσσεται από Φ.Π.Α., δύναται να εκδίδεται μέχρι το τέλος της ετήσιας περιόδου (φορολογικό έτος) των συμβαλλομένων. Διευκρινίζεται ότι, μέσω της διαδικασίας της </a:t>
            </a:r>
            <a:r>
              <a:rPr lang="el-GR" dirty="0" err="1" smtClean="0"/>
              <a:t>αυτοτιμολόγησης</a:t>
            </a:r>
            <a:r>
              <a:rPr lang="el-GR" dirty="0" smtClean="0"/>
              <a:t> της παραγράφου 5 του άρθρου 8, το τιμολόγιο αυτό (εκκαθάριση αμοιβών) δύναται να εκδίδεται και από τον λήπτη της υπηρεσίας.</a:t>
            </a:r>
            <a:endParaRPr lang="en-US" dirty="0" smtClean="0"/>
          </a:p>
          <a:p>
            <a:pPr marL="0" algn="just">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8</a:t>
            </a:fld>
            <a:endParaRPr lang="el-G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600" dirty="0" smtClean="0"/>
              <a:t>Χρόνος Έκδοσης Τιμολογίου Άρθρο 11 </a:t>
            </a:r>
            <a:endParaRPr lang="en-US" sz="3600" dirty="0"/>
          </a:p>
        </p:txBody>
      </p:sp>
      <p:sp>
        <p:nvSpPr>
          <p:cNvPr id="3" name="2 - Θέση περιεχομένου"/>
          <p:cNvSpPr>
            <a:spLocks noGrp="1"/>
          </p:cNvSpPr>
          <p:nvPr>
            <p:ph idx="1"/>
          </p:nvPr>
        </p:nvSpPr>
        <p:spPr/>
        <p:txBody>
          <a:bodyPr>
            <a:normAutofit/>
          </a:bodyPr>
          <a:lstStyle/>
          <a:p>
            <a:pPr marL="0">
              <a:buNone/>
            </a:pPr>
            <a:r>
              <a:rPr lang="el-GR" sz="2600" dirty="0" smtClean="0"/>
              <a:t>11.2.12 Στις περιπτώσεις που υποκείμενη στο νόμο οντότητα αναθέτει σε άλλη υποκείμενη στο νόμο οντότητα την αγορά αγαθών από μη υποκείμενο στο νόμο (π.χ. αγρότης του ειδικού καθεστώτος Φ.Π.Α), είναι δυνατόν το τιμολόγιο να εκδοθεί από το πραγματοποιούντα την αγορά, με ανάθεση τιμολόγησης.</a:t>
            </a:r>
            <a:endParaRPr lang="en-US" sz="2600" dirty="0" smtClean="0"/>
          </a:p>
          <a:p>
            <a:pPr marL="0">
              <a:buNone/>
            </a:pPr>
            <a:endParaRPr lang="en-US" sz="2600"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9</a:t>
            </a:fld>
            <a:endParaRPr lang="el-GR" dirty="0"/>
          </a:p>
        </p:txBody>
      </p:sp>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0"/>
  <p:tag name="MMPROD_UIDATA" val="&lt;database version=&quot;7.0&quot;&gt;&lt;object type=&quot;1&quot; unique_id=&quot;10001&quot;&gt;&lt;object type=&quot;2&quot; unique_id=&quot;10086&quot;&gt;&lt;object type=&quot;3&quot; unique_id=&quot;10087&quot;&gt;&lt;property id=&quot;20148&quot; value=&quot;5&quot;/&gt;&lt;property id=&quot;20300&quot; value=&quot;Slide 1 - &amp;quot;Τίτλος Μαθήματος&amp;quot;&quot;/&gt;&lt;property id=&quot;20307&quot; value=&quot;256&quot;/&gt;&lt;/object&gt;&lt;object type=&quot;3&quot; unique_id=&quot;10088&quot;&gt;&lt;property id=&quot;20148&quot; value=&quot;5&quot;/&gt;&lt;property id=&quot;20300&quot; value=&quot;Slide 2&quot;/&gt;&lt;property id=&quot;20307&quot; value=&quot;289&quot;/&gt;&lt;/object&gt;&lt;object type=&quot;3&quot; unique_id=&quot;10089&quot;&gt;&lt;property id=&quot;20148&quot; value=&quot;5&quot;/&gt;&lt;property id=&quot;20300&quot; value=&quot;Slide 3 - &amp;quot;Άδειες Χρήσης&amp;quot;&quot;/&gt;&lt;property id=&quot;20307&quot; value=&quot;257&quot;/&gt;&lt;/object&gt;&lt;object type=&quot;3&quot; unique_id=&quot;10090&quot;&gt;&lt;property id=&quot;20148&quot; value=&quot;5&quot;/&gt;&lt;property id=&quot;20300&quot; value=&quot;Slide 4 - &amp;quot;Χρηματοδότηση&amp;quot;&quot;/&gt;&lt;property id=&quot;20307&quot; value=&quot;259&quot;/&gt;&lt;/object&gt;&lt;object type=&quot;3&quot; unique_id=&quot;10091&quot;&gt;&lt;property id=&quot;20148&quot; value=&quot;5&quot;/&gt;&lt;property id=&quot;20300&quot; value=&quot;Slide 5 - &amp;quot;Σκοποί  ενότητας&amp;quot;&quot;/&gt;&lt;property id=&quot;20307&quot; value=&quot;261&quot;/&gt;&lt;/object&gt;&lt;object type=&quot;3&quot; unique_id=&quot;10092&quot;&gt;&lt;property id=&quot;20148&quot; value=&quot;5&quot;/&gt;&lt;property id=&quot;20300&quot; value=&quot;Slide 6 - &amp;quot;Περιεχόμενα ενότητας&amp;quot;&quot;/&gt;&lt;property id=&quot;20307&quot; value=&quot;262&quot;/&gt;&lt;/object&gt;&lt;object type=&quot;3&quot; unique_id=&quot;10093&quot;&gt;&lt;property id=&quot;20148&quot; value=&quot;5&quot;/&gt;&lt;property id=&quot;20300&quot; value=&quot;Slide 7 - &amp;quot;Χρήση Διατάξεων&amp;quot;&quot;/&gt;&lt;property id=&quot;20307&quot; value=&quot;264&quot;/&gt;&lt;/object&gt;&lt;object type=&quot;3&quot; unique_id=&quot;10094&quot;&gt;&lt;property id=&quot;20148&quot; value=&quot;5&quot;/&gt;&lt;property id=&quot;20300&quot; value=&quot;Slide 8 - &amp;quot;Διαφάνεια Τίτλου&amp;quot;&quot;/&gt;&lt;property id=&quot;20307&quot; value=&quot;266&quot;/&gt;&lt;/object&gt;&lt;object type=&quot;3&quot; unique_id=&quot;10095&quot;&gt;&lt;property id=&quot;20148&quot; value=&quot;5&quot;/&gt;&lt;property id=&quot;20300&quot; value=&quot;Slide 9 - &amp;quot;Τίτλος και περιεχόμενο 1&amp;quot;&quot;/&gt;&lt;property id=&quot;20307&quot; value=&quot;265&quot;/&gt;&lt;/object&gt;&lt;object type=&quot;3&quot; unique_id=&quot;10096&quot;&gt;&lt;property id=&quot;20148&quot; value=&quot;5&quot;/&gt;&lt;property id=&quot;20300&quot; value=&quot;Slide 10 - &amp;quot;Τίτλος και περιεχόμενο 2&amp;quot;&quot;/&gt;&lt;property id=&quot;20307&quot; value=&quot;274&quot;/&gt;&lt;/object&gt;&lt;object type=&quot;3&quot; unique_id=&quot;10097&quot;&gt;&lt;property id=&quot;20148&quot; value=&quot;5&quot;/&gt;&lt;property id=&quot;20300&quot; value=&quot;Slide 11 - &amp;quot;Κεφαλίδα Ενότητας&amp;quot;&quot;/&gt;&lt;property id=&quot;20307&quot; value=&quot;267&quot;/&gt;&lt;/object&gt;&lt;object type=&quot;3&quot; unique_id=&quot;10098&quot;&gt;&lt;property id=&quot;20148&quot; value=&quot;5&quot;/&gt;&lt;property id=&quot;20300&quot; value=&quot;Slide 12 - &amp;quot;Δύο περιεχόμενα 1 &amp;quot;&quot;/&gt;&lt;property id=&quot;20307&quot; value=&quot;288&quot;/&gt;&lt;/object&gt;&lt;object type=&quot;3&quot; unique_id=&quot;10099&quot;&gt;&lt;property id=&quot;20148&quot; value=&quot;5&quot;/&gt;&lt;property id=&quot;20300&quot; value=&quot;Slide 13 - &amp;quot;Δύο περιεχόμενα 2 &amp;quot;&quot;/&gt;&lt;property id=&quot;20307&quot; value=&quot;277&quot;/&gt;&lt;/object&gt;&lt;object type=&quot;3&quot; unique_id=&quot;10100&quot;&gt;&lt;property id=&quot;20148&quot; value=&quot;5&quot;/&gt;&lt;property id=&quot;20300&quot; value=&quot;Slide 14 - &amp;quot;Σύγκριση 1&amp;quot;&quot;/&gt;&lt;property id=&quot;20307&quot; value=&quot;269&quot;/&gt;&lt;/object&gt;&lt;object type=&quot;3&quot; unique_id=&quot;10101&quot;&gt;&lt;property id=&quot;20148&quot; value=&quot;5&quot;/&gt;&lt;property id=&quot;20300&quot; value=&quot;Slide 15 - &amp;quot;Σύγκριση 2&amp;quot;&quot;/&gt;&lt;property id=&quot;20307&quot; value=&quot;278&quot;/&gt;&lt;/object&gt;&lt;object type=&quot;3&quot; unique_id=&quot;10102&quot;&gt;&lt;property id=&quot;20148&quot; value=&quot;5&quot;/&gt;&lt;property id=&quot;20300&quot; value=&quot;Slide 16 - &amp;quot;Μόνο Τίτλος&amp;quot;&quot;/&gt;&lt;property id=&quot;20307&quot; value=&quot;270&quot;/&gt;&lt;/object&gt;&lt;object type=&quot;3&quot; unique_id=&quot;10103&quot;&gt;&lt;property id=&quot;20148&quot; value=&quot;5&quot;/&gt;&lt;property id=&quot;20300&quot; value=&quot;Slide 17 - &amp;quot;Περιεχόμενο με λεζάντα 1&amp;quot;&quot;/&gt;&lt;property id=&quot;20307&quot; value=&quot;272&quot;/&gt;&lt;/object&gt;&lt;object type=&quot;3&quot; unique_id=&quot;10104&quot;&gt;&lt;property id=&quot;20148&quot; value=&quot;5&quot;/&gt;&lt;property id=&quot;20300&quot; value=&quot;Slide 18 - &amp;quot;Περιεχόμενο με λεζάντα 2&amp;quot;&quot;/&gt;&lt;property id=&quot;20307&quot; value=&quot;279&quot;/&gt;&lt;/object&gt;&lt;object type=&quot;3&quot; unique_id=&quot;10105&quot;&gt;&lt;property id=&quot;20148&quot; value=&quot;5&quot;/&gt;&lt;property id=&quot;20300&quot; value=&quot;Slide 19 - &amp;quot;Εικόνα με λεζάντα&amp;quot;&quot;/&gt;&lt;property id=&quot;20307&quot; value=&quot;273&quot;/&gt;&lt;/object&gt;&lt;object type=&quot;3&quot; unique_id=&quot;10106&quot;&gt;&lt;property id=&quot;20148&quot; value=&quot;5&quot;/&gt;&lt;property id=&quot;20300&quot; value=&quot;Slide 20 - &amp;quot;Οδηγίες&amp;quot;&quot;/&gt;&lt;property id=&quot;20307&quot; value=&quot;281&quot;/&gt;&lt;/object&gt;&lt;object type=&quot;3&quot; unique_id=&quot;10107&quot;&gt;&lt;property id=&quot;20148&quot; value=&quot;5&quot;/&gt;&lt;property id=&quot;20300&quot; value=&quot;Slide 21 - &amp;quot;Οδηγίες (1 από 4)&amp;quot;&quot;/&gt;&lt;property id=&quot;20307&quot; value=&quot;284&quot;/&gt;&lt;/object&gt;&lt;object type=&quot;3&quot; unique_id=&quot;10108&quot;&gt;&lt;property id=&quot;20148&quot; value=&quot;5&quot;/&gt;&lt;property id=&quot;20300&quot; value=&quot;Slide 22 - &amp;quot;Οδηγίες (2 από 4) &amp;quot;&quot;/&gt;&lt;property id=&quot;20307&quot; value=&quot;282&quot;/&gt;&lt;/object&gt;&lt;object type=&quot;3&quot; unique_id=&quot;10109&quot;&gt;&lt;property id=&quot;20148&quot; value=&quot;5&quot;/&gt;&lt;property id=&quot;20300&quot; value=&quot;Slide 23 - &amp;quot;Οδηγίες (3 από 4)&amp;quot;&quot;/&gt;&lt;property id=&quot;20307&quot; value=&quot;283&quot;/&gt;&lt;/object&gt;&lt;object type=&quot;3&quot; unique_id=&quot;10110&quot;&gt;&lt;property id=&quot;20148&quot; value=&quot;5&quot;/&gt;&lt;property id=&quot;20300&quot; value=&quot;Slide 24 - &amp;quot;Οδηγίες (4 από 4)&amp;quot;&quot;/&gt;&lt;property id=&quot;20307&quot; value=&quot;285&quot;/&gt;&lt;/object&gt;&lt;object type=&quot;3&quot; unique_id=&quot;10111&quot;&gt;&lt;property id=&quot;20148&quot; value=&quot;5&quot;/&gt;&lt;property id=&quot;20300&quot; value=&quot;Slide 25 - &amp;quot;Βασικές Οδηγίες Προσβασιμότητας&amp;quot;&quot;/&gt;&lt;property id=&quot;20307&quot; value=&quot;286&quot;/&gt;&lt;/object&gt;&lt;object type=&quot;3&quot; unique_id=&quot;10112&quot;&gt;&lt;property id=&quot;20148&quot; value=&quot;5&quot;/&gt;&lt;property id=&quot;20300&quot; value=&quot;Slide 32 - &amp;quot;Τέλος Ενότητας&amp;quot;&quot;/&gt;&lt;property id=&quot;20307&quot; value=&quot;280&quot;/&gt;&lt;/object&gt;&lt;object type=&quot;3&quot; unique_id=&quot;10757&quot;&gt;&lt;property id=&quot;20148&quot; value=&quot;5&quot;/&gt;&lt;property id=&quot;20300&quot; value=&quot;Slide 26 - &amp;quot;Βιβλιογραφία&amp;quot;&quot;/&gt;&lt;property id=&quot;20307&quot; value=&quot;290&quot;/&gt;&lt;/object&gt;&lt;object type=&quot;3&quot; unique_id=&quot;10758&quot;&gt;&lt;property id=&quot;20148&quot; value=&quot;5&quot;/&gt;&lt;property id=&quot;20300&quot; value=&quot;Slide 27 - &amp;quot;Σημείωμα Αναφοράς&amp;quot;&quot;/&gt;&lt;property id=&quot;20307&quot; value=&quot;291&quot;/&gt;&lt;/object&gt;&lt;object type=&quot;3&quot; unique_id=&quot;10759&quot;&gt;&lt;property id=&quot;20148&quot; value=&quot;5&quot;/&gt;&lt;property id=&quot;20300&quot; value=&quot;Slide 28 - &amp;quot;Σημείωμα Αδειοδότησης&amp;quot;&quot;/&gt;&lt;property id=&quot;20307&quot; value=&quot;292&quot;/&gt;&lt;/object&gt;&lt;object type=&quot;3&quot; unique_id=&quot;10760&quot;&gt;&lt;property id=&quot;20148&quot; value=&quot;5&quot;/&gt;&lt;property id=&quot;20300&quot; value=&quot;Slide 29&quot;/&gt;&lt;property id=&quot;20307&quot; value=&quot;293&quot;/&gt;&lt;/object&gt;&lt;object type=&quot;3&quot; unique_id=&quot;10761&quot;&gt;&lt;property id=&quot;20148&quot; value=&quot;5&quot;/&gt;&lt;property id=&quot;20300&quot; value=&quot;Slide 30&quot;/&gt;&lt;property id=&quot;20307&quot; value=&quot;294&quot;/&gt;&lt;/object&gt;&lt;object type=&quot;3&quot; unique_id=&quot;10762&quot;&gt;&lt;property id=&quot;20148&quot; value=&quot;5&quot;/&gt;&lt;property id=&quot;20300&quot; value=&quot;Slide 31 - &amp;quot;Διατήρηση Σημειωμάτων&amp;quot;&quot;/&gt;&lt;property id=&quot;20307&quot; value=&quot;295&quot;/&gt;&lt;/object&gt;&lt;/object&gt;&lt;object type=&quot;8&quot; unique_id=&quot;10140&quot;&gt;&lt;/object&gt;&lt;/object&gt;&lt;/database&gt;"/>
  <p:tag name="SECTOMILLISECCONVERTED" val="1"/>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Clarity</Template>
  <TotalTime>1336</TotalTime>
  <Words>1170</Words>
  <Application>Microsoft Office PowerPoint</Application>
  <PresentationFormat>Προβολή στην οθόνη (16:10)</PresentationFormat>
  <Paragraphs>104</Paragraphs>
  <Slides>20</Slides>
  <Notes>12</Notes>
  <HiddenSlides>0</HiddenSlides>
  <MMClips>0</MMClips>
  <ScaleCrop>false</ScaleCrop>
  <HeadingPairs>
    <vt:vector size="4" baseType="variant">
      <vt:variant>
        <vt:lpstr>Θέμα</vt:lpstr>
      </vt:variant>
      <vt:variant>
        <vt:i4>1</vt:i4>
      </vt:variant>
      <vt:variant>
        <vt:lpstr>Τίτλοι διαφανειών</vt:lpstr>
      </vt:variant>
      <vt:variant>
        <vt:i4>20</vt:i4>
      </vt:variant>
    </vt:vector>
  </HeadingPairs>
  <TitlesOfParts>
    <vt:vector size="21" baseType="lpstr">
      <vt:lpstr>Θέμα του Office</vt:lpstr>
      <vt:lpstr>Μηχανογραφημένη Λογιστική Ι</vt:lpstr>
      <vt:lpstr>Διαφάνεια 2</vt:lpstr>
      <vt:lpstr>Άδειες Χρήσης</vt:lpstr>
      <vt:lpstr>Χρηματοδότηση</vt:lpstr>
      <vt:lpstr>Σκοποί  ενότητας</vt:lpstr>
      <vt:lpstr>Χρόνος Έκδοσης Τιμολογίου Άρθρο 11 </vt:lpstr>
      <vt:lpstr>Χρόνος Έκδοσης Τιμολογίου Άρθρο 11 </vt:lpstr>
      <vt:lpstr>Χρόνος Έκδοσης Τιμολογίου Άρθρο 11 </vt:lpstr>
      <vt:lpstr>Χρόνος Έκδοσης Τιμολογίου Άρθρο 11 </vt:lpstr>
      <vt:lpstr>Χρόνος Έκδοσης Τιμολογίου Άρθρο 11 </vt:lpstr>
      <vt:lpstr>Χρόνος Έκδοσης Τιμολογίου Άρθρο 11 </vt:lpstr>
      <vt:lpstr>Χρόνος Έκδοσης Τιμολογίου Άρθρο 11 </vt:lpstr>
      <vt:lpstr>Βιβλιογραφία</vt:lpstr>
      <vt:lpstr>Βιβλιογραφία</vt:lpstr>
      <vt:lpstr>Σημείωμα Αναφοράς</vt:lpstr>
      <vt:lpstr>Σημείωμα Αδειοδότησης</vt:lpstr>
      <vt:lpstr>Διαφάνεια 17</vt:lpstr>
      <vt:lpstr>Διαφάνεια 18</vt:lpstr>
      <vt:lpstr>Διατήρηση Σημειωμάτων</vt:lpstr>
      <vt:lpstr>Τέλος Ενότητας</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Stevy</dc:creator>
  <cp:lastModifiedBy>Afroditi</cp:lastModifiedBy>
  <cp:revision>204</cp:revision>
  <dcterms:created xsi:type="dcterms:W3CDTF">2012-09-06T09:03:05Z</dcterms:created>
  <dcterms:modified xsi:type="dcterms:W3CDTF">2016-03-06T11:10:29Z</dcterms:modified>
</cp:coreProperties>
</file>